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75" r:id="rId1"/>
  </p:sldMasterIdLst>
  <p:notesMasterIdLst>
    <p:notesMasterId r:id="rId29"/>
  </p:notesMasterIdLst>
  <p:handoutMasterIdLst>
    <p:handoutMasterId r:id="rId30"/>
  </p:handoutMasterIdLst>
  <p:sldIdLst>
    <p:sldId id="341" r:id="rId2"/>
    <p:sldId id="558" r:id="rId3"/>
    <p:sldId id="559" r:id="rId4"/>
    <p:sldId id="560" r:id="rId5"/>
    <p:sldId id="561" r:id="rId6"/>
    <p:sldId id="267" r:id="rId7"/>
    <p:sldId id="266" r:id="rId8"/>
    <p:sldId id="262" r:id="rId9"/>
    <p:sldId id="635" r:id="rId10"/>
    <p:sldId id="658" r:id="rId11"/>
    <p:sldId id="265" r:id="rId12"/>
    <p:sldId id="636" r:id="rId13"/>
    <p:sldId id="616" r:id="rId14"/>
    <p:sldId id="497" r:id="rId15"/>
    <p:sldId id="498" r:id="rId16"/>
    <p:sldId id="637" r:id="rId17"/>
    <p:sldId id="638" r:id="rId18"/>
    <p:sldId id="639" r:id="rId19"/>
    <p:sldId id="619" r:id="rId20"/>
    <p:sldId id="298" r:id="rId21"/>
    <p:sldId id="343" r:id="rId22"/>
    <p:sldId id="286" r:id="rId23"/>
    <p:sldId id="651" r:id="rId24"/>
    <p:sldId id="652" r:id="rId25"/>
    <p:sldId id="653" r:id="rId26"/>
    <p:sldId id="654" r:id="rId27"/>
    <p:sldId id="656" r:id="rId28"/>
  </p:sldIdLst>
  <p:sldSz cx="12192000" cy="6858000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urgmestre" initials="b" lastIdx="2" clrIdx="0">
    <p:extLst>
      <p:ext uri="{19B8F6BF-5375-455C-9EA6-DF929625EA0E}">
        <p15:presenceInfo xmlns:p15="http://schemas.microsoft.com/office/powerpoint/2012/main" userId="S-1-5-21-842925246-1532298954-839522115-2614" providerId="AD"/>
      </p:ext>
    </p:extLst>
  </p:cmAuthor>
  <p:cmAuthor id="2" name="Michaël BUSINE" initials="MB" lastIdx="1" clrIdx="1">
    <p:extLst>
      <p:ext uri="{19B8F6BF-5375-455C-9EA6-DF929625EA0E}">
        <p15:presenceInfo xmlns:p15="http://schemas.microsoft.com/office/powerpoint/2012/main" userId="S::michael.busine@celles.be::db014af0-ad57-4fea-abb7-4e4486e6b64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Style léger 2 - Accentuatio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Style léger 2 - Accentuation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B344D84-9AFB-497E-A393-DC336BA19D2E}" styleName="Style moyen 3 - Accentuation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66" autoAdjust="0"/>
    <p:restoredTop sz="78924" autoAdjust="0"/>
  </p:normalViewPr>
  <p:slideViewPr>
    <p:cSldViewPr snapToGrid="0">
      <p:cViewPr varScale="1">
        <p:scale>
          <a:sx n="99" d="100"/>
          <a:sy n="99" d="100"/>
        </p:scale>
        <p:origin x="84" y="42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9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Service ordinaire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explosion val="2"/>
          <c:dPt>
            <c:idx val="0"/>
            <c:bubble3D val="0"/>
            <c:explosion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0-F73D-46C4-B795-2CBDFCAB1226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F73D-46C4-B795-2CBDFCAB1226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2-F73D-46C4-B795-2CBDFCAB1226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F73D-46C4-B795-2CBDFCAB122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personnel</c:v>
                </c:pt>
                <c:pt idx="1">
                  <c:v>fonctionnement</c:v>
                </c:pt>
                <c:pt idx="2">
                  <c:v>transferts</c:v>
                </c:pt>
                <c:pt idx="3">
                  <c:v>dette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44.97</c:v>
                </c:pt>
                <c:pt idx="1">
                  <c:v>17.68</c:v>
                </c:pt>
                <c:pt idx="2">
                  <c:v>23.97</c:v>
                </c:pt>
                <c:pt idx="3">
                  <c:v>13.38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73D-46C4-B795-2CBDFCAB122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Transferts!$C$1</c:f>
              <c:strCache>
                <c:ptCount val="1"/>
                <c:pt idx="0">
                  <c:v>CPAS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Transferts!$A$5:$A$15</c:f>
              <c:strCache>
                <c:ptCount val="11"/>
                <c:pt idx="0">
                  <c:v>Compte 2013</c:v>
                </c:pt>
                <c:pt idx="1">
                  <c:v>Compte 2014</c:v>
                </c:pt>
                <c:pt idx="2">
                  <c:v>Compte 2015</c:v>
                </c:pt>
                <c:pt idx="3">
                  <c:v>Compte 2016</c:v>
                </c:pt>
                <c:pt idx="4">
                  <c:v>Compte 2017</c:v>
                </c:pt>
                <c:pt idx="5">
                  <c:v>Compte 2018</c:v>
                </c:pt>
                <c:pt idx="6">
                  <c:v>Compte 2019</c:v>
                </c:pt>
                <c:pt idx="7">
                  <c:v>Budget 2020</c:v>
                </c:pt>
                <c:pt idx="8">
                  <c:v>Budget 2021</c:v>
                </c:pt>
                <c:pt idx="9">
                  <c:v>Budget 2022</c:v>
                </c:pt>
                <c:pt idx="10">
                  <c:v>Budget 2023</c:v>
                </c:pt>
              </c:strCache>
              <c:extLst/>
            </c:strRef>
          </c:cat>
          <c:val>
            <c:numRef>
              <c:f>Transferts!$C$5:$C$15</c:f>
              <c:numCache>
                <c:formatCode>#,##0.00</c:formatCode>
                <c:ptCount val="11"/>
                <c:pt idx="0">
                  <c:v>1159440.81</c:v>
                </c:pt>
                <c:pt idx="1">
                  <c:v>1015679.09</c:v>
                </c:pt>
                <c:pt idx="2">
                  <c:v>773168.19</c:v>
                </c:pt>
                <c:pt idx="3">
                  <c:v>828250.29</c:v>
                </c:pt>
                <c:pt idx="4">
                  <c:v>626296.34</c:v>
                </c:pt>
                <c:pt idx="5">
                  <c:v>598903</c:v>
                </c:pt>
                <c:pt idx="6">
                  <c:v>566186.42000000004</c:v>
                </c:pt>
                <c:pt idx="7">
                  <c:v>565525.44999999995</c:v>
                </c:pt>
                <c:pt idx="8">
                  <c:v>589809.79</c:v>
                </c:pt>
                <c:pt idx="9">
                  <c:v>608165.68999999994</c:v>
                </c:pt>
                <c:pt idx="10">
                  <c:v>764289.65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1A7F-432A-851D-64D22BBFFC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-364411904"/>
        <c:axId val="-36439776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Transferts!$B$1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gradFill rotWithShape="1">
                    <a:gsLst>
                      <a:gs pos="0">
                        <a:schemeClr val="accent1"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1"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1"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Transferts!$A$5:$A$15</c15:sqref>
                        </c15:formulaRef>
                      </c:ext>
                    </c:extLst>
                    <c:strCache>
                      <c:ptCount val="11"/>
                      <c:pt idx="0">
                        <c:v>Compte 2013</c:v>
                      </c:pt>
                      <c:pt idx="1">
                        <c:v>Compte 2014</c:v>
                      </c:pt>
                      <c:pt idx="2">
                        <c:v>Compte 2015</c:v>
                      </c:pt>
                      <c:pt idx="3">
                        <c:v>Compte 2016</c:v>
                      </c:pt>
                      <c:pt idx="4">
                        <c:v>Compte 2017</c:v>
                      </c:pt>
                      <c:pt idx="5">
                        <c:v>Compte 2018</c:v>
                      </c:pt>
                      <c:pt idx="6">
                        <c:v>Compte 2019</c:v>
                      </c:pt>
                      <c:pt idx="7">
                        <c:v>Budget 2020</c:v>
                      </c:pt>
                      <c:pt idx="8">
                        <c:v>Budget 2021</c:v>
                      </c:pt>
                      <c:pt idx="9">
                        <c:v>Budget 2022</c:v>
                      </c:pt>
                      <c:pt idx="10">
                        <c:v>Budget 2023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Transferts!$B$3:$B$9</c15:sqref>
                        </c15:formulaRef>
                      </c:ext>
                    </c:extLst>
                    <c:numCache>
                      <c:formatCode>General</c:formatCode>
                      <c:ptCount val="7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1A7F-432A-851D-64D22BBFFC66}"/>
                  </c:ext>
                </c:extLst>
              </c15:ser>
            </c15:filteredBarSeries>
          </c:ext>
        </c:extLst>
      </c:barChart>
      <c:catAx>
        <c:axId val="-364411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-364397760"/>
        <c:crosses val="autoZero"/>
        <c:auto val="1"/>
        <c:lblAlgn val="ctr"/>
        <c:lblOffset val="100"/>
        <c:noMultiLvlLbl val="0"/>
      </c:catAx>
      <c:valAx>
        <c:axId val="-36439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-364411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fr-BE" baseline="0"/>
              <a:t>Zone de Secours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Transferts!$E$1:$E$2</c:f>
              <c:strCache>
                <c:ptCount val="2"/>
                <c:pt idx="0">
                  <c:v>Z. Secours</c:v>
                </c:pt>
                <c:pt idx="1">
                  <c:v>Intervention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Transferts!$H$6:$H$15</c:f>
              <c:strCache>
                <c:ptCount val="10"/>
                <c:pt idx="0">
                  <c:v>Compte 2014</c:v>
                </c:pt>
                <c:pt idx="1">
                  <c:v>Compte 2015</c:v>
                </c:pt>
                <c:pt idx="2">
                  <c:v>Compte 2016</c:v>
                </c:pt>
                <c:pt idx="3">
                  <c:v>Compte 2017</c:v>
                </c:pt>
                <c:pt idx="4">
                  <c:v>Compte 2018</c:v>
                </c:pt>
                <c:pt idx="5">
                  <c:v>Compte 2019</c:v>
                </c:pt>
                <c:pt idx="6">
                  <c:v>Budget 2020</c:v>
                </c:pt>
                <c:pt idx="7">
                  <c:v>Budget 2021</c:v>
                </c:pt>
                <c:pt idx="8">
                  <c:v>Budget 2022</c:v>
                </c:pt>
                <c:pt idx="9">
                  <c:v>Budget 2023</c:v>
                </c:pt>
              </c:strCache>
            </c:strRef>
          </c:cat>
          <c:val>
            <c:numRef>
              <c:f>Transferts!$E$6:$E$15</c:f>
              <c:numCache>
                <c:formatCode>#,##0.00</c:formatCode>
                <c:ptCount val="10"/>
                <c:pt idx="0">
                  <c:v>347821.36</c:v>
                </c:pt>
                <c:pt idx="1">
                  <c:v>316748.11</c:v>
                </c:pt>
                <c:pt idx="2">
                  <c:v>367792.56</c:v>
                </c:pt>
                <c:pt idx="3">
                  <c:v>409762.02</c:v>
                </c:pt>
                <c:pt idx="4">
                  <c:v>307260</c:v>
                </c:pt>
                <c:pt idx="5">
                  <c:v>336167.48</c:v>
                </c:pt>
                <c:pt idx="6">
                  <c:v>296983.99</c:v>
                </c:pt>
                <c:pt idx="7">
                  <c:v>279087.42</c:v>
                </c:pt>
                <c:pt idx="8">
                  <c:v>202122.05</c:v>
                </c:pt>
                <c:pt idx="9">
                  <c:v>184863.6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9D-4F31-9B76-AD5AFD25FC3F}"/>
            </c:ext>
          </c:extLst>
        </c:ser>
        <c:ser>
          <c:idx val="2"/>
          <c:order val="1"/>
          <c:tx>
            <c:strRef>
              <c:f>Transferts!$H$1:$H$2</c:f>
              <c:strCache>
                <c:ptCount val="2"/>
                <c:pt idx="0">
                  <c:v>Z. Secours</c:v>
                </c:pt>
                <c:pt idx="1">
                  <c:v>Rétrocession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Transferts!$H$6:$H$15</c:f>
              <c:strCache>
                <c:ptCount val="10"/>
                <c:pt idx="0">
                  <c:v>Compte 2014</c:v>
                </c:pt>
                <c:pt idx="1">
                  <c:v>Compte 2015</c:v>
                </c:pt>
                <c:pt idx="2">
                  <c:v>Compte 2016</c:v>
                </c:pt>
                <c:pt idx="3">
                  <c:v>Compte 2017</c:v>
                </c:pt>
                <c:pt idx="4">
                  <c:v>Compte 2018</c:v>
                </c:pt>
                <c:pt idx="5">
                  <c:v>Compte 2019</c:v>
                </c:pt>
                <c:pt idx="6">
                  <c:v>Budget 2020</c:v>
                </c:pt>
                <c:pt idx="7">
                  <c:v>Budget 2021</c:v>
                </c:pt>
                <c:pt idx="8">
                  <c:v>Budget 2022</c:v>
                </c:pt>
                <c:pt idx="9">
                  <c:v>Budget 2023</c:v>
                </c:pt>
              </c:strCache>
            </c:strRef>
          </c:cat>
          <c:val>
            <c:numRef>
              <c:f>Transferts!$H$3:$H$8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9D-4F31-9B76-AD5AFD25FC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364410816"/>
        <c:axId val="-364407552"/>
      </c:barChart>
      <c:catAx>
        <c:axId val="-364410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-364407552"/>
        <c:crosses val="autoZero"/>
        <c:auto val="1"/>
        <c:lblAlgn val="ctr"/>
        <c:lblOffset val="100"/>
        <c:noMultiLvlLbl val="0"/>
      </c:catAx>
      <c:valAx>
        <c:axId val="-36440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-364410816"/>
        <c:crosses val="autoZero"/>
        <c:crossBetween val="between"/>
        <c:majorUnit val="50000"/>
        <c:minorUnit val="10000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none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BE" sz="1600" baseline="0"/>
              <a:t>Zone de Police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none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noFill/>
            <a:ln w="9525" cap="flat" cmpd="sng" algn="ctr">
              <a:solidFill>
                <a:schemeClr val="accent1"/>
              </a:solidFill>
              <a:miter lim="800000"/>
            </a:ln>
            <a:effectLst>
              <a:glow rad="63500">
                <a:schemeClr val="accent1">
                  <a:satMod val="175000"/>
                  <a:alpha val="25000"/>
                </a:schemeClr>
              </a:glow>
            </a:effectLst>
          </c:spPr>
          <c:invertIfNegative val="0"/>
          <c:cat>
            <c:strRef>
              <c:f>Transferts!$A$6:$A$15</c:f>
              <c:strCache>
                <c:ptCount val="10"/>
                <c:pt idx="0">
                  <c:v>Compte 2014</c:v>
                </c:pt>
                <c:pt idx="1">
                  <c:v>Compte 2015</c:v>
                </c:pt>
                <c:pt idx="2">
                  <c:v>Compte 2016</c:v>
                </c:pt>
                <c:pt idx="3">
                  <c:v>Compte 2017</c:v>
                </c:pt>
                <c:pt idx="4">
                  <c:v>Compte 2018</c:v>
                </c:pt>
                <c:pt idx="5">
                  <c:v>Compte 2019</c:v>
                </c:pt>
                <c:pt idx="6">
                  <c:v>Budget 2020</c:v>
                </c:pt>
                <c:pt idx="7">
                  <c:v>Budget 2021</c:v>
                </c:pt>
                <c:pt idx="8">
                  <c:v>Budget 2022</c:v>
                </c:pt>
                <c:pt idx="9">
                  <c:v>Budget 2023</c:v>
                </c:pt>
              </c:strCache>
            </c:strRef>
          </c:cat>
          <c:val>
            <c:numRef>
              <c:f>Transferts!$B$3:$B$8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0-E4B4-4337-BC72-0C08F0CD62E8}"/>
            </c:ext>
          </c:extLst>
        </c:ser>
        <c:ser>
          <c:idx val="2"/>
          <c:order val="2"/>
          <c:tx>
            <c:strRef>
              <c:f>Transferts!$D$1</c:f>
              <c:strCache>
                <c:ptCount val="1"/>
                <c:pt idx="0">
                  <c:v>Z. Police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solidFill>
                <a:schemeClr val="bg1">
                  <a:lumMod val="95000"/>
                </a:schemeClr>
              </a:solidFill>
              <a:miter lim="800000"/>
            </a:ln>
            <a:effectLst>
              <a:glow rad="63500">
                <a:schemeClr val="accent3">
                  <a:satMod val="175000"/>
                  <a:alpha val="25000"/>
                </a:schemeClr>
              </a:glow>
            </a:effectLst>
          </c:spPr>
          <c:invertIfNegative val="0"/>
          <c:cat>
            <c:strRef>
              <c:f>Transferts!$A$6:$A$15</c:f>
              <c:strCache>
                <c:ptCount val="10"/>
                <c:pt idx="0">
                  <c:v>Compte 2014</c:v>
                </c:pt>
                <c:pt idx="1">
                  <c:v>Compte 2015</c:v>
                </c:pt>
                <c:pt idx="2">
                  <c:v>Compte 2016</c:v>
                </c:pt>
                <c:pt idx="3">
                  <c:v>Compte 2017</c:v>
                </c:pt>
                <c:pt idx="4">
                  <c:v>Compte 2018</c:v>
                </c:pt>
                <c:pt idx="5">
                  <c:v>Compte 2019</c:v>
                </c:pt>
                <c:pt idx="6">
                  <c:v>Budget 2020</c:v>
                </c:pt>
                <c:pt idx="7">
                  <c:v>Budget 2021</c:v>
                </c:pt>
                <c:pt idx="8">
                  <c:v>Budget 2022</c:v>
                </c:pt>
                <c:pt idx="9">
                  <c:v>Budget 2023</c:v>
                </c:pt>
              </c:strCache>
            </c:strRef>
          </c:cat>
          <c:val>
            <c:numRef>
              <c:f>Transferts!$D$6:$D$15</c:f>
              <c:numCache>
                <c:formatCode>#,##0.00</c:formatCode>
                <c:ptCount val="10"/>
                <c:pt idx="0">
                  <c:v>376657.73</c:v>
                </c:pt>
                <c:pt idx="1">
                  <c:v>366110.02</c:v>
                </c:pt>
                <c:pt idx="2">
                  <c:v>366110.02</c:v>
                </c:pt>
                <c:pt idx="3">
                  <c:v>429447</c:v>
                </c:pt>
                <c:pt idx="4">
                  <c:v>429447</c:v>
                </c:pt>
                <c:pt idx="5">
                  <c:v>472391.76</c:v>
                </c:pt>
                <c:pt idx="6">
                  <c:v>496011.35</c:v>
                </c:pt>
                <c:pt idx="7">
                  <c:v>545612.49</c:v>
                </c:pt>
                <c:pt idx="8">
                  <c:v>572893.11</c:v>
                </c:pt>
                <c:pt idx="9">
                  <c:v>601537.76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B4-4337-BC72-0C08F0CD62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15"/>
        <c:overlap val="-40"/>
        <c:axId val="-364402656"/>
        <c:axId val="-364411360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spPr>
                  <a:noFill/>
                  <a:ln w="9525" cap="flat" cmpd="sng" algn="ctr">
                    <a:solidFill>
                      <a:schemeClr val="accent2"/>
                    </a:solidFill>
                    <a:miter lim="800000"/>
                  </a:ln>
                  <a:effectLst>
                    <a:glow rad="63500">
                      <a:schemeClr val="accent2">
                        <a:satMod val="175000"/>
                        <a:alpha val="25000"/>
                      </a:schemeClr>
                    </a:glow>
                  </a:effectLst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Transferts!$A$6:$A$15</c15:sqref>
                        </c15:formulaRef>
                      </c:ext>
                    </c:extLst>
                    <c:strCache>
                      <c:ptCount val="10"/>
                      <c:pt idx="0">
                        <c:v>Compte 2014</c:v>
                      </c:pt>
                      <c:pt idx="1">
                        <c:v>Compte 2015</c:v>
                      </c:pt>
                      <c:pt idx="2">
                        <c:v>Compte 2016</c:v>
                      </c:pt>
                      <c:pt idx="3">
                        <c:v>Compte 2017</c:v>
                      </c:pt>
                      <c:pt idx="4">
                        <c:v>Compte 2018</c:v>
                      </c:pt>
                      <c:pt idx="5">
                        <c:v>Compte 2019</c:v>
                      </c:pt>
                      <c:pt idx="6">
                        <c:v>Budget 2020</c:v>
                      </c:pt>
                      <c:pt idx="7">
                        <c:v>Budget 2021</c:v>
                      </c:pt>
                      <c:pt idx="8">
                        <c:v>Budget 2022</c:v>
                      </c:pt>
                      <c:pt idx="9">
                        <c:v>Budget 2023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Transferts!$C$3:$C$8</c15:sqref>
                        </c15:formulaRef>
                      </c:ext>
                    </c:extLst>
                    <c:numCache>
                      <c:formatCode>#,##0.00</c:formatCode>
                      <c:ptCount val="6"/>
                      <c:pt idx="0">
                        <c:v>721197.8</c:v>
                      </c:pt>
                      <c:pt idx="1">
                        <c:v>852694.37</c:v>
                      </c:pt>
                      <c:pt idx="2">
                        <c:v>1159440.81</c:v>
                      </c:pt>
                      <c:pt idx="3">
                        <c:v>1015679.09</c:v>
                      </c:pt>
                      <c:pt idx="4">
                        <c:v>773168.19</c:v>
                      </c:pt>
                      <c:pt idx="5">
                        <c:v>828250.29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E4B4-4337-BC72-0C08F0CD62E8}"/>
                  </c:ext>
                </c:extLst>
              </c15:ser>
            </c15:filteredBarSeries>
          </c:ext>
        </c:extLst>
      </c:barChart>
      <c:catAx>
        <c:axId val="-364402656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-364411360"/>
        <c:crosses val="autoZero"/>
        <c:auto val="1"/>
        <c:lblAlgn val="ctr"/>
        <c:lblOffset val="100"/>
        <c:noMultiLvlLbl val="0"/>
      </c:catAx>
      <c:valAx>
        <c:axId val="-36441136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-364402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0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3">
  <cs:axisTitle>
    <cs:lnRef idx="0"/>
    <cs:fillRef idx="0"/>
    <cs:effectRef idx="0"/>
    <cs:fontRef idx="minor">
      <a:schemeClr val="lt1">
        <a:lumMod val="75000"/>
      </a:schemeClr>
    </cs:fontRef>
    <cs:defRPr sz="900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>
        <a:lumMod val="75000"/>
      </a:schemeClr>
    </cs:fontRef>
    <cs:defRPr sz="900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</a:schemeClr>
            </a:gs>
            <a:gs pos="0">
              <a:schemeClr val="dk1">
                <a:lumMod val="65000"/>
                <a:lumOff val="3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  <a:alpha val="25000"/>
              </a:schemeClr>
            </a:gs>
            <a:gs pos="0">
              <a:schemeClr val="dk1">
                <a:lumMod val="65000"/>
                <a:lumOff val="35000"/>
                <a:alpha val="2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400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50475" cy="498772"/>
          </a:xfrm>
          <a:prstGeom prst="rect">
            <a:avLst/>
          </a:prstGeom>
        </p:spPr>
        <p:txBody>
          <a:bodyPr vert="horz" lIns="91558" tIns="45779" rIns="91558" bIns="45779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6738" y="1"/>
            <a:ext cx="2950475" cy="498772"/>
          </a:xfrm>
          <a:prstGeom prst="rect">
            <a:avLst/>
          </a:prstGeom>
        </p:spPr>
        <p:txBody>
          <a:bodyPr vert="horz" lIns="91558" tIns="45779" rIns="91558" bIns="45779" rtlCol="0"/>
          <a:lstStyle>
            <a:lvl1pPr algn="r">
              <a:defRPr sz="1200"/>
            </a:lvl1pPr>
          </a:lstStyle>
          <a:p>
            <a:pPr rtl="0"/>
            <a:fld id="{E6105379-B7BF-464A-92A9-0A006A87CC57}" type="datetime1">
              <a:rPr lang="fr-FR" smtClean="0"/>
              <a:t>21/12/2022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8771"/>
          </a:xfrm>
          <a:prstGeom prst="rect">
            <a:avLst/>
          </a:prstGeom>
        </p:spPr>
        <p:txBody>
          <a:bodyPr vert="horz" lIns="91558" tIns="45779" rIns="91558" bIns="45779" rtlCol="0" anchor="b"/>
          <a:lstStyle>
            <a:lvl1pPr algn="l">
              <a:defRPr sz="1200"/>
            </a:lvl1pPr>
          </a:lstStyle>
          <a:p>
            <a:pPr rtl="0"/>
            <a:r>
              <a:rPr lang="fr-FR"/>
              <a:t>Commune de Celles - Compte 2018</a:t>
            </a:r>
            <a:endParaRPr lang="fr-FR" dirty="0"/>
          </a:p>
        </p:txBody>
      </p:sp>
      <p:sp>
        <p:nvSpPr>
          <p:cNvPr id="5" name="Espace réservé du numéro de diapositive 4"/>
          <p:cNvSpPr>
            <a:spLocks noGrp="1"/>
          </p:cNvSpPr>
          <p:nvPr>
            <p:ph type="sldNum" sz="quarter" idx="3"/>
          </p:nvPr>
        </p:nvSpPr>
        <p:spPr>
          <a:xfrm>
            <a:off x="3856738" y="9442154"/>
            <a:ext cx="2950475" cy="498771"/>
          </a:xfrm>
          <a:prstGeom prst="rect">
            <a:avLst/>
          </a:prstGeom>
        </p:spPr>
        <p:txBody>
          <a:bodyPr vert="horz" lIns="91558" tIns="45779" rIns="91558" bIns="45779" rtlCol="0" anchor="b"/>
          <a:lstStyle>
            <a:lvl1pPr algn="r">
              <a:defRPr sz="1200"/>
            </a:lvl1pPr>
          </a:lstStyle>
          <a:p>
            <a:pPr rtl="0"/>
            <a:fld id="{B828588A-5C4E-401A-AECC-B6F63A9DE96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9979783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50475" cy="498772"/>
          </a:xfrm>
          <a:prstGeom prst="rect">
            <a:avLst/>
          </a:prstGeom>
        </p:spPr>
        <p:txBody>
          <a:bodyPr vert="horz" lIns="91558" tIns="45779" rIns="91558" bIns="45779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6738" y="1"/>
            <a:ext cx="2950475" cy="498772"/>
          </a:xfrm>
          <a:prstGeom prst="rect">
            <a:avLst/>
          </a:prstGeom>
        </p:spPr>
        <p:txBody>
          <a:bodyPr vert="horz" lIns="91558" tIns="45779" rIns="91558" bIns="45779" rtlCol="0"/>
          <a:lstStyle>
            <a:lvl1pPr algn="r">
              <a:defRPr sz="1200"/>
            </a:lvl1pPr>
          </a:lstStyle>
          <a:p>
            <a:fld id="{49E4A87B-91FD-4DB5-841C-7DFF81763246}" type="datetime1">
              <a:rPr lang="fr-FR" smtClean="0"/>
              <a:pPr/>
              <a:t>21/12/2022</a:t>
            </a:fld>
            <a:endParaRPr lang="fr-FR" dirty="0"/>
          </a:p>
        </p:txBody>
      </p:sp>
      <p:sp>
        <p:nvSpPr>
          <p:cNvPr id="4" name="Espace réservé d’image de diapositive 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8" tIns="45779" rIns="91558" bIns="45779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notes 4"/>
          <p:cNvSpPr>
            <a:spLocks noGrp="1"/>
          </p:cNvSpPr>
          <p:nvPr>
            <p:ph type="body" sz="quarter" idx="3"/>
          </p:nvPr>
        </p:nvSpPr>
        <p:spPr>
          <a:xfrm>
            <a:off x="680880" y="4784070"/>
            <a:ext cx="5447030" cy="3914240"/>
          </a:xfrm>
          <a:prstGeom prst="rect">
            <a:avLst/>
          </a:prstGeom>
        </p:spPr>
        <p:txBody>
          <a:bodyPr vert="horz" lIns="91558" tIns="45779" rIns="91558" bIns="45779" rtlCol="0"/>
          <a:lstStyle/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1"/>
          </a:xfrm>
          <a:prstGeom prst="rect">
            <a:avLst/>
          </a:prstGeom>
        </p:spPr>
        <p:txBody>
          <a:bodyPr vert="horz" lIns="91558" tIns="45779" rIns="91558" bIns="45779" rtlCol="0" anchor="b"/>
          <a:lstStyle>
            <a:lvl1pPr algn="l">
              <a:defRPr sz="1200"/>
            </a:lvl1pPr>
          </a:lstStyle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5"/>
          </p:nvPr>
        </p:nvSpPr>
        <p:spPr>
          <a:xfrm>
            <a:off x="3856738" y="9442154"/>
            <a:ext cx="2950475" cy="498771"/>
          </a:xfrm>
          <a:prstGeom prst="rect">
            <a:avLst/>
          </a:prstGeom>
        </p:spPr>
        <p:txBody>
          <a:bodyPr vert="horz" lIns="91558" tIns="45779" rIns="91558" bIns="45779" rtlCol="0" anchor="b"/>
          <a:lstStyle>
            <a:lvl1pPr algn="r">
              <a:defRPr sz="1200"/>
            </a:lvl1pPr>
          </a:lstStyle>
          <a:p>
            <a:pPr rtl="0"/>
            <a:fld id="{77542409-6A04-4DC6-AC3A-D3758287A8F2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41150592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347E2062-4A6D-486B-9CD7-C264D44261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FEB1B115-CA6F-449F-97EF-FDD61E3040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B03ED3ED-E5B0-4E03-80B3-16D733FC53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E722B3AC-6C47-4EFD-9798-BF580D457A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1C5E1408-AEF9-418B-A266-BCEE44E2D1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69A1C602-10ED-4431-A242-CE789EC774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4D1A7352-91FD-4507-AA3D-E96148BC3C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180D2BB3-F5A6-4355-89BE-CDA187CF58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ce réservé de l'image des diapositives 1">
            <a:extLst>
              <a:ext uri="{FF2B5EF4-FFF2-40B4-BE49-F238E27FC236}">
                <a16:creationId xmlns:a16="http://schemas.microsoft.com/office/drawing/2014/main" id="{418BB01D-26AE-4462-9B1B-4519E270955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Espace réservé des commentaires 2">
            <a:extLst>
              <a:ext uri="{FF2B5EF4-FFF2-40B4-BE49-F238E27FC236}">
                <a16:creationId xmlns:a16="http://schemas.microsoft.com/office/drawing/2014/main" id="{1E6BBE8D-91D6-4B8B-A84D-AB449178AD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BE" altLang="fr-FR"/>
          </a:p>
        </p:txBody>
      </p:sp>
      <p:sp>
        <p:nvSpPr>
          <p:cNvPr id="13316" name="Espace réservé du numéro de diapositive 3">
            <a:extLst>
              <a:ext uri="{FF2B5EF4-FFF2-40B4-BE49-F238E27FC236}">
                <a16:creationId xmlns:a16="http://schemas.microsoft.com/office/drawing/2014/main" id="{96298441-CACF-40E5-8F73-D654D63A1C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7238" indent="-2889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5225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31950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00263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57463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14663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71863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9063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100CA5-5AE7-4907-8CFD-4426BC5325CC}" type="slidenum">
              <a:rPr kumimoji="0" lang="fr-BE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BE" alt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BBB5ABB-B1AA-4050-9248-A76147C511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5542A464-FA99-4553-A815-CECEB8703F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A10BCADC-52BA-4587-9DA7-128DAD089C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400F4C08-F449-433F-9FC3-D075C7B6AC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E884AFD4-9A22-49D7-8886-4802C43094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F8F642F4-0C5C-48ED-8C21-1BAEF046B7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A74CEE14-6100-4B14-8DF4-A12E3BD964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BEE6F04A-B3EC-4AEB-A5BB-065096EFD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624C4743-184B-4FFE-8395-7833875105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8D08113D-E3E4-453B-BC81-417CFD6FE8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14A7C043-E51F-476F-8776-B8A6B8A61B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00E5B1E9-3F42-42C5-A3E9-15E5D6B301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4AB33EAA-7DE5-4A60-A1A4-C215896A20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643928E1-ABFA-43B8-B8E7-D6CAADAD10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F076CE5D-BF6F-4CBC-ADFE-96EA1DBE19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EE38BE11-2A8B-44C3-A24E-D7A71DF7B3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26514245-5081-4285-ADEA-87AE0C22B7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9D508D08-C979-45B1-91BF-59972AB26D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4C8F26DB-F77B-487E-BED2-27E0272B92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E1B1C718-00D4-4AEA-9A86-015AD29426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50295E8D-783E-4965-BAB8-142EA12D4E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42EB59F7-6F76-43F9-9791-D2CA023706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1E585AC0-3F64-42E3-A189-F491CC4E02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8DCC1C21-E5CE-424E-9B6B-E5C9186AB1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15ADF49A-5385-4C2A-9EE9-307D037038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BF287605-7C88-4D66-8C1E-DD4E34760B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6E007C04-C3AA-4DB5-98A8-3D316B77A9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4E9C3871-BF5C-4B50-9B23-1340F957FA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6E007C04-C3AA-4DB5-98A8-3D316B77A9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4E9C3871-BF5C-4B50-9B23-1340F957FA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509310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6E007C04-C3AA-4DB5-98A8-3D316B77A9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4E9C3871-BF5C-4B50-9B23-1340F957FA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02476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BB4FC35-227E-4900-A472-EE3BE84E6D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4B05A2-6E43-411A-A63E-7E4344280C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D7182D7-2916-4BFA-9718-1FE8961A4C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DA1C74-3BF5-43C5-B7E4-B44DE67664F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4494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65C7C62-6796-47B2-9584-A199FB199E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3488DCF-1E6C-415F-A5E4-675D1AC5A6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17FF517-0987-4D14-B559-613018114B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495038-2A69-4AE0-AAF9-ABE0A14C2E2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4095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FD3B6C0-D24D-46ED-BE2B-6E5FED3AEF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35EF3B-3E85-4868-8C48-8B3C4C6F80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D614F0B-57B8-4E58-980A-4D349388A3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8FA1BD-5C77-4833-977F-F8FE4C66374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6355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E703F2-CEC2-488B-B865-40FB6B3F3D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AF2A8-AFA7-4AF1-B420-D0D65DD362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139946-34D6-47A5-9DFF-C76EE51DAE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A454F1-5016-47B2-9B7B-B75C5425BE6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46863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BB27744-6208-4D83-98EB-D87B8D1159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B3F4B49-DFC9-4087-815F-BE44EEC0B1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D814240-B22E-4742-856C-E95438897E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CEBA4-B524-4F0F-BBE0-2848938FAAE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29381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F8C18EB-CAE7-449B-AE07-8E591BC95E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F39AD62-4FC0-407A-9BA2-FC485AD818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0FA08FB-30D6-4373-9689-03F246E183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181703-80E5-4B28-AF83-5DD97511DE0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0308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AD708B6-191A-4B93-91F9-EADCB4F7D7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51DF48D-7A31-4B37-92A4-034B703E4C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A91AE45-EF86-4126-BD33-497F8A501C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298A93-21D8-4576-8ECC-97E092418E1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30431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450DB0-5064-4006-8607-3F3379E363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B2C961-17ED-4A32-959C-D1BE78944A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43C613-205C-4EE4-BE41-1D8FD8D06A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900D6E-B01E-439F-A8A7-949D7AC2113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91171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577CB2-BA69-417F-B673-F748E27568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86AF05-14B4-486C-84B6-B7EDD166A0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27C27D-9AC6-494C-820E-4F09DB7A96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863175-D669-4D51-A728-48B08A2E477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68598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E53AA4A-A3EC-47EA-9A17-A8F7B4D168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D5F93B2-4ECC-4D92-8DD1-D0237F91DD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036B1B9-9297-43E4-819E-AC0CF32A53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FF46C-33AC-4FF7-AF9E-6129E4530EB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56180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EFF6C1-2961-4A54-9876-2BE9944BEE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0E416CF-5B71-4FB2-B975-0E43403A01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AD2526B-3533-4A1B-BD3E-CE42AF1C51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87DC8-95D8-4764-B46C-CD2F5D54019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317216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7F926EC-16A4-4540-95E3-71DB0FA098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97D41CC-E672-4E4B-B849-E0CD8939EA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5DB0D6F-1CFB-49E1-A628-9BC1CEE695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CBD57-7776-4925-BF4D-141255B5939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77138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BF4F2AA-C035-41ED-A07B-9DE6B26F23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0A0D9D4-6895-42F2-9366-E5ECC204B7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74B37DF-C40E-4433-BB7F-02A8269DAF7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784B007-C516-4761-8CC3-E386C0B48CC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FF055A4-D5A6-4D96-8EFE-9F9CA59B33E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CE540B30-E053-45DF-A7B3-5DA7A54B112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15577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6" r:id="rId1"/>
    <p:sldLayoutId id="2147484777" r:id="rId2"/>
    <p:sldLayoutId id="2147484778" r:id="rId3"/>
    <p:sldLayoutId id="2147484779" r:id="rId4"/>
    <p:sldLayoutId id="2147484780" r:id="rId5"/>
    <p:sldLayoutId id="2147484781" r:id="rId6"/>
    <p:sldLayoutId id="2147484782" r:id="rId7"/>
    <p:sldLayoutId id="2147484783" r:id="rId8"/>
    <p:sldLayoutId id="2147484784" r:id="rId9"/>
    <p:sldLayoutId id="2147484785" r:id="rId10"/>
    <p:sldLayoutId id="2147484786" r:id="rId11"/>
    <p:sldLayoutId id="2147484787" r:id="rId12"/>
  </p:sldLayoutIdLst>
  <p:transition>
    <p:randomBar dir="vert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age 2">
            <a:extLst>
              <a:ext uri="{FF2B5EF4-FFF2-40B4-BE49-F238E27FC236}">
                <a16:creationId xmlns:a16="http://schemas.microsoft.com/office/drawing/2014/main" id="{9B240F3F-0502-4B91-A0D5-88E832409B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0" y="93664"/>
            <a:ext cx="8891588" cy="667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WordArt 5" descr="Zone de dessin">
            <a:extLst>
              <a:ext uri="{FF2B5EF4-FFF2-40B4-BE49-F238E27FC236}">
                <a16:creationId xmlns:a16="http://schemas.microsoft.com/office/drawing/2014/main" id="{E73133A6-9B08-49F5-86F7-C9F4F1320F9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063750" y="1630364"/>
            <a:ext cx="8135938" cy="1798637"/>
          </a:xfrm>
          <a:prstGeom prst="rect">
            <a:avLst/>
          </a:prstGeom>
          <a:noFill/>
          <a:ln>
            <a:noFill/>
          </a:ln>
        </p:spPr>
        <p:txBody>
          <a:bodyPr wrap="none" fromWordArt="1">
            <a:prstTxWarp prst="textPlain">
              <a:avLst>
                <a:gd name="adj" fmla="val 48935"/>
              </a:avLst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BE" sz="3600" kern="10" dirty="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4">
                    <a:alphaModFix amt="70000"/>
                  </a:blip>
                  <a:srcRect/>
                  <a:tile tx="0" ty="0" sx="100000" sy="100000" flip="none" algn="tl"/>
                </a:blipFill>
                <a:latin typeface="Arial Black" panose="020B0A04020102020204" pitchFamily="34" charset="0"/>
                <a:cs typeface="Arial" panose="020B0604020202020204" pitchFamily="34" charset="0"/>
              </a:rPr>
              <a:t>BUDGET </a:t>
            </a:r>
            <a:r>
              <a:rPr lang="fr-BE" sz="3600" kern="10" dirty="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blipFill>
                  <a:blip r:embed="rId4">
                    <a:alphaModFix amt="70000"/>
                  </a:blip>
                  <a:tile tx="0" ty="0" sx="100000" sy="100000" flip="none" algn="tl"/>
                </a:blipFill>
                <a:latin typeface="Arial Black" panose="020B0A04020102020204" pitchFamily="34" charset="0"/>
                <a:cs typeface="Arial" panose="020B0604020202020204" pitchFamily="34" charset="0"/>
              </a:rPr>
              <a:t>COMMUNAL</a:t>
            </a:r>
          </a:p>
        </p:txBody>
      </p:sp>
      <p:sp>
        <p:nvSpPr>
          <p:cNvPr id="4100" name="WordArt 6" descr="Zone de dessin">
            <a:extLst>
              <a:ext uri="{FF2B5EF4-FFF2-40B4-BE49-F238E27FC236}">
                <a16:creationId xmlns:a16="http://schemas.microsoft.com/office/drawing/2014/main" id="{09D02B5D-EAFB-4A95-B2FF-9505B496709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303838" y="3932238"/>
            <a:ext cx="4679950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BE" sz="3600" kern="10" dirty="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4">
                    <a:alphaModFix amt="70000"/>
                  </a:blip>
                  <a:srcRect/>
                  <a:tile tx="0" ty="0" sx="100000" sy="100000" flip="none" algn="tl"/>
                </a:blipFill>
                <a:latin typeface="Arial Black" panose="020B0A04020102020204" pitchFamily="34" charset="0"/>
                <a:cs typeface="Arial" panose="020B0604020202020204" pitchFamily="34" charset="0"/>
              </a:rPr>
              <a:t>Exercice 2023</a:t>
            </a:r>
          </a:p>
        </p:txBody>
      </p:sp>
    </p:spTree>
  </p:cSld>
  <p:clrMapOvr>
    <a:masterClrMapping/>
  </p:clrMapOvr>
  <p:transition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Image 6">
            <a:extLst>
              <a:ext uri="{FF2B5EF4-FFF2-40B4-BE49-F238E27FC236}">
                <a16:creationId xmlns:a16="http://schemas.microsoft.com/office/drawing/2014/main" id="{433C33BC-EECD-46E5-9B04-C7726BC4D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0" y="93664"/>
            <a:ext cx="8891588" cy="667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WordArt 5" descr="Zone de dessin">
            <a:extLst>
              <a:ext uri="{FF2B5EF4-FFF2-40B4-BE49-F238E27FC236}">
                <a16:creationId xmlns:a16="http://schemas.microsoft.com/office/drawing/2014/main" id="{6B3EEFFD-1374-4282-A556-895933BF91E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774825" y="333375"/>
            <a:ext cx="4032250" cy="5032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935"/>
              </a:avLst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BE" sz="3600" kern="1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4">
                    <a:alphaModFix amt="70000"/>
                  </a:blip>
                  <a:srcRect/>
                  <a:tile tx="0" ty="0" sx="100000" sy="100000" flip="none" algn="tl"/>
                </a:blipFill>
                <a:latin typeface="Arial Black" panose="020B0A04020102020204" pitchFamily="34" charset="0"/>
                <a:cs typeface="Arial" panose="020B0604020202020204" pitchFamily="34" charset="0"/>
              </a:rPr>
              <a:t>BUDGET COMMUNAL</a:t>
            </a:r>
          </a:p>
        </p:txBody>
      </p:sp>
      <p:sp>
        <p:nvSpPr>
          <p:cNvPr id="6148" name="WordArt 6" descr="Zone de dessin">
            <a:extLst>
              <a:ext uri="{FF2B5EF4-FFF2-40B4-BE49-F238E27FC236}">
                <a16:creationId xmlns:a16="http://schemas.microsoft.com/office/drawing/2014/main" id="{02E551EC-E3C2-44CC-A3B2-4C9A6069745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855913" y="2205038"/>
            <a:ext cx="6769100" cy="16557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BE" sz="3600" kern="1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4">
                    <a:alphaModFix amt="70000"/>
                  </a:blip>
                  <a:srcRect/>
                  <a:tile tx="0" ty="0" sx="100000" sy="100000" flip="none" algn="tl"/>
                </a:blipFill>
                <a:latin typeface="Arial Black" panose="020B0A04020102020204" pitchFamily="34" charset="0"/>
                <a:cs typeface="Arial" panose="020B0604020202020204" pitchFamily="34" charset="0"/>
              </a:rPr>
              <a:t>SERVICE ORDINAIRE</a:t>
            </a:r>
          </a:p>
        </p:txBody>
      </p:sp>
      <p:sp>
        <p:nvSpPr>
          <p:cNvPr id="6149" name="WordArt 7" descr="Zone de dessin">
            <a:extLst>
              <a:ext uri="{FF2B5EF4-FFF2-40B4-BE49-F238E27FC236}">
                <a16:creationId xmlns:a16="http://schemas.microsoft.com/office/drawing/2014/main" id="{9DFF164E-A202-4D33-A9CA-DAD10A88D12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751764" y="5876926"/>
            <a:ext cx="2592387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BE" sz="3600" kern="10" dirty="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4">
                    <a:alphaModFix amt="70000"/>
                  </a:blip>
                  <a:srcRect/>
                  <a:tile tx="0" ty="0" sx="100000" sy="100000" flip="none" algn="tl"/>
                </a:blipFill>
                <a:latin typeface="Arial Black" panose="020B0A04020102020204" pitchFamily="34" charset="0"/>
                <a:cs typeface="Arial" panose="020B0604020202020204" pitchFamily="34" charset="0"/>
              </a:rPr>
              <a:t>Exercice 2023</a:t>
            </a:r>
          </a:p>
        </p:txBody>
      </p:sp>
    </p:spTree>
  </p:cSld>
  <p:clrMapOvr>
    <a:masterClrMapping/>
  </p:clrMapOvr>
  <p:transition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94" name="Group 50">
            <a:extLst>
              <a:ext uri="{FF2B5EF4-FFF2-40B4-BE49-F238E27FC236}">
                <a16:creationId xmlns:a16="http://schemas.microsoft.com/office/drawing/2014/main" id="{67FF6B61-97F1-4E0A-ACA4-3A98E49C66D3}"/>
              </a:ext>
            </a:extLst>
          </p:cNvPr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4243832008"/>
              </p:ext>
            </p:extLst>
          </p:nvPr>
        </p:nvGraphicFramePr>
        <p:xfrm>
          <a:off x="1919288" y="1484314"/>
          <a:ext cx="8229600" cy="4827588"/>
        </p:xfrm>
        <a:graphic>
          <a:graphicData uri="http://schemas.openxmlformats.org/drawingml/2006/table">
            <a:tbl>
              <a:tblPr/>
              <a:tblGrid>
                <a:gridCol w="722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23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7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04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685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5516">
                <a:tc gridSpan="3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 RECETTES ORDINAIRES 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 DEPENSES ORDINAIRES 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2031">
                <a:tc grid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EX.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PROPRE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8.673.035,74</a:t>
                      </a: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EX.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PROPRE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8.655.351,31</a:t>
                      </a: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68">
                <a:tc grid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BONI EX.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PROPRE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17.684,43</a:t>
                      </a: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8362">
                <a:tc grid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EX.ANTERIEURS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1.300.688,09    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EX. ANTERIEURS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52.930,14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6794">
                <a:tc grid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PRELEVEMENTS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    0,00     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PRELEVEMENTS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83.000,00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0096">
                <a:tc grid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GENERAL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9.973.723,83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GENERAL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8.791.281,45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5206">
                <a:tc grid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BONI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GENERAL</a:t>
                      </a: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1.182.442,38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8015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2389" name="WordArt 165">
            <a:extLst>
              <a:ext uri="{FF2B5EF4-FFF2-40B4-BE49-F238E27FC236}">
                <a16:creationId xmlns:a16="http://schemas.microsoft.com/office/drawing/2014/main" id="{A217B359-151F-42FE-8094-913F370A69F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774826" y="549275"/>
            <a:ext cx="856932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BE" sz="3600" kern="1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8080">
                    <a:alpha val="78038"/>
                  </a:srgb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 RECAPITULATIF ORDINAIRE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ext Box 4">
            <a:extLst>
              <a:ext uri="{FF2B5EF4-FFF2-40B4-BE49-F238E27FC236}">
                <a16:creationId xmlns:a16="http://schemas.microsoft.com/office/drawing/2014/main" id="{F19566A9-F665-49E1-95F8-53EE0DC474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1088" y="685800"/>
            <a:ext cx="756126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4400" b="1" u="sng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DEPENSES ORDINAIRES</a:t>
            </a:r>
            <a:endParaRPr lang="fr-FR" altLang="fr-FR" sz="4400" b="1" u="sng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3" name="Text Box 5">
            <a:extLst>
              <a:ext uri="{FF2B5EF4-FFF2-40B4-BE49-F238E27FC236}">
                <a16:creationId xmlns:a16="http://schemas.microsoft.com/office/drawing/2014/main" id="{FC4B355C-5FD5-4366-8A57-B4EC72CCFA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4914" y="1792288"/>
            <a:ext cx="39084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800">
              <a:solidFill>
                <a:srgbClr val="000000"/>
              </a:solidFill>
            </a:endParaRPr>
          </a:p>
        </p:txBody>
      </p:sp>
      <p:sp>
        <p:nvSpPr>
          <p:cNvPr id="20486" name="Text Box 6">
            <a:extLst>
              <a:ext uri="{FF2B5EF4-FFF2-40B4-BE49-F238E27FC236}">
                <a16:creationId xmlns:a16="http://schemas.microsoft.com/office/drawing/2014/main" id="{7E391D9B-86AE-43B4-ACFB-F6E60A2A0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6989" y="2060576"/>
            <a:ext cx="7921625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2200" dirty="0">
                <a:solidFill>
                  <a:srgbClr val="000000"/>
                </a:solidFill>
              </a:rPr>
              <a:t>Personnel				3.892.458,71 €    </a:t>
            </a:r>
            <a:r>
              <a:rPr lang="fr-BE" altLang="fr-FR" sz="2200" b="1" dirty="0">
                <a:solidFill>
                  <a:srgbClr val="FF0000"/>
                </a:solidFill>
              </a:rPr>
              <a:t>44,97%    </a:t>
            </a: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2200" dirty="0">
                <a:solidFill>
                  <a:srgbClr val="000000"/>
                </a:solidFill>
              </a:rPr>
              <a:t>Fonctionnement			1.530.272,43 €    </a:t>
            </a:r>
            <a:r>
              <a:rPr lang="fr-BE" altLang="fr-FR" sz="2200" b="1" dirty="0">
                <a:solidFill>
                  <a:srgbClr val="FF0000"/>
                </a:solidFill>
              </a:rPr>
              <a:t>17,68%</a:t>
            </a:r>
            <a:r>
              <a:rPr lang="fr-BE" altLang="fr-FR" sz="2200" dirty="0">
                <a:solidFill>
                  <a:srgbClr val="000000"/>
                </a:solidFill>
              </a:rPr>
              <a:t> </a:t>
            </a: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2200" dirty="0">
                <a:solidFill>
                  <a:srgbClr val="000000"/>
                </a:solidFill>
              </a:rPr>
              <a:t>Transferts				2.074.496,74 €    </a:t>
            </a:r>
            <a:r>
              <a:rPr lang="fr-BE" altLang="fr-FR" sz="2200" b="1" dirty="0">
                <a:solidFill>
                  <a:srgbClr val="FF0000"/>
                </a:solidFill>
              </a:rPr>
              <a:t>23,97%</a:t>
            </a:r>
            <a:endParaRPr lang="fr-BE" altLang="fr-FR" sz="2200" dirty="0">
              <a:solidFill>
                <a:srgbClr val="000000"/>
              </a:solidFill>
            </a:endParaRP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2200" dirty="0">
                <a:solidFill>
                  <a:srgbClr val="000000"/>
                </a:solidFill>
              </a:rPr>
              <a:t>Dettes					1.158.123,43 €    </a:t>
            </a:r>
            <a:r>
              <a:rPr lang="fr-BE" altLang="fr-FR" sz="2200" b="1" dirty="0">
                <a:solidFill>
                  <a:srgbClr val="FF0000"/>
                </a:solidFill>
              </a:rPr>
              <a:t>13,38%</a:t>
            </a:r>
            <a:endParaRPr lang="fr-BE" altLang="fr-FR" sz="2200" dirty="0">
              <a:solidFill>
                <a:srgbClr val="000000"/>
              </a:solidFill>
            </a:endParaRP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2200" dirty="0">
                <a:solidFill>
                  <a:srgbClr val="000000"/>
                </a:solidFill>
              </a:rPr>
              <a:t>Prélèvements				              0,00 €</a:t>
            </a:r>
            <a:endParaRPr lang="fr-FR" altLang="fr-FR" sz="1800" dirty="0">
              <a:solidFill>
                <a:srgbClr val="000000"/>
              </a:solidFill>
            </a:endParaRPr>
          </a:p>
        </p:txBody>
      </p:sp>
      <p:grpSp>
        <p:nvGrpSpPr>
          <p:cNvPr id="7181" name="Group 13">
            <a:extLst>
              <a:ext uri="{FF2B5EF4-FFF2-40B4-BE49-F238E27FC236}">
                <a16:creationId xmlns:a16="http://schemas.microsoft.com/office/drawing/2014/main" id="{CA616EBB-29DB-472D-8ADC-7AC6E065BD20}"/>
              </a:ext>
            </a:extLst>
          </p:cNvPr>
          <p:cNvGrpSpPr>
            <a:grpSpLocks/>
          </p:cNvGrpSpPr>
          <p:nvPr/>
        </p:nvGrpSpPr>
        <p:grpSpPr bwMode="auto">
          <a:xfrm>
            <a:off x="2424114" y="4791075"/>
            <a:ext cx="7056437" cy="750888"/>
            <a:chOff x="567" y="3018"/>
            <a:chExt cx="4445" cy="473"/>
          </a:xfrm>
        </p:grpSpPr>
        <p:sp>
          <p:nvSpPr>
            <p:cNvPr id="10246" name="Line 7">
              <a:extLst>
                <a:ext uri="{FF2B5EF4-FFF2-40B4-BE49-F238E27FC236}">
                  <a16:creationId xmlns:a16="http://schemas.microsoft.com/office/drawing/2014/main" id="{81824E6C-75A7-4104-960F-C27F12D45D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3" y="3018"/>
              <a:ext cx="176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BE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47" name="Text Box 9">
              <a:extLst>
                <a:ext uri="{FF2B5EF4-FFF2-40B4-BE49-F238E27FC236}">
                  <a16:creationId xmlns:a16="http://schemas.microsoft.com/office/drawing/2014/main" id="{FAA0BDB1-4474-4B6C-B6C5-D78AA7E0BE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7" y="3203"/>
              <a:ext cx="444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  <a:buNone/>
              </a:pPr>
              <a:r>
                <a:rPr lang="fr-BE" altLang="fr-FR" sz="2400" b="1" dirty="0">
                  <a:solidFill>
                    <a:srgbClr val="DE0000"/>
                  </a:solidFill>
                </a:rPr>
                <a:t>Total (ex. propre)			8.655.351,31 €</a:t>
              </a:r>
              <a:endParaRPr lang="fr-FR" altLang="fr-FR" sz="2400" b="1" dirty="0">
                <a:solidFill>
                  <a:srgbClr val="DE0000"/>
                </a:solidFill>
              </a:endParaRPr>
            </a:p>
          </p:txBody>
        </p:sp>
      </p:grp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/>
      <p:bldP spid="2048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Espace réservé du contenu 5">
            <a:extLst>
              <a:ext uri="{FF2B5EF4-FFF2-40B4-BE49-F238E27FC236}">
                <a16:creationId xmlns:a16="http://schemas.microsoft.com/office/drawing/2014/main" id="{C32C03CA-61DA-48F5-A004-0CA27EA4E3DC}"/>
              </a:ext>
            </a:extLst>
          </p:cNvPr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2655229849"/>
              </p:ext>
            </p:extLst>
          </p:nvPr>
        </p:nvGraphicFramePr>
        <p:xfrm>
          <a:off x="1155700" y="0"/>
          <a:ext cx="103124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04FA1AA-ECC9-4AAB-A2B2-5E8D7A23F3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0" y="1916113"/>
            <a:ext cx="8066088" cy="2952750"/>
          </a:xfrm>
          <a:prstGeom prst="rect">
            <a:avLst/>
          </a:prstGeom>
          <a:solidFill>
            <a:srgbClr val="77C1C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None/>
            </a:pPr>
            <a:endParaRPr lang="fr-BE" altLang="fr-FR" sz="2400">
              <a:solidFill>
                <a:srgbClr val="000000"/>
              </a:solidFill>
            </a:endParaRPr>
          </a:p>
        </p:txBody>
      </p:sp>
      <p:sp>
        <p:nvSpPr>
          <p:cNvPr id="14339" name="WordArt 3">
            <a:extLst>
              <a:ext uri="{FF2B5EF4-FFF2-40B4-BE49-F238E27FC236}">
                <a16:creationId xmlns:a16="http://schemas.microsoft.com/office/drawing/2014/main" id="{68045DAD-80BD-457F-878E-CB058B4D01A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351088" y="2276475"/>
            <a:ext cx="7632700" cy="23764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BE" sz="8000" i="1" kern="10" dirty="0">
                <a:ln w="25400">
                  <a:solidFill>
                    <a:srgbClr val="333399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Monotype Corsiva" panose="03010101010201010101" pitchFamily="66" charset="0"/>
                <a:cs typeface="Arial" panose="020B0604020202020204" pitchFamily="34" charset="0"/>
              </a:rPr>
              <a:t>Dépenses de personnel</a:t>
            </a:r>
          </a:p>
        </p:txBody>
      </p:sp>
      <p:sp>
        <p:nvSpPr>
          <p:cNvPr id="14340" name="Line 4">
            <a:extLst>
              <a:ext uri="{FF2B5EF4-FFF2-40B4-BE49-F238E27FC236}">
                <a16:creationId xmlns:a16="http://schemas.microsoft.com/office/drawing/2014/main" id="{0E9416AF-DFF2-4FB4-9C86-CD8CCB2F89B8}"/>
              </a:ext>
            </a:extLst>
          </p:cNvPr>
          <p:cNvSpPr>
            <a:spLocks noChangeShapeType="1"/>
          </p:cNvSpPr>
          <p:nvPr/>
        </p:nvSpPr>
        <p:spPr bwMode="auto">
          <a:xfrm>
            <a:off x="2855914" y="4292600"/>
            <a:ext cx="6480175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fr-BE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8" name="Text Box 264">
            <a:extLst>
              <a:ext uri="{FF2B5EF4-FFF2-40B4-BE49-F238E27FC236}">
                <a16:creationId xmlns:a16="http://schemas.microsoft.com/office/drawing/2014/main" id="{3F2DC28E-A475-416A-BE19-60CA86B92F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0" y="5300663"/>
            <a:ext cx="7632700" cy="1016000"/>
          </a:xfrm>
          <a:prstGeom prst="rect">
            <a:avLst/>
          </a:prstGeom>
          <a:solidFill>
            <a:srgbClr val="22226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2400" b="1" dirty="0">
                <a:solidFill>
                  <a:srgbClr val="FFFFFF"/>
                </a:solidFill>
                <a:latin typeface="Castellar" panose="020A0402060406010301" pitchFamily="18" charset="0"/>
              </a:rPr>
              <a:t> Soit  44,97 % des dépenses communales</a:t>
            </a:r>
          </a:p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2400" b="1" dirty="0">
                <a:solidFill>
                  <a:srgbClr val="FFFFFF"/>
                </a:solidFill>
                <a:latin typeface="Castellar" panose="020A0402060406010301" pitchFamily="18" charset="0"/>
              </a:rPr>
              <a:t>-0,97% par rapport au budget 2022</a:t>
            </a:r>
            <a:endParaRPr lang="fr-FR" altLang="fr-FR" sz="2400" b="1" dirty="0">
              <a:solidFill>
                <a:srgbClr val="FFFFFF"/>
              </a:solidFill>
              <a:latin typeface="Castellar" panose="020A0402060406010301" pitchFamily="18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BA60E05-6507-4824-AABD-1DC5AF41BA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595961"/>
              </p:ext>
            </p:extLst>
          </p:nvPr>
        </p:nvGraphicFramePr>
        <p:xfrm>
          <a:off x="2185194" y="541337"/>
          <a:ext cx="7821612" cy="2998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72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72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72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99596"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rgbClr val="222268"/>
                          </a:solidFill>
                        </a:rPr>
                        <a:t>Années </a:t>
                      </a:r>
                      <a:endParaRPr lang="fr-BE" sz="1800" dirty="0">
                        <a:solidFill>
                          <a:srgbClr val="222268"/>
                        </a:solidFill>
                      </a:endParaRPr>
                    </a:p>
                  </a:txBody>
                  <a:tcPr marL="91455" marR="91455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rgbClr val="222268"/>
                          </a:solidFill>
                        </a:rPr>
                        <a:t>Montants </a:t>
                      </a:r>
                      <a:endParaRPr lang="fr-BE" sz="1600" dirty="0">
                        <a:solidFill>
                          <a:srgbClr val="222268"/>
                        </a:solidFill>
                      </a:endParaRPr>
                    </a:p>
                  </a:txBody>
                  <a:tcPr marL="91455" marR="91455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rgbClr val="222268"/>
                          </a:solidFill>
                        </a:rPr>
                        <a:t>Emplois ETP</a:t>
                      </a:r>
                      <a:endParaRPr lang="fr-BE" sz="2400" dirty="0">
                        <a:solidFill>
                          <a:srgbClr val="222268"/>
                        </a:solidFill>
                      </a:endParaRPr>
                    </a:p>
                  </a:txBody>
                  <a:tcPr marL="91455" marR="91455"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9596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Budget 2022</a:t>
                      </a:r>
                      <a:endParaRPr lang="fr-BE" sz="2000" dirty="0"/>
                    </a:p>
                  </a:txBody>
                  <a:tcPr marL="91455" marR="91455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3.532.702,67</a:t>
                      </a:r>
                      <a:endParaRPr lang="fr-BE" sz="2000" dirty="0"/>
                    </a:p>
                  </a:txBody>
                  <a:tcPr marL="91455" marR="91455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/>
                        <a:t>58,42</a:t>
                      </a:r>
                    </a:p>
                  </a:txBody>
                  <a:tcPr marL="91455" marR="91455" marT="45706" marB="4570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9596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Budget 2023</a:t>
                      </a:r>
                      <a:endParaRPr lang="fr-BE" sz="2000" dirty="0"/>
                    </a:p>
                  </a:txBody>
                  <a:tcPr marL="91455" marR="91455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3.892.458,71</a:t>
                      </a:r>
                      <a:endParaRPr lang="fr-BE" sz="2000" dirty="0"/>
                    </a:p>
                  </a:txBody>
                  <a:tcPr marL="91455" marR="91455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solidFill>
                            <a:schemeClr val="tx1"/>
                          </a:solidFill>
                        </a:rPr>
                        <a:t>59,30</a:t>
                      </a:r>
                      <a:endParaRPr lang="fr-BE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55" marR="91455" marT="45706" marB="4570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405" name="ZoneTexte 1">
            <a:extLst>
              <a:ext uri="{FF2B5EF4-FFF2-40B4-BE49-F238E27FC236}">
                <a16:creationId xmlns:a16="http://schemas.microsoft.com/office/drawing/2014/main" id="{DA97DC7F-8617-478E-9140-2BEB7873D4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1814" y="3789363"/>
            <a:ext cx="59769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3600" b="1" dirty="0">
                <a:solidFill>
                  <a:srgbClr val="000000"/>
                </a:solidFill>
              </a:rPr>
              <a:t>+ 10,18 % </a:t>
            </a:r>
            <a:endParaRPr lang="fr-BE" altLang="fr-FR" sz="36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4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1A218168-7375-4434-B891-33975D8F38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0" y="1916113"/>
            <a:ext cx="8066088" cy="2952750"/>
          </a:xfrm>
          <a:prstGeom prst="rect">
            <a:avLst/>
          </a:prstGeom>
          <a:solidFill>
            <a:srgbClr val="77C1C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None/>
            </a:pPr>
            <a:endParaRPr lang="fr-BE" altLang="fr-FR" sz="2400">
              <a:solidFill>
                <a:srgbClr val="000000"/>
              </a:solidFill>
            </a:endParaRPr>
          </a:p>
        </p:txBody>
      </p:sp>
      <p:sp>
        <p:nvSpPr>
          <p:cNvPr id="19459" name="WordArt 3">
            <a:extLst>
              <a:ext uri="{FF2B5EF4-FFF2-40B4-BE49-F238E27FC236}">
                <a16:creationId xmlns:a16="http://schemas.microsoft.com/office/drawing/2014/main" id="{F7506F83-CFEC-4E2B-8D70-2DCF913C4C9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171701" y="2608264"/>
            <a:ext cx="7885113" cy="1900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BE" sz="8000" i="1" kern="10">
                <a:ln w="25400">
                  <a:solidFill>
                    <a:srgbClr val="333399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Monotype Corsiva" panose="03010101010201010101" pitchFamily="66" charset="0"/>
                <a:cs typeface="Arial" panose="020B0604020202020204" pitchFamily="34" charset="0"/>
              </a:rPr>
              <a:t>Dépenses de fonctionnement</a:t>
            </a:r>
          </a:p>
        </p:txBody>
      </p:sp>
      <p:sp>
        <p:nvSpPr>
          <p:cNvPr id="19460" name="Line 4">
            <a:extLst>
              <a:ext uri="{FF2B5EF4-FFF2-40B4-BE49-F238E27FC236}">
                <a16:creationId xmlns:a16="http://schemas.microsoft.com/office/drawing/2014/main" id="{26418FF6-0936-4E46-9F61-0399FD718F57}"/>
              </a:ext>
            </a:extLst>
          </p:cNvPr>
          <p:cNvSpPr>
            <a:spLocks noChangeShapeType="1"/>
          </p:cNvSpPr>
          <p:nvPr/>
        </p:nvSpPr>
        <p:spPr bwMode="auto">
          <a:xfrm>
            <a:off x="2855914" y="4292600"/>
            <a:ext cx="6480175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fr-BE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8" name="Text Box 264">
            <a:extLst>
              <a:ext uri="{FF2B5EF4-FFF2-40B4-BE49-F238E27FC236}">
                <a16:creationId xmlns:a16="http://schemas.microsoft.com/office/drawing/2014/main" id="{4913C5E7-AA2C-4284-8004-7CFDD95C57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0" y="5300663"/>
            <a:ext cx="7632700" cy="1016000"/>
          </a:xfrm>
          <a:prstGeom prst="rect">
            <a:avLst/>
          </a:prstGeom>
          <a:solidFill>
            <a:srgbClr val="22226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2400" b="1" dirty="0">
                <a:solidFill>
                  <a:srgbClr val="FFFFFF"/>
                </a:solidFill>
                <a:latin typeface="Castellar" panose="020A0402060406010301" pitchFamily="18" charset="0"/>
              </a:rPr>
              <a:t> Soit  17,68 % des dépenses communales</a:t>
            </a:r>
          </a:p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2400" b="1" dirty="0">
                <a:solidFill>
                  <a:srgbClr val="FFFFFF"/>
                </a:solidFill>
                <a:latin typeface="Castellar" panose="020A0402060406010301" pitchFamily="18" charset="0"/>
              </a:rPr>
              <a:t>+1,79% par rapport au budget 2022</a:t>
            </a:r>
            <a:endParaRPr lang="fr-FR" altLang="fr-FR" sz="2400" b="1" dirty="0">
              <a:solidFill>
                <a:srgbClr val="FFFFFF"/>
              </a:solidFill>
              <a:latin typeface="Castellar" panose="020A0402060406010301" pitchFamily="18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AD9D9F1-0808-4E54-B4A7-91DA82D7DB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6205926"/>
              </p:ext>
            </p:extLst>
          </p:nvPr>
        </p:nvGraphicFramePr>
        <p:xfrm>
          <a:off x="2180432" y="300037"/>
          <a:ext cx="7831136" cy="3248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5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5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82675">
                <a:tc>
                  <a:txBody>
                    <a:bodyPr/>
                    <a:lstStyle/>
                    <a:p>
                      <a:pPr algn="ctr"/>
                      <a:r>
                        <a:rPr lang="fr-BE" sz="2400" dirty="0">
                          <a:solidFill>
                            <a:srgbClr val="222268"/>
                          </a:solidFill>
                        </a:rPr>
                        <a:t>Années </a:t>
                      </a:r>
                      <a:endParaRPr lang="fr-BE" sz="2000" dirty="0">
                        <a:solidFill>
                          <a:srgbClr val="222268"/>
                        </a:solidFill>
                      </a:endParaRPr>
                    </a:p>
                  </a:txBody>
                  <a:tcPr marL="91438" marR="9143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400" dirty="0">
                          <a:solidFill>
                            <a:srgbClr val="222268"/>
                          </a:solidFill>
                        </a:rPr>
                        <a:t>Montants </a:t>
                      </a:r>
                      <a:endParaRPr lang="fr-BE" sz="1800" dirty="0">
                        <a:solidFill>
                          <a:srgbClr val="222268"/>
                        </a:solidFill>
                      </a:endParaRPr>
                    </a:p>
                  </a:txBody>
                  <a:tcPr marL="91438" marR="91438"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2675">
                <a:tc>
                  <a:txBody>
                    <a:bodyPr/>
                    <a:lstStyle/>
                    <a:p>
                      <a:pPr algn="ctr"/>
                      <a:r>
                        <a:rPr lang="fr-BE" sz="2000" dirty="0"/>
                        <a:t>Budget 2022</a:t>
                      </a:r>
                    </a:p>
                  </a:txBody>
                  <a:tcPr marL="91438" marR="91438" marT="45706" marB="45706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1.222.340,84</a:t>
                      </a:r>
                      <a:endParaRPr lang="fr-BE" sz="2000" dirty="0"/>
                    </a:p>
                  </a:txBody>
                  <a:tcPr marL="91438" marR="91438" marT="45706" marB="4570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2675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Budget 2023</a:t>
                      </a:r>
                      <a:endParaRPr lang="fr-BE" sz="2000" dirty="0"/>
                    </a:p>
                  </a:txBody>
                  <a:tcPr marL="91438" marR="91438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/>
                        <a:t>1.530.272,43</a:t>
                      </a:r>
                    </a:p>
                  </a:txBody>
                  <a:tcPr marL="91438" marR="91438" marT="45706" marB="4570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1521" name="ZoneTexte 1">
            <a:extLst>
              <a:ext uri="{FF2B5EF4-FFF2-40B4-BE49-F238E27FC236}">
                <a16:creationId xmlns:a16="http://schemas.microsoft.com/office/drawing/2014/main" id="{EBA736BE-46AE-4595-9176-9170D45781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1814" y="3789363"/>
            <a:ext cx="59769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3600" b="1" dirty="0">
                <a:solidFill>
                  <a:srgbClr val="000000"/>
                </a:solidFill>
              </a:rPr>
              <a:t>+ 25,19 % </a:t>
            </a:r>
            <a:endParaRPr lang="fr-BE" altLang="fr-FR" sz="36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4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480916C-516D-291F-8471-F0836D83692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12"/>
          <a:stretch/>
        </p:blipFill>
        <p:spPr>
          <a:xfrm>
            <a:off x="5311480" y="584302"/>
            <a:ext cx="6759834" cy="4187115"/>
          </a:xfrm>
          <a:prstGeom prst="rect">
            <a:avLst/>
          </a:prstGeom>
        </p:spPr>
      </p:pic>
      <p:pic>
        <p:nvPicPr>
          <p:cNvPr id="1026" name="Picture 2" descr="Anniversaire 30 ans : 30 979 images, photos et images vectorielles de stock  | Shutterstock">
            <a:extLst>
              <a:ext uri="{FF2B5EF4-FFF2-40B4-BE49-F238E27FC236}">
                <a16:creationId xmlns:a16="http://schemas.microsoft.com/office/drawing/2014/main" id="{5E0C65CB-414D-A1EE-B94D-1A1EF2D014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 b="21218"/>
          <a:stretch/>
        </p:blipFill>
        <p:spPr bwMode="auto">
          <a:xfrm>
            <a:off x="9150356" y="4771417"/>
            <a:ext cx="2920958" cy="198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oire commerciale et vide-grenier – Blainville-sur-l'Eau">
            <a:extLst>
              <a:ext uri="{FF2B5EF4-FFF2-40B4-BE49-F238E27FC236}">
                <a16:creationId xmlns:a16="http://schemas.microsoft.com/office/drawing/2014/main" id="{8BB7FF75-40A3-2A79-91F8-0C5CAC21DA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297"/>
          <a:stretch/>
        </p:blipFill>
        <p:spPr bwMode="auto">
          <a:xfrm>
            <a:off x="0" y="176464"/>
            <a:ext cx="4848225" cy="210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op des foires et salons en Italie en 2022 &amp; 2023">
            <a:extLst>
              <a:ext uri="{FF2B5EF4-FFF2-40B4-BE49-F238E27FC236}">
                <a16:creationId xmlns:a16="http://schemas.microsoft.com/office/drawing/2014/main" id="{2C9F9CD9-A359-A19A-BA8C-4342CB71D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48" y="2604066"/>
            <a:ext cx="5504448" cy="3669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4315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A9D2572E-08E9-494C-98FE-14A235652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0" y="1916113"/>
            <a:ext cx="8066088" cy="2952750"/>
          </a:xfrm>
          <a:prstGeom prst="rect">
            <a:avLst/>
          </a:prstGeom>
          <a:solidFill>
            <a:srgbClr val="77C1C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None/>
            </a:pPr>
            <a:endParaRPr lang="fr-BE" altLang="fr-FR" sz="2400">
              <a:solidFill>
                <a:srgbClr val="000000"/>
              </a:solidFill>
            </a:endParaRPr>
          </a:p>
        </p:txBody>
      </p:sp>
      <p:sp>
        <p:nvSpPr>
          <p:cNvPr id="23555" name="WordArt 3">
            <a:extLst>
              <a:ext uri="{FF2B5EF4-FFF2-40B4-BE49-F238E27FC236}">
                <a16:creationId xmlns:a16="http://schemas.microsoft.com/office/drawing/2014/main" id="{9AD9B46E-7427-4150-89B7-7E1C492973B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279650" y="2133600"/>
            <a:ext cx="7704138" cy="2476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BE" sz="8000" i="1" kern="10">
                <a:ln w="25400">
                  <a:solidFill>
                    <a:srgbClr val="333399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Monotype Corsiva" panose="03010101010201010101" pitchFamily="66" charset="0"/>
                <a:cs typeface="Arial" panose="020B0604020202020204" pitchFamily="34" charset="0"/>
              </a:rPr>
              <a:t>Dépenses de transferts</a:t>
            </a:r>
          </a:p>
        </p:txBody>
      </p:sp>
      <p:sp>
        <p:nvSpPr>
          <p:cNvPr id="23556" name="Line 4">
            <a:extLst>
              <a:ext uri="{FF2B5EF4-FFF2-40B4-BE49-F238E27FC236}">
                <a16:creationId xmlns:a16="http://schemas.microsoft.com/office/drawing/2014/main" id="{20828DB1-C1A8-4243-A7BA-9F4021738BEC}"/>
              </a:ext>
            </a:extLst>
          </p:cNvPr>
          <p:cNvSpPr>
            <a:spLocks noChangeShapeType="1"/>
          </p:cNvSpPr>
          <p:nvPr/>
        </p:nvSpPr>
        <p:spPr bwMode="auto">
          <a:xfrm>
            <a:off x="2855914" y="4292600"/>
            <a:ext cx="6480175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fr-BE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8" name="Text Box 264">
            <a:extLst>
              <a:ext uri="{FF2B5EF4-FFF2-40B4-BE49-F238E27FC236}">
                <a16:creationId xmlns:a16="http://schemas.microsoft.com/office/drawing/2014/main" id="{8E3E9B6A-291D-43AF-A99F-98BD9DAD40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0" y="5300663"/>
            <a:ext cx="7632700" cy="1016000"/>
          </a:xfrm>
          <a:prstGeom prst="rect">
            <a:avLst/>
          </a:prstGeom>
          <a:solidFill>
            <a:srgbClr val="22226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2400" b="1" dirty="0">
                <a:solidFill>
                  <a:srgbClr val="FFFFFF"/>
                </a:solidFill>
                <a:latin typeface="Castellar" panose="020A0402060406010301" pitchFamily="18" charset="0"/>
              </a:rPr>
              <a:t> Soit  23,96 % des dépenses communales</a:t>
            </a:r>
          </a:p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2400" b="1" dirty="0">
                <a:solidFill>
                  <a:srgbClr val="FFFFFF"/>
                </a:solidFill>
                <a:latin typeface="Castellar" panose="020A0402060406010301" pitchFamily="18" charset="0"/>
              </a:rPr>
              <a:t>0,00 % par rapport au budget 2022</a:t>
            </a:r>
            <a:endParaRPr lang="fr-FR" altLang="fr-FR" sz="2400" b="1" dirty="0">
              <a:solidFill>
                <a:srgbClr val="FFFFFF"/>
              </a:solidFill>
              <a:latin typeface="Castellar" panose="020A0402060406010301" pitchFamily="18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99292B2-7EFF-4BD6-B69D-BECF1E37D7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7579122"/>
              </p:ext>
            </p:extLst>
          </p:nvPr>
        </p:nvGraphicFramePr>
        <p:xfrm>
          <a:off x="2279650" y="449263"/>
          <a:ext cx="7816850" cy="3267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8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08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89025"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rgbClr val="222268"/>
                          </a:solidFill>
                        </a:rPr>
                        <a:t>Années </a:t>
                      </a:r>
                      <a:endParaRPr lang="fr-BE" sz="1800" dirty="0">
                        <a:solidFill>
                          <a:srgbClr val="222268"/>
                        </a:solidFill>
                      </a:endParaRPr>
                    </a:p>
                  </a:txBody>
                  <a:tcPr marL="91438" marR="9143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rgbClr val="222268"/>
                          </a:solidFill>
                        </a:rPr>
                        <a:t>Montants </a:t>
                      </a:r>
                      <a:endParaRPr lang="fr-BE" sz="1600" dirty="0">
                        <a:solidFill>
                          <a:srgbClr val="222268"/>
                        </a:solidFill>
                      </a:endParaRPr>
                    </a:p>
                  </a:txBody>
                  <a:tcPr marL="91438" marR="91438"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9025">
                <a:tc>
                  <a:txBody>
                    <a:bodyPr/>
                    <a:lstStyle/>
                    <a:p>
                      <a:pPr algn="ctr"/>
                      <a:r>
                        <a:rPr lang="fr-BE" sz="2000" dirty="0"/>
                        <a:t>Budget 2022</a:t>
                      </a:r>
                    </a:p>
                  </a:txBody>
                  <a:tcPr marL="91438" marR="91438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1.842.831,77</a:t>
                      </a:r>
                      <a:endParaRPr lang="fr-BE" sz="2000" dirty="0"/>
                    </a:p>
                  </a:txBody>
                  <a:tcPr marL="91438" marR="91438" marT="45706" marB="4570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9025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Budget 2023</a:t>
                      </a:r>
                      <a:endParaRPr lang="fr-BE" sz="2000" dirty="0"/>
                    </a:p>
                  </a:txBody>
                  <a:tcPr marL="91438" marR="91438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2.074.496,74</a:t>
                      </a:r>
                      <a:endParaRPr lang="fr-BE" sz="2000" dirty="0"/>
                    </a:p>
                  </a:txBody>
                  <a:tcPr marL="91438" marR="91438" marT="45706" marB="4570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5617" name="ZoneTexte 1">
            <a:extLst>
              <a:ext uri="{FF2B5EF4-FFF2-40B4-BE49-F238E27FC236}">
                <a16:creationId xmlns:a16="http://schemas.microsoft.com/office/drawing/2014/main" id="{02435F27-B771-478F-8D1F-F811A1EA7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8325" y="3995738"/>
            <a:ext cx="59753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3600" b="1" dirty="0">
                <a:solidFill>
                  <a:srgbClr val="000000"/>
                </a:solidFill>
              </a:rPr>
              <a:t>+ 12,57% </a:t>
            </a:r>
            <a:endParaRPr lang="fr-BE" altLang="fr-FR" sz="36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4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8F29C0C-6DFA-4108-95ED-F91DFA645F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510026"/>
              </p:ext>
            </p:extLst>
          </p:nvPr>
        </p:nvGraphicFramePr>
        <p:xfrm>
          <a:off x="2668588" y="247650"/>
          <a:ext cx="6424611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15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1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15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6503">
                <a:tc>
                  <a:txBody>
                    <a:bodyPr/>
                    <a:lstStyle/>
                    <a:p>
                      <a:endParaRPr lang="fr-BE" sz="1800" dirty="0">
                        <a:solidFill>
                          <a:srgbClr val="222268"/>
                        </a:solidFill>
                      </a:endParaRPr>
                    </a:p>
                  </a:txBody>
                  <a:tcPr marL="91410" marR="91410" marT="45688" marB="4568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000" kern="1200" dirty="0">
                          <a:solidFill>
                            <a:schemeClr val="tx1"/>
                          </a:solidFill>
                        </a:rPr>
                        <a:t>Budget 2022</a:t>
                      </a:r>
                    </a:p>
                  </a:txBody>
                  <a:tcPr marL="91410" marR="91410" marT="45688" marB="45688" anchor="ctr" anchorCtr="1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Budget 2023</a:t>
                      </a:r>
                      <a:endParaRPr lang="fr-BE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0" marR="91410" marT="45688" marB="45688"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897"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Fabrique</a:t>
                      </a:r>
                      <a:r>
                        <a:rPr lang="fr-BE" sz="1800" baseline="0" dirty="0"/>
                        <a:t> d’Eglise</a:t>
                      </a:r>
                      <a:endParaRPr lang="fr-BE" sz="1800" dirty="0"/>
                    </a:p>
                  </a:txBody>
                  <a:tcPr marL="91410" marR="91410" marT="45688" marB="4568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47.054,43</a:t>
                      </a:r>
                      <a:endParaRPr lang="fr-BE" sz="1800" dirty="0"/>
                    </a:p>
                  </a:txBody>
                  <a:tcPr marL="91410" marR="91410" marT="45688" marB="456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65.592,24</a:t>
                      </a:r>
                      <a:endParaRPr lang="fr-BE" sz="1800" dirty="0"/>
                    </a:p>
                  </a:txBody>
                  <a:tcPr marL="91410" marR="91410" marT="45688" marB="4568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D34F23BB-A3F9-4AA8-99C9-6F9E34BA865C}"/>
              </a:ext>
            </a:extLst>
          </p:cNvPr>
          <p:cNvSpPr/>
          <p:nvPr/>
        </p:nvSpPr>
        <p:spPr bwMode="auto">
          <a:xfrm>
            <a:off x="1992313" y="1989138"/>
            <a:ext cx="2087562" cy="2303462"/>
          </a:xfrm>
          <a:prstGeom prst="roundRect">
            <a:avLst>
              <a:gd name="adj" fmla="val 4197"/>
            </a:avLst>
          </a:prstGeom>
          <a:noFill/>
          <a:ln w="28575" cap="flat" cmpd="thickThin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fr-BE" sz="240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pic>
        <p:nvPicPr>
          <p:cNvPr id="27665" name="Image 5">
            <a:extLst>
              <a:ext uri="{FF2B5EF4-FFF2-40B4-BE49-F238E27FC236}">
                <a16:creationId xmlns:a16="http://schemas.microsoft.com/office/drawing/2014/main" id="{EE634211-1C66-4C51-9613-9322F53F1A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9" y="2112964"/>
            <a:ext cx="1838325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65B8DB4-9247-418F-86BC-BA8453A8D577}"/>
              </a:ext>
            </a:extLst>
          </p:cNvPr>
          <p:cNvSpPr/>
          <p:nvPr/>
        </p:nvSpPr>
        <p:spPr>
          <a:xfrm>
            <a:off x="2028766" y="3388930"/>
            <a:ext cx="205101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2000" b="1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F.E </a:t>
            </a:r>
            <a:r>
              <a:rPr lang="fr-FR" sz="2000" b="1" dirty="0" err="1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Escanaffles</a:t>
            </a:r>
            <a:endParaRPr lang="fr-FR" sz="2000" b="1" dirty="0">
              <a:ln w="9525">
                <a:solidFill>
                  <a:srgbClr val="FFFFFF"/>
                </a:solidFill>
                <a:prstDash val="solid"/>
              </a:ln>
              <a:solidFill>
                <a:srgbClr val="000000"/>
              </a:solidFill>
              <a:effectLst>
                <a:outerShdw blurRad="12700" dist="38100" dir="2700000" algn="tl" rotWithShape="0">
                  <a:srgbClr val="FFFFFF">
                    <a:lumMod val="5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E6BE59-2734-44F0-A0C1-862FC20D84F0}"/>
              </a:ext>
            </a:extLst>
          </p:cNvPr>
          <p:cNvSpPr/>
          <p:nvPr/>
        </p:nvSpPr>
        <p:spPr>
          <a:xfrm>
            <a:off x="2372710" y="3820978"/>
            <a:ext cx="132440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2000" b="1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9.508,46€</a:t>
            </a:r>
          </a:p>
        </p:txBody>
      </p:sp>
      <p:grpSp>
        <p:nvGrpSpPr>
          <p:cNvPr id="27668" name="Groupe 13">
            <a:extLst>
              <a:ext uri="{FF2B5EF4-FFF2-40B4-BE49-F238E27FC236}">
                <a16:creationId xmlns:a16="http://schemas.microsoft.com/office/drawing/2014/main" id="{738796AD-4D89-4B4E-A3D4-EFBCFD15796E}"/>
              </a:ext>
            </a:extLst>
          </p:cNvPr>
          <p:cNvGrpSpPr>
            <a:grpSpLocks/>
          </p:cNvGrpSpPr>
          <p:nvPr/>
        </p:nvGrpSpPr>
        <p:grpSpPr bwMode="auto">
          <a:xfrm>
            <a:off x="4554538" y="2165351"/>
            <a:ext cx="2932112" cy="1655763"/>
            <a:chOff x="2887330" y="3709421"/>
            <a:chExt cx="2933606" cy="1656184"/>
          </a:xfrm>
        </p:grpSpPr>
        <p:sp>
          <p:nvSpPr>
            <p:cNvPr id="9" name="Rectangle à coins arrondis 8">
              <a:extLst>
                <a:ext uri="{FF2B5EF4-FFF2-40B4-BE49-F238E27FC236}">
                  <a16:creationId xmlns:a16="http://schemas.microsoft.com/office/drawing/2014/main" id="{8AFD0AD7-A84C-4DCE-90DC-29685DF8F1B6}"/>
                </a:ext>
              </a:extLst>
            </p:cNvPr>
            <p:cNvSpPr/>
            <p:nvPr/>
          </p:nvSpPr>
          <p:spPr bwMode="auto">
            <a:xfrm>
              <a:off x="2887330" y="3709421"/>
              <a:ext cx="2933606" cy="1656184"/>
            </a:xfrm>
            <a:prstGeom prst="roundRect">
              <a:avLst>
                <a:gd name="adj" fmla="val 4197"/>
              </a:avLst>
            </a:prstGeom>
            <a:noFill/>
            <a:ln w="28575" cap="flat" cmpd="thickThin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BE" sz="240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cs typeface="Arial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BE2FED4-F477-4517-8040-2D1353E22F6C}"/>
                </a:ext>
              </a:extLst>
            </p:cNvPr>
            <p:cNvSpPr/>
            <p:nvPr/>
          </p:nvSpPr>
          <p:spPr>
            <a:xfrm>
              <a:off x="4292765" y="3906224"/>
              <a:ext cx="1380954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2000" b="1" dirty="0">
                  <a:ln w="9525">
                    <a:solidFill>
                      <a:srgbClr val="FFFFFF"/>
                    </a:solidFill>
                    <a:prstDash val="solid"/>
                  </a:ln>
                  <a:solidFill>
                    <a:srgbClr val="000000"/>
                  </a:solidFill>
                  <a:effectLst>
                    <a:outerShdw blurRad="12700" dist="38100" dir="2700000" algn="tl" rotWithShape="0">
                      <a:srgbClr val="FFFFFF">
                        <a:lumMod val="5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F.E Celles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30767FB-F9D3-4F7C-8823-4FA7946DC4F9}"/>
                </a:ext>
              </a:extLst>
            </p:cNvPr>
            <p:cNvSpPr/>
            <p:nvPr/>
          </p:nvSpPr>
          <p:spPr>
            <a:xfrm>
              <a:off x="4214051" y="4337458"/>
              <a:ext cx="1538383" cy="40021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2000" b="1" dirty="0">
                  <a:ln w="9525">
                    <a:solidFill>
                      <a:srgbClr val="FFFFFF"/>
                    </a:solidFill>
                    <a:prstDash val="solid"/>
                  </a:ln>
                  <a:solidFill>
                    <a:srgbClr val="000000"/>
                  </a:solidFill>
                  <a:effectLst>
                    <a:outerShdw blurRad="12700" dist="38100" dir="2700000" algn="tl" rotWithShape="0">
                      <a:srgbClr val="FFFFFF">
                        <a:lumMod val="5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17.350,15 €</a:t>
              </a:r>
            </a:p>
          </p:txBody>
        </p:sp>
        <p:pic>
          <p:nvPicPr>
            <p:cNvPr id="27689" name="Image 12">
              <a:extLst>
                <a:ext uri="{FF2B5EF4-FFF2-40B4-BE49-F238E27FC236}">
                  <a16:creationId xmlns:a16="http://schemas.microsoft.com/office/drawing/2014/main" id="{6D8825AB-9E95-4964-A4B0-5538D449E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4847" y="3786250"/>
              <a:ext cx="1014145" cy="1514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69" name="Groupe 20">
            <a:extLst>
              <a:ext uri="{FF2B5EF4-FFF2-40B4-BE49-F238E27FC236}">
                <a16:creationId xmlns:a16="http://schemas.microsoft.com/office/drawing/2014/main" id="{5B8CB7A9-F7B9-4900-825E-5B4117088D70}"/>
              </a:ext>
            </a:extLst>
          </p:cNvPr>
          <p:cNvGrpSpPr>
            <a:grpSpLocks/>
          </p:cNvGrpSpPr>
          <p:nvPr/>
        </p:nvGrpSpPr>
        <p:grpSpPr bwMode="auto">
          <a:xfrm>
            <a:off x="1736725" y="4652964"/>
            <a:ext cx="3081338" cy="1800225"/>
            <a:chOff x="211932" y="4653136"/>
            <a:chExt cx="3071206" cy="1800200"/>
          </a:xfrm>
        </p:grpSpPr>
        <p:sp>
          <p:nvSpPr>
            <p:cNvPr id="16" name="Rectangle à coins arrondis 15">
              <a:extLst>
                <a:ext uri="{FF2B5EF4-FFF2-40B4-BE49-F238E27FC236}">
                  <a16:creationId xmlns:a16="http://schemas.microsoft.com/office/drawing/2014/main" id="{81D94AC2-45BD-4AB8-ADCD-EF42D0B911EB}"/>
                </a:ext>
              </a:extLst>
            </p:cNvPr>
            <p:cNvSpPr/>
            <p:nvPr/>
          </p:nvSpPr>
          <p:spPr bwMode="auto">
            <a:xfrm>
              <a:off x="211932" y="4653136"/>
              <a:ext cx="3071206" cy="1800200"/>
            </a:xfrm>
            <a:prstGeom prst="roundRect">
              <a:avLst>
                <a:gd name="adj" fmla="val 4197"/>
              </a:avLst>
            </a:prstGeom>
            <a:noFill/>
            <a:ln w="28575" cap="flat" cmpd="thickThin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BE" sz="240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cs typeface="Arial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08248BF-C53B-441A-811B-385A4292243A}"/>
                </a:ext>
              </a:extLst>
            </p:cNvPr>
            <p:cNvSpPr/>
            <p:nvPr/>
          </p:nvSpPr>
          <p:spPr>
            <a:xfrm>
              <a:off x="1403648" y="4973106"/>
              <a:ext cx="1879490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2000" b="1" dirty="0">
                  <a:ln w="9525">
                    <a:solidFill>
                      <a:srgbClr val="FFFFFF"/>
                    </a:solidFill>
                    <a:prstDash val="solid"/>
                  </a:ln>
                  <a:solidFill>
                    <a:srgbClr val="000000"/>
                  </a:solidFill>
                  <a:effectLst>
                    <a:outerShdw blurRad="12700" dist="38100" dir="2700000" algn="tl" rotWithShape="0">
                      <a:srgbClr val="FFFFFF">
                        <a:lumMod val="5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F.E </a:t>
              </a:r>
              <a:r>
                <a:rPr lang="fr-FR" sz="2000" b="1" dirty="0" err="1">
                  <a:ln w="9525">
                    <a:solidFill>
                      <a:srgbClr val="FFFFFF"/>
                    </a:solidFill>
                    <a:prstDash val="solid"/>
                  </a:ln>
                  <a:solidFill>
                    <a:srgbClr val="000000"/>
                  </a:solidFill>
                  <a:effectLst>
                    <a:outerShdw blurRad="12700" dist="38100" dir="2700000" algn="tl" rotWithShape="0">
                      <a:srgbClr val="FFFFFF">
                        <a:lumMod val="5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Molenbaix</a:t>
              </a:r>
              <a:endParaRPr lang="fr-FR" sz="2000" b="1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56F8441-AFF7-4732-99D6-3289D90732F3}"/>
                </a:ext>
              </a:extLst>
            </p:cNvPr>
            <p:cNvSpPr/>
            <p:nvPr/>
          </p:nvSpPr>
          <p:spPr>
            <a:xfrm>
              <a:off x="1621966" y="5333146"/>
              <a:ext cx="1390347" cy="40010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2000" b="1" dirty="0">
                  <a:ln w="9525">
                    <a:solidFill>
                      <a:srgbClr val="FFFFFF"/>
                    </a:solidFill>
                    <a:prstDash val="solid"/>
                  </a:ln>
                  <a:solidFill>
                    <a:srgbClr val="000000"/>
                  </a:solidFill>
                  <a:effectLst>
                    <a:outerShdw blurRad="12700" dist="38100" dir="2700000" algn="tl" rotWithShape="0">
                      <a:srgbClr val="FFFFFF">
                        <a:lumMod val="5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5.955,51 €</a:t>
              </a:r>
            </a:p>
          </p:txBody>
        </p:sp>
      </p:grpSp>
      <p:sp>
        <p:nvSpPr>
          <p:cNvPr id="22" name="Rectangle à coins arrondis 21">
            <a:extLst>
              <a:ext uri="{FF2B5EF4-FFF2-40B4-BE49-F238E27FC236}">
                <a16:creationId xmlns:a16="http://schemas.microsoft.com/office/drawing/2014/main" id="{E18E3D22-9C76-49F8-B737-72899A128798}"/>
              </a:ext>
            </a:extLst>
          </p:cNvPr>
          <p:cNvSpPr/>
          <p:nvPr/>
        </p:nvSpPr>
        <p:spPr bwMode="auto">
          <a:xfrm>
            <a:off x="7896226" y="1989138"/>
            <a:ext cx="2087563" cy="2303462"/>
          </a:xfrm>
          <a:prstGeom prst="roundRect">
            <a:avLst>
              <a:gd name="adj" fmla="val 4197"/>
            </a:avLst>
          </a:prstGeom>
          <a:noFill/>
          <a:ln w="28575" cap="flat" cmpd="thickThin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fr-BE" sz="240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51A6FD9-B2C7-4E9A-B1A0-B7368C4FCC60}"/>
              </a:ext>
            </a:extLst>
          </p:cNvPr>
          <p:cNvSpPr/>
          <p:nvPr/>
        </p:nvSpPr>
        <p:spPr>
          <a:xfrm>
            <a:off x="8040024" y="3388930"/>
            <a:ext cx="183781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2000" b="1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F.E </a:t>
            </a:r>
            <a:r>
              <a:rPr lang="fr-FR" sz="2000" b="1" dirty="0" err="1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Popuelles</a:t>
            </a:r>
            <a:endParaRPr lang="fr-FR" sz="2000" b="1" dirty="0">
              <a:ln w="9525">
                <a:solidFill>
                  <a:srgbClr val="FFFFFF"/>
                </a:solidFill>
                <a:prstDash val="solid"/>
              </a:ln>
              <a:solidFill>
                <a:srgbClr val="000000"/>
              </a:solidFill>
              <a:effectLst>
                <a:outerShdw blurRad="12700" dist="38100" dir="2700000" algn="tl" rotWithShape="0">
                  <a:srgbClr val="FFFFFF">
                    <a:lumMod val="5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417E95A-F245-4A29-B617-281AA2AC4879}"/>
              </a:ext>
            </a:extLst>
          </p:cNvPr>
          <p:cNvSpPr/>
          <p:nvPr/>
        </p:nvSpPr>
        <p:spPr>
          <a:xfrm>
            <a:off x="8242098" y="3820978"/>
            <a:ext cx="139493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2000" b="1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3.493,76 €</a:t>
            </a:r>
          </a:p>
        </p:txBody>
      </p:sp>
      <p:pic>
        <p:nvPicPr>
          <p:cNvPr id="27673" name="Image 24">
            <a:extLst>
              <a:ext uri="{FF2B5EF4-FFF2-40B4-BE49-F238E27FC236}">
                <a16:creationId xmlns:a16="http://schemas.microsoft.com/office/drawing/2014/main" id="{CB8E71F9-EA03-407C-9412-E647CDE749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126" y="2078038"/>
            <a:ext cx="1914525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74" name="Image 25">
            <a:extLst>
              <a:ext uri="{FF2B5EF4-FFF2-40B4-BE49-F238E27FC236}">
                <a16:creationId xmlns:a16="http://schemas.microsoft.com/office/drawing/2014/main" id="{46554CD2-ADB4-4BE2-87BE-58E611E179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776" y="4741864"/>
            <a:ext cx="987425" cy="147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à coins arrondis 26">
            <a:extLst>
              <a:ext uri="{FF2B5EF4-FFF2-40B4-BE49-F238E27FC236}">
                <a16:creationId xmlns:a16="http://schemas.microsoft.com/office/drawing/2014/main" id="{4286C0B1-394D-4580-A19A-02D0DF89E90C}"/>
              </a:ext>
            </a:extLst>
          </p:cNvPr>
          <p:cNvSpPr/>
          <p:nvPr/>
        </p:nvSpPr>
        <p:spPr bwMode="auto">
          <a:xfrm>
            <a:off x="7486650" y="4652963"/>
            <a:ext cx="2933700" cy="1655762"/>
          </a:xfrm>
          <a:prstGeom prst="roundRect">
            <a:avLst>
              <a:gd name="adj" fmla="val 4197"/>
            </a:avLst>
          </a:prstGeom>
          <a:noFill/>
          <a:ln w="28575" cap="flat" cmpd="thickThin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fr-BE" sz="240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DAA3D97-D0D2-4E7C-A544-6E390973ED3E}"/>
              </a:ext>
            </a:extLst>
          </p:cNvPr>
          <p:cNvSpPr/>
          <p:nvPr/>
        </p:nvSpPr>
        <p:spPr>
          <a:xfrm>
            <a:off x="8637786" y="4773877"/>
            <a:ext cx="165212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2000" b="1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F.E </a:t>
            </a:r>
            <a:r>
              <a:rPr lang="fr-FR" sz="2000" b="1" dirty="0" err="1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Velaines</a:t>
            </a:r>
            <a:endParaRPr lang="fr-FR" sz="2000" b="1" dirty="0">
              <a:ln w="9525">
                <a:solidFill>
                  <a:srgbClr val="FFFFFF"/>
                </a:solidFill>
                <a:prstDash val="solid"/>
              </a:ln>
              <a:solidFill>
                <a:srgbClr val="000000"/>
              </a:solidFill>
              <a:effectLst>
                <a:outerShdw blurRad="12700" dist="38100" dir="2700000" algn="tl" rotWithShape="0">
                  <a:srgbClr val="FFFFFF">
                    <a:lumMod val="5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C7AEE93-AEA0-4DB9-A422-0231C9CC7C97}"/>
              </a:ext>
            </a:extLst>
          </p:cNvPr>
          <p:cNvSpPr/>
          <p:nvPr/>
        </p:nvSpPr>
        <p:spPr>
          <a:xfrm>
            <a:off x="8730311" y="5279636"/>
            <a:ext cx="146706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2000" b="1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19.461,25€</a:t>
            </a:r>
          </a:p>
        </p:txBody>
      </p:sp>
      <p:pic>
        <p:nvPicPr>
          <p:cNvPr id="27678" name="Image 29">
            <a:extLst>
              <a:ext uri="{FF2B5EF4-FFF2-40B4-BE49-F238E27FC236}">
                <a16:creationId xmlns:a16="http://schemas.microsoft.com/office/drawing/2014/main" id="{C22599DE-FB3F-44F4-9A25-0A0FF2A2D2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4737101"/>
            <a:ext cx="1085850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79" name="Image 30">
            <a:extLst>
              <a:ext uri="{FF2B5EF4-FFF2-40B4-BE49-F238E27FC236}">
                <a16:creationId xmlns:a16="http://schemas.microsoft.com/office/drawing/2014/main" id="{41C7D250-4E7B-4679-B663-2BFD2B63DE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6051" y="4127501"/>
            <a:ext cx="1928813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à coins arrondis 31">
            <a:extLst>
              <a:ext uri="{FF2B5EF4-FFF2-40B4-BE49-F238E27FC236}">
                <a16:creationId xmlns:a16="http://schemas.microsoft.com/office/drawing/2014/main" id="{F916EF45-5434-4DE8-B450-980D4F13B970}"/>
              </a:ext>
            </a:extLst>
          </p:cNvPr>
          <p:cNvSpPr/>
          <p:nvPr/>
        </p:nvSpPr>
        <p:spPr bwMode="auto">
          <a:xfrm>
            <a:off x="5143500" y="4062413"/>
            <a:ext cx="2089150" cy="2305050"/>
          </a:xfrm>
          <a:prstGeom prst="roundRect">
            <a:avLst>
              <a:gd name="adj" fmla="val 4197"/>
            </a:avLst>
          </a:prstGeom>
          <a:noFill/>
          <a:ln w="28575" cap="flat" cmpd="thickThin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fr-BE" sz="240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B3C9A33-CB01-4DA0-BCB2-687207E37DF8}"/>
              </a:ext>
            </a:extLst>
          </p:cNvPr>
          <p:cNvSpPr/>
          <p:nvPr/>
        </p:nvSpPr>
        <p:spPr>
          <a:xfrm>
            <a:off x="5483362" y="5455163"/>
            <a:ext cx="140981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2000" b="1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F.E </a:t>
            </a:r>
            <a:r>
              <a:rPr lang="fr-FR" sz="2000" b="1" dirty="0" err="1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Pottes</a:t>
            </a:r>
            <a:endParaRPr lang="fr-FR" sz="2000" b="1" dirty="0">
              <a:ln w="9525">
                <a:solidFill>
                  <a:srgbClr val="FFFFFF"/>
                </a:solidFill>
                <a:prstDash val="solid"/>
              </a:ln>
              <a:solidFill>
                <a:srgbClr val="000000"/>
              </a:solidFill>
              <a:effectLst>
                <a:outerShdw blurRad="12700" dist="38100" dir="2700000" algn="tl" rotWithShape="0">
                  <a:srgbClr val="FFFFFF">
                    <a:lumMod val="5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E56C531-1807-4C7E-B8F2-5BC674590D9D}"/>
              </a:ext>
            </a:extLst>
          </p:cNvPr>
          <p:cNvSpPr/>
          <p:nvPr/>
        </p:nvSpPr>
        <p:spPr>
          <a:xfrm>
            <a:off x="5497886" y="5839439"/>
            <a:ext cx="138076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2000" b="1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9.823,11 €</a:t>
            </a:r>
          </a:p>
        </p:txBody>
      </p:sp>
    </p:spTree>
  </p:cSld>
  <p:clrMapOvr>
    <a:masterClrMapping/>
  </p:clrMapOvr>
  <p:transition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2F2F2"/>
            </a:gs>
            <a:gs pos="74001">
              <a:srgbClr val="8C8C8C"/>
            </a:gs>
            <a:gs pos="83000">
              <a:srgbClr val="8C8C8C"/>
            </a:gs>
            <a:gs pos="100000">
              <a:srgbClr val="B3B3B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9024850"/>
              </p:ext>
            </p:extLst>
          </p:nvPr>
        </p:nvGraphicFramePr>
        <p:xfrm>
          <a:off x="1643971" y="1702341"/>
          <a:ext cx="8793804" cy="4822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95197EC-4E59-40C4-85CF-8114320E11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3285310"/>
              </p:ext>
            </p:extLst>
          </p:nvPr>
        </p:nvGraphicFramePr>
        <p:xfrm>
          <a:off x="1736725" y="333375"/>
          <a:ext cx="8567740" cy="129540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2141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19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1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19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6503">
                <a:tc>
                  <a:txBody>
                    <a:bodyPr/>
                    <a:lstStyle/>
                    <a:p>
                      <a:endParaRPr lang="fr-BE" sz="1800" dirty="0">
                        <a:solidFill>
                          <a:srgbClr val="222268"/>
                        </a:solidFill>
                      </a:endParaRPr>
                    </a:p>
                  </a:txBody>
                  <a:tcPr marL="91427" marR="91427" marT="45688" marB="4568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chemeClr val="tx1"/>
                          </a:solidFill>
                        </a:rPr>
                        <a:t>Compte 2021</a:t>
                      </a:r>
                      <a:endParaRPr lang="fr-BE" sz="1600" dirty="0">
                        <a:solidFill>
                          <a:schemeClr val="tx1"/>
                        </a:solidFill>
                      </a:endParaRPr>
                    </a:p>
                  </a:txBody>
                  <a:tcPr marL="91427" marR="91427" marT="45688" marB="45688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000" kern="1200" dirty="0">
                          <a:solidFill>
                            <a:schemeClr val="tx1"/>
                          </a:solidFill>
                        </a:rPr>
                        <a:t>Budget 2022</a:t>
                      </a:r>
                      <a:endParaRPr lang="fr-BE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7" marR="91427" marT="45688" marB="45688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000" kern="1200" dirty="0">
                          <a:solidFill>
                            <a:schemeClr val="tx1"/>
                          </a:solidFill>
                        </a:rPr>
                        <a:t>Budget 2023</a:t>
                      </a:r>
                      <a:endParaRPr lang="fr-BE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27" marR="91427" marT="45688" marB="45688" anchor="ctr" anchorCtr="1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897"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C.P.A.S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589.809,79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608.165,69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764.289,65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CE9E8BF8-C387-4ACC-907D-028CFA337C1C}"/>
              </a:ext>
            </a:extLst>
          </p:cNvPr>
          <p:cNvSpPr/>
          <p:nvPr/>
        </p:nvSpPr>
        <p:spPr>
          <a:xfrm rot="19943421">
            <a:off x="4169530" y="3262611"/>
            <a:ext cx="4243469" cy="92333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+ 156.123,96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2F2F2"/>
            </a:gs>
            <a:gs pos="74001">
              <a:srgbClr val="8C8C8C"/>
            </a:gs>
            <a:gs pos="83000">
              <a:srgbClr val="8C8C8C"/>
            </a:gs>
            <a:gs pos="100000">
              <a:srgbClr val="B3B3B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00000000-0008-0000-02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0911476"/>
              </p:ext>
            </p:extLst>
          </p:nvPr>
        </p:nvGraphicFramePr>
        <p:xfrm>
          <a:off x="1235412" y="1828801"/>
          <a:ext cx="9453463" cy="4737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DE657F6-79E8-4DBA-B5CC-1FBAC82F35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0042060"/>
              </p:ext>
            </p:extLst>
          </p:nvPr>
        </p:nvGraphicFramePr>
        <p:xfrm>
          <a:off x="1736725" y="333375"/>
          <a:ext cx="8567740" cy="129540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2141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19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1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19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6503">
                <a:tc>
                  <a:txBody>
                    <a:bodyPr/>
                    <a:lstStyle/>
                    <a:p>
                      <a:endParaRPr lang="fr-BE" sz="1800" dirty="0">
                        <a:solidFill>
                          <a:srgbClr val="222268"/>
                        </a:solidFill>
                      </a:endParaRPr>
                    </a:p>
                  </a:txBody>
                  <a:tcPr marL="91427" marR="91427" marT="45688" marB="4568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chemeClr val="tx1"/>
                          </a:solidFill>
                        </a:rPr>
                        <a:t>Compte 2021</a:t>
                      </a:r>
                      <a:endParaRPr lang="fr-BE" sz="1600" dirty="0">
                        <a:solidFill>
                          <a:schemeClr val="tx1"/>
                        </a:solidFill>
                      </a:endParaRPr>
                    </a:p>
                  </a:txBody>
                  <a:tcPr marL="91427" marR="91427" marT="45688" marB="45688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000" kern="1200" dirty="0">
                          <a:solidFill>
                            <a:schemeClr val="tx1"/>
                          </a:solidFill>
                        </a:rPr>
                        <a:t>Budget 2022</a:t>
                      </a:r>
                      <a:endParaRPr lang="fr-BE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7" marR="91427" marT="45688" marB="45688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000" kern="1200" dirty="0">
                          <a:solidFill>
                            <a:schemeClr val="tx1"/>
                          </a:solidFill>
                        </a:rPr>
                        <a:t>Budget 2023</a:t>
                      </a:r>
                      <a:endParaRPr lang="fr-BE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27" marR="91427" marT="45688" marB="45688" anchor="ctr" anchorCtr="1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897"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Zone de Secours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229.014,11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212.409,68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184.863,60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8373C401-7D22-4541-BCB3-7BF126F4BBB0}"/>
              </a:ext>
            </a:extLst>
          </p:cNvPr>
          <p:cNvSpPr/>
          <p:nvPr/>
        </p:nvSpPr>
        <p:spPr>
          <a:xfrm rot="19943421">
            <a:off x="4177782" y="3795218"/>
            <a:ext cx="3685624" cy="92333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- 27.546,08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2F2F2"/>
            </a:gs>
            <a:gs pos="74001">
              <a:srgbClr val="8C8C8C"/>
            </a:gs>
            <a:gs pos="83000">
              <a:srgbClr val="8C8C8C"/>
            </a:gs>
            <a:gs pos="100000">
              <a:srgbClr val="B3B3B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00000000-0008-0000-02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9782104"/>
              </p:ext>
            </p:extLst>
          </p:nvPr>
        </p:nvGraphicFramePr>
        <p:xfrm>
          <a:off x="1449792" y="1750253"/>
          <a:ext cx="9192269" cy="4920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10968F9-D1E7-4249-A686-1468226EAC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8835714"/>
              </p:ext>
            </p:extLst>
          </p:nvPr>
        </p:nvGraphicFramePr>
        <p:xfrm>
          <a:off x="1736725" y="333375"/>
          <a:ext cx="8567740" cy="129540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2141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19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1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19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6503">
                <a:tc>
                  <a:txBody>
                    <a:bodyPr/>
                    <a:lstStyle/>
                    <a:p>
                      <a:endParaRPr lang="fr-BE" sz="1800" dirty="0">
                        <a:solidFill>
                          <a:srgbClr val="222268"/>
                        </a:solidFill>
                      </a:endParaRPr>
                    </a:p>
                  </a:txBody>
                  <a:tcPr marL="91427" marR="91427" marT="45688" marB="4568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chemeClr val="tx1"/>
                          </a:solidFill>
                        </a:rPr>
                        <a:t>Compte 2021</a:t>
                      </a:r>
                      <a:endParaRPr lang="fr-BE" sz="1600" dirty="0">
                        <a:solidFill>
                          <a:schemeClr val="tx1"/>
                        </a:solidFill>
                      </a:endParaRPr>
                    </a:p>
                  </a:txBody>
                  <a:tcPr marL="91427" marR="91427" marT="45688" marB="45688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000" kern="1200" dirty="0">
                          <a:solidFill>
                            <a:schemeClr val="tx1"/>
                          </a:solidFill>
                        </a:rPr>
                        <a:t>Budget 2022</a:t>
                      </a:r>
                      <a:endParaRPr lang="fr-BE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7" marR="91427" marT="45688" marB="45688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000" kern="1200" dirty="0">
                          <a:solidFill>
                            <a:schemeClr val="tx1"/>
                          </a:solidFill>
                        </a:rPr>
                        <a:t>Budget 2023</a:t>
                      </a:r>
                      <a:endParaRPr lang="fr-BE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27" marR="91427" marT="45688" marB="45688" anchor="ctr" anchorCtr="1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897"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Zone de Police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545.612,49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572.893,11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601.537,76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504FEB00-A3CB-4B15-B49D-E3D0D17B1115}"/>
              </a:ext>
            </a:extLst>
          </p:cNvPr>
          <p:cNvSpPr/>
          <p:nvPr/>
        </p:nvSpPr>
        <p:spPr>
          <a:xfrm rot="19943421">
            <a:off x="4289657" y="2967336"/>
            <a:ext cx="3858750" cy="92333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+ 28.644,65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>
            <a:extLst>
              <a:ext uri="{FF2B5EF4-FFF2-40B4-BE49-F238E27FC236}">
                <a16:creationId xmlns:a16="http://schemas.microsoft.com/office/drawing/2014/main" id="{FD5977FF-98F7-408E-9A5F-BF2E8F6CE4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6626" y="1916113"/>
            <a:ext cx="7777163" cy="2952750"/>
          </a:xfrm>
          <a:prstGeom prst="rect">
            <a:avLst/>
          </a:prstGeom>
          <a:solidFill>
            <a:srgbClr val="77C1C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None/>
            </a:pPr>
            <a:endParaRPr lang="fr-BE" altLang="fr-FR" sz="2400">
              <a:solidFill>
                <a:srgbClr val="000000"/>
              </a:solidFill>
            </a:endParaRPr>
          </a:p>
        </p:txBody>
      </p:sp>
      <p:sp>
        <p:nvSpPr>
          <p:cNvPr id="31747" name="WordArt 5">
            <a:extLst>
              <a:ext uri="{FF2B5EF4-FFF2-40B4-BE49-F238E27FC236}">
                <a16:creationId xmlns:a16="http://schemas.microsoft.com/office/drawing/2014/main" id="{7F1C48AC-693D-4DF0-9D47-C35D192BE54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782889" y="2276475"/>
            <a:ext cx="6334125" cy="2476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BE" sz="8000" i="1" kern="10">
                <a:ln w="25400">
                  <a:solidFill>
                    <a:srgbClr val="333399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Monotype Corsiva" panose="03010101010201010101" pitchFamily="66" charset="0"/>
                <a:cs typeface="Arial" panose="020B0604020202020204" pitchFamily="34" charset="0"/>
              </a:rPr>
              <a:t>Dépenses de dette</a:t>
            </a:r>
          </a:p>
        </p:txBody>
      </p:sp>
      <p:sp>
        <p:nvSpPr>
          <p:cNvPr id="31748" name="Line 7">
            <a:extLst>
              <a:ext uri="{FF2B5EF4-FFF2-40B4-BE49-F238E27FC236}">
                <a16:creationId xmlns:a16="http://schemas.microsoft.com/office/drawing/2014/main" id="{199BAA91-9993-4AD5-8F36-7D62462ECFAF}"/>
              </a:ext>
            </a:extLst>
          </p:cNvPr>
          <p:cNvSpPr>
            <a:spLocks noChangeShapeType="1"/>
          </p:cNvSpPr>
          <p:nvPr/>
        </p:nvSpPr>
        <p:spPr bwMode="auto">
          <a:xfrm>
            <a:off x="2855914" y="4365625"/>
            <a:ext cx="6480175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fr-BE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randomBar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8" name="Text Box 264">
            <a:extLst>
              <a:ext uri="{FF2B5EF4-FFF2-40B4-BE49-F238E27FC236}">
                <a16:creationId xmlns:a16="http://schemas.microsoft.com/office/drawing/2014/main" id="{FB5C95A5-44A2-4032-AEAB-75FE4686C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0" y="5300663"/>
            <a:ext cx="7632700" cy="1016000"/>
          </a:xfrm>
          <a:prstGeom prst="rect">
            <a:avLst/>
          </a:prstGeom>
          <a:solidFill>
            <a:srgbClr val="22226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2400" b="1" dirty="0">
                <a:solidFill>
                  <a:srgbClr val="FFFFFF"/>
                </a:solidFill>
                <a:latin typeface="Castellar" panose="020A0402060406010301" pitchFamily="18" charset="0"/>
              </a:rPr>
              <a:t> Soit  13,38 % des dépenses communales</a:t>
            </a:r>
          </a:p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2400" b="1" dirty="0">
                <a:solidFill>
                  <a:srgbClr val="FFFFFF"/>
                </a:solidFill>
                <a:latin typeface="Castellar" panose="020A0402060406010301" pitchFamily="18" charset="0"/>
              </a:rPr>
              <a:t>-0,80% par rapport au budget 2022</a:t>
            </a:r>
            <a:endParaRPr lang="fr-FR" altLang="fr-FR" sz="2400" b="1" dirty="0">
              <a:solidFill>
                <a:srgbClr val="FFFFFF"/>
              </a:solidFill>
              <a:latin typeface="Castellar" panose="020A0402060406010301" pitchFamily="18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BA61282-DB64-41C2-A17D-D49CCB7C50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9337499"/>
              </p:ext>
            </p:extLst>
          </p:nvPr>
        </p:nvGraphicFramePr>
        <p:xfrm>
          <a:off x="2963864" y="1098550"/>
          <a:ext cx="6264276" cy="23304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2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2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6817"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rgbClr val="222268"/>
                          </a:solidFill>
                        </a:rPr>
                        <a:t>Années </a:t>
                      </a:r>
                      <a:endParaRPr lang="fr-BE" sz="1800" dirty="0">
                        <a:solidFill>
                          <a:srgbClr val="222268"/>
                        </a:solidFill>
                      </a:endParaRPr>
                    </a:p>
                  </a:txBody>
                  <a:tcPr marL="91438" marR="9143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rgbClr val="222268"/>
                          </a:solidFill>
                        </a:rPr>
                        <a:t>Montants </a:t>
                      </a:r>
                      <a:endParaRPr lang="fr-BE" sz="1600" dirty="0">
                        <a:solidFill>
                          <a:srgbClr val="222268"/>
                        </a:solidFill>
                      </a:endParaRPr>
                    </a:p>
                  </a:txBody>
                  <a:tcPr marL="91438" marR="91438"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817"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Budget 2022</a:t>
                      </a:r>
                    </a:p>
                  </a:txBody>
                  <a:tcPr marL="91438" marR="91438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1.090.903,98</a:t>
                      </a:r>
                      <a:endParaRPr lang="fr-BE" sz="1800" dirty="0"/>
                    </a:p>
                  </a:txBody>
                  <a:tcPr marL="91438" marR="91438" marT="45706" marB="4570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6817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Budget 2023</a:t>
                      </a:r>
                      <a:endParaRPr lang="fr-BE" sz="1800" dirty="0"/>
                    </a:p>
                  </a:txBody>
                  <a:tcPr marL="91438" marR="91438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1.158.123,43</a:t>
                      </a:r>
                      <a:endParaRPr lang="fr-BE" sz="1800" dirty="0"/>
                    </a:p>
                  </a:txBody>
                  <a:tcPr marL="91438" marR="91438" marT="45706" marB="4570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3809" name="ZoneTexte 1">
            <a:extLst>
              <a:ext uri="{FF2B5EF4-FFF2-40B4-BE49-F238E27FC236}">
                <a16:creationId xmlns:a16="http://schemas.microsoft.com/office/drawing/2014/main" id="{38A89C4F-2EFA-441B-839A-22CEABD8C8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8325" y="3716338"/>
            <a:ext cx="59753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3600" b="1" dirty="0">
                <a:solidFill>
                  <a:srgbClr val="000000"/>
                </a:solidFill>
              </a:rPr>
              <a:t>+ 6,16% </a:t>
            </a:r>
            <a:endParaRPr lang="fr-BE" altLang="fr-FR" sz="36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4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>
            <a:extLst>
              <a:ext uri="{FF2B5EF4-FFF2-40B4-BE49-F238E27FC236}">
                <a16:creationId xmlns:a16="http://schemas.microsoft.com/office/drawing/2014/main" id="{6B01E1C9-2222-412C-82E2-AD869C7B6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5550" y="620713"/>
            <a:ext cx="7056438" cy="107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FR" altLang="fr-FR" b="1" u="sng">
                <a:solidFill>
                  <a:srgbClr val="003399"/>
                </a:solidFill>
                <a:latin typeface="Copperplate Gothic Light" panose="020E0507020206020404" pitchFamily="34" charset="0"/>
              </a:rPr>
              <a:t>prélèvements ordinaire vers les projets Extraordinaire </a:t>
            </a:r>
          </a:p>
        </p:txBody>
      </p:sp>
      <p:sp>
        <p:nvSpPr>
          <p:cNvPr id="35843" name="Flèche courbée vers le bas 1">
            <a:extLst>
              <a:ext uri="{FF2B5EF4-FFF2-40B4-BE49-F238E27FC236}">
                <a16:creationId xmlns:a16="http://schemas.microsoft.com/office/drawing/2014/main" id="{B3F19AF3-3162-492A-9D94-769A1D0D0E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9513" y="3429001"/>
            <a:ext cx="5040312" cy="1223963"/>
          </a:xfrm>
          <a:prstGeom prst="curvedDownArrow">
            <a:avLst>
              <a:gd name="adj1" fmla="val 33078"/>
              <a:gd name="adj2" fmla="val 100377"/>
              <a:gd name="adj3" fmla="val 50741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None/>
            </a:pPr>
            <a:endParaRPr lang="fr-BE" altLang="fr-FR" sz="2400">
              <a:solidFill>
                <a:srgbClr val="00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7B4120-EA01-4CB8-A15E-EDE5DFC91DC7}"/>
              </a:ext>
            </a:extLst>
          </p:cNvPr>
          <p:cNvSpPr/>
          <p:nvPr/>
        </p:nvSpPr>
        <p:spPr>
          <a:xfrm>
            <a:off x="2639616" y="4797153"/>
            <a:ext cx="223651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3600" b="1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Ordinaire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59DC3F-EE29-4719-B262-741802767654}"/>
              </a:ext>
            </a:extLst>
          </p:cNvPr>
          <p:cNvSpPr/>
          <p:nvPr/>
        </p:nvSpPr>
        <p:spPr>
          <a:xfrm>
            <a:off x="6670704" y="4798894"/>
            <a:ext cx="3313729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3600" b="1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Extraordinaire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F9D643-697F-45AE-B627-DFEE73E22C63}"/>
              </a:ext>
            </a:extLst>
          </p:cNvPr>
          <p:cNvSpPr/>
          <p:nvPr/>
        </p:nvSpPr>
        <p:spPr>
          <a:xfrm>
            <a:off x="4777330" y="2420889"/>
            <a:ext cx="249299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3600" b="1" u="sng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83.000,00€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Text Box 4">
            <a:extLst>
              <a:ext uri="{FF2B5EF4-FFF2-40B4-BE49-F238E27FC236}">
                <a16:creationId xmlns:a16="http://schemas.microsoft.com/office/drawing/2014/main" id="{651EF694-5BC9-40ED-83AC-1CD6184A6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1" y="685800"/>
            <a:ext cx="756126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4400" b="1" u="sng">
                <a:solidFill>
                  <a:srgbClr val="2222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RECETTES ORDINAIRES</a:t>
            </a:r>
            <a:endParaRPr lang="fr-FR" altLang="fr-FR" sz="4400" b="1" u="sng">
              <a:solidFill>
                <a:srgbClr val="22226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541" name="Text Box 5">
            <a:extLst>
              <a:ext uri="{FF2B5EF4-FFF2-40B4-BE49-F238E27FC236}">
                <a16:creationId xmlns:a16="http://schemas.microsoft.com/office/drawing/2014/main" id="{34308413-493B-4572-89EA-AA6F4A2388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6989" y="2060576"/>
            <a:ext cx="7705725" cy="1954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2200" b="1" dirty="0">
                <a:solidFill>
                  <a:srgbClr val="000000"/>
                </a:solidFill>
              </a:rPr>
              <a:t>Prestations		                         79.368,12 €     </a:t>
            </a:r>
            <a:r>
              <a:rPr lang="fr-BE" altLang="fr-FR" sz="2000" b="1" i="1" dirty="0">
                <a:solidFill>
                  <a:srgbClr val="CC0000"/>
                </a:solidFill>
              </a:rPr>
              <a:t>12,77 %</a:t>
            </a: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2200" b="1" dirty="0">
                <a:solidFill>
                  <a:srgbClr val="000000"/>
                </a:solidFill>
              </a:rPr>
              <a:t>Transferts			         7.873.842,06 € 	  </a:t>
            </a:r>
            <a:r>
              <a:rPr lang="fr-BE" altLang="fr-FR" sz="2000" b="1" i="1" dirty="0">
                <a:solidFill>
                  <a:srgbClr val="CC0000"/>
                </a:solidFill>
              </a:rPr>
              <a:t>90,78 %</a:t>
            </a: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2200" b="1" dirty="0">
                <a:solidFill>
                  <a:srgbClr val="000000"/>
                </a:solidFill>
              </a:rPr>
              <a:t>Dette				            119.825,56 €      </a:t>
            </a:r>
            <a:r>
              <a:rPr lang="fr-BE" altLang="fr-FR" sz="2000" b="1" i="1" dirty="0">
                <a:solidFill>
                  <a:srgbClr val="CC0000"/>
                </a:solidFill>
              </a:rPr>
              <a:t>1,38 %</a:t>
            </a:r>
            <a:r>
              <a:rPr lang="fr-BE" altLang="fr-FR" sz="2000" b="1" dirty="0">
                <a:solidFill>
                  <a:srgbClr val="000000"/>
                </a:solidFill>
              </a:rPr>
              <a:t>    </a:t>
            </a: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2200" b="1" dirty="0">
                <a:solidFill>
                  <a:srgbClr val="000000"/>
                </a:solidFill>
              </a:rPr>
              <a:t>Prélèvements			            	0,00 €     </a:t>
            </a:r>
            <a:r>
              <a:rPr lang="fr-BE" altLang="fr-FR" sz="2000" b="1" i="1" dirty="0">
                <a:solidFill>
                  <a:srgbClr val="CC0000"/>
                </a:solidFill>
              </a:rPr>
              <a:t> 0,00 %</a:t>
            </a:r>
            <a:endParaRPr lang="fr-FR" altLang="fr-FR" sz="2000" b="1" i="1" dirty="0">
              <a:solidFill>
                <a:srgbClr val="CC0000"/>
              </a:solidFill>
            </a:endParaRPr>
          </a:p>
        </p:txBody>
      </p:sp>
      <p:grpSp>
        <p:nvGrpSpPr>
          <p:cNvPr id="21515" name="Group 11">
            <a:extLst>
              <a:ext uri="{FF2B5EF4-FFF2-40B4-BE49-F238E27FC236}">
                <a16:creationId xmlns:a16="http://schemas.microsoft.com/office/drawing/2014/main" id="{5FFA8305-D495-4A26-8CDB-086C1900C60A}"/>
              </a:ext>
            </a:extLst>
          </p:cNvPr>
          <p:cNvGrpSpPr>
            <a:grpSpLocks/>
          </p:cNvGrpSpPr>
          <p:nvPr/>
        </p:nvGrpSpPr>
        <p:grpSpPr bwMode="auto">
          <a:xfrm>
            <a:off x="2063750" y="4292601"/>
            <a:ext cx="7704138" cy="746125"/>
            <a:chOff x="340" y="2704"/>
            <a:chExt cx="4853" cy="470"/>
          </a:xfrm>
        </p:grpSpPr>
        <p:sp>
          <p:nvSpPr>
            <p:cNvPr id="38917" name="Text Box 7">
              <a:extLst>
                <a:ext uri="{FF2B5EF4-FFF2-40B4-BE49-F238E27FC236}">
                  <a16:creationId xmlns:a16="http://schemas.microsoft.com/office/drawing/2014/main" id="{DD05F19D-58A0-4422-A51A-E2B9034EDF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" y="2886"/>
              <a:ext cx="485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  <a:buNone/>
              </a:pPr>
              <a:r>
                <a:rPr lang="fr-BE" altLang="fr-FR" sz="2400" b="1" dirty="0">
                  <a:solidFill>
                    <a:srgbClr val="DE0000"/>
                  </a:solidFill>
                </a:rPr>
                <a:t>Total (ex. propre)			8.673.035,74 €</a:t>
              </a:r>
              <a:endParaRPr lang="fr-FR" altLang="fr-FR" sz="2400" b="1" dirty="0">
                <a:solidFill>
                  <a:srgbClr val="DE0000"/>
                </a:solidFill>
              </a:endParaRPr>
            </a:p>
          </p:txBody>
        </p:sp>
        <p:sp>
          <p:nvSpPr>
            <p:cNvPr id="38918" name="Line 7">
              <a:extLst>
                <a:ext uri="{FF2B5EF4-FFF2-40B4-BE49-F238E27FC236}">
                  <a16:creationId xmlns:a16="http://schemas.microsoft.com/office/drawing/2014/main" id="{4284F853-1D14-4C24-A8E8-5A9C375A96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3" y="2704"/>
              <a:ext cx="176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BE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1000"/>
                                        <p:tgtEl>
                                          <p:spTgt spid="65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0" grpId="0"/>
      <p:bldP spid="6554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Image 1">
            <a:extLst>
              <a:ext uri="{FF2B5EF4-FFF2-40B4-BE49-F238E27FC236}">
                <a16:creationId xmlns:a16="http://schemas.microsoft.com/office/drawing/2014/main" id="{97B7A261-F222-407F-B286-9EF7A63322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4" r="3539"/>
          <a:stretch>
            <a:fillRect/>
          </a:stretch>
        </p:blipFill>
        <p:spPr bwMode="auto">
          <a:xfrm>
            <a:off x="1601788" y="227014"/>
            <a:ext cx="8959850" cy="637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WordArt 3" descr="Zone de dessin">
            <a:extLst>
              <a:ext uri="{FF2B5EF4-FFF2-40B4-BE49-F238E27FC236}">
                <a16:creationId xmlns:a16="http://schemas.microsoft.com/office/drawing/2014/main" id="{7E33C52A-F83E-4236-86E0-665B81B4325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774825" y="333375"/>
            <a:ext cx="4032250" cy="5032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935"/>
              </a:avLst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BE" sz="3600" kern="1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4">
                    <a:alphaModFix amt="70000"/>
                  </a:blip>
                  <a:srcRect/>
                  <a:tile tx="0" ty="0" sx="100000" sy="100000" flip="none" algn="tl"/>
                </a:blipFill>
                <a:latin typeface="Arial Black" panose="020B0A04020102020204" pitchFamily="34" charset="0"/>
                <a:cs typeface="Arial" panose="020B0604020202020204" pitchFamily="34" charset="0"/>
              </a:rPr>
              <a:t>BUDGET COMMUNAL</a:t>
            </a:r>
          </a:p>
        </p:txBody>
      </p:sp>
      <p:sp>
        <p:nvSpPr>
          <p:cNvPr id="40964" name="WordArt 5" descr="Zone de dessin">
            <a:extLst>
              <a:ext uri="{FF2B5EF4-FFF2-40B4-BE49-F238E27FC236}">
                <a16:creationId xmlns:a16="http://schemas.microsoft.com/office/drawing/2014/main" id="{7165B803-A08B-47BB-89C0-F8A6113CAF8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751764" y="5876926"/>
            <a:ext cx="2592387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BE" sz="3600" kern="10" dirty="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4">
                    <a:alphaModFix amt="70000"/>
                  </a:blip>
                  <a:srcRect/>
                  <a:tile tx="0" ty="0" sx="100000" sy="100000" flip="none" algn="tl"/>
                </a:blipFill>
                <a:latin typeface="Arial Black" panose="020B0A04020102020204" pitchFamily="34" charset="0"/>
                <a:cs typeface="Arial" panose="020B0604020202020204" pitchFamily="34" charset="0"/>
              </a:rPr>
              <a:t>Exercice 2023</a:t>
            </a:r>
          </a:p>
        </p:txBody>
      </p:sp>
      <p:sp>
        <p:nvSpPr>
          <p:cNvPr id="40965" name="WordArt 6" descr="Zone de dessin">
            <a:extLst>
              <a:ext uri="{FF2B5EF4-FFF2-40B4-BE49-F238E27FC236}">
                <a16:creationId xmlns:a16="http://schemas.microsoft.com/office/drawing/2014/main" id="{365E5B55-E40C-41B8-91A7-AED77CD9256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279650" y="2205038"/>
            <a:ext cx="7704138" cy="16557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BE" sz="3600" kern="1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4">
                    <a:alphaModFix amt="70000"/>
                  </a:blip>
                  <a:srcRect/>
                  <a:tile tx="0" ty="0" sx="100000" sy="100000" flip="none" algn="tl"/>
                </a:blipFill>
                <a:latin typeface="Arial Black" panose="020B0A04020102020204" pitchFamily="34" charset="0"/>
                <a:cs typeface="Arial" panose="020B0604020202020204" pitchFamily="34" charset="0"/>
              </a:rPr>
              <a:t>SERVICE EXTRAORDINAIRE</a:t>
            </a:r>
          </a:p>
        </p:txBody>
      </p:sp>
    </p:spTree>
  </p:cSld>
  <p:clrMapOvr>
    <a:masterClrMapping/>
  </p:clrMapOvr>
  <p:transition>
    <p:randomBar dir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024" name="Group 64">
            <a:extLst>
              <a:ext uri="{FF2B5EF4-FFF2-40B4-BE49-F238E27FC236}">
                <a16:creationId xmlns:a16="http://schemas.microsoft.com/office/drawing/2014/main" id="{DC748A70-B2FA-4707-8FCA-E3581A233732}"/>
              </a:ext>
            </a:extLst>
          </p:cNvPr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2200249715"/>
              </p:ext>
            </p:extLst>
          </p:nvPr>
        </p:nvGraphicFramePr>
        <p:xfrm>
          <a:off x="1509713" y="0"/>
          <a:ext cx="9172573" cy="6775449"/>
        </p:xfrm>
        <a:graphic>
          <a:graphicData uri="http://schemas.openxmlformats.org/drawingml/2006/table">
            <a:tbl>
              <a:tblPr/>
              <a:tblGrid>
                <a:gridCol w="817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56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5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59753">
                  <a:extLst>
                    <a:ext uri="{9D8B030D-6E8A-4147-A177-3AD203B41FA5}">
                      <a16:colId xmlns:a16="http://schemas.microsoft.com/office/drawing/2014/main" val="2059896913"/>
                    </a:ext>
                  </a:extLst>
                </a:gridCol>
                <a:gridCol w="8174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74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602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36826">
                <a:tc gridSpan="7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265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0783">
                <a:tc grid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 RECETTES EXTRAORDINAIRES 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 DEPENSES EXTRAORDINAIRES 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452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20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20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20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0910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EX. PROPRE</a:t>
                      </a: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3.267.781,72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3.176.520,63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EX. PROPRE</a:t>
                      </a: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3.269.368,13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6538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MALI EX. PROPRE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92.847,50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2656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EX. ANTERIEURS</a:t>
                      </a: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86.010,42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49.941,70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0,00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2656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PRELEVEMENTS</a:t>
                      </a: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432.280,38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890.745,10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797.897,60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9532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GENERAL</a:t>
                      </a: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3.786.072,52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4.117.207,43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GENERAL</a:t>
                      </a: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4.067.265,73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92656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BONI GENERAL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76.010,42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49.941,70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32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57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0694" name="WordArt 518">
            <a:extLst>
              <a:ext uri="{FF2B5EF4-FFF2-40B4-BE49-F238E27FC236}">
                <a16:creationId xmlns:a16="http://schemas.microsoft.com/office/drawing/2014/main" id="{47365EEC-1C83-493A-897A-3E0A1AD8BFC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774826" y="549275"/>
            <a:ext cx="856932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BE" sz="3600" kern="1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8080">
                    <a:alpha val="78038"/>
                  </a:srgb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 RECAPITULATIF EXTRAORDINAIRE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7">
            <a:extLst>
              <a:ext uri="{FF2B5EF4-FFF2-40B4-BE49-F238E27FC236}">
                <a16:creationId xmlns:a16="http://schemas.microsoft.com/office/drawing/2014/main" id="{E5BB0625-65F3-4F8F-A88C-0CDC76CA2E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0" y="404814"/>
            <a:ext cx="6985000" cy="57943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3200" b="1" i="1" u="sng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Service extraordinaire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F6ED37A-74B4-46D9-A503-A9CD0F6170E1}"/>
              </a:ext>
            </a:extLst>
          </p:cNvPr>
          <p:cNvSpPr txBox="1"/>
          <p:nvPr/>
        </p:nvSpPr>
        <p:spPr>
          <a:xfrm>
            <a:off x="2100262" y="1692167"/>
            <a:ext cx="7775575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Anciens dossiers qui se concrétisent: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Logement tremplin à Pottes		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755.500,00€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D49DFEF-8322-4497-8702-25FF0A94E091}"/>
              </a:ext>
            </a:extLst>
          </p:cNvPr>
          <p:cNvSpPr txBox="1"/>
          <p:nvPr/>
        </p:nvSpPr>
        <p:spPr>
          <a:xfrm>
            <a:off x="3143250" y="5373688"/>
            <a:ext cx="56896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TOTAL : 755.500,00 €</a:t>
            </a:r>
            <a:endParaRPr kumimoji="0" lang="fr-BE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7">
            <a:extLst>
              <a:ext uri="{FF2B5EF4-FFF2-40B4-BE49-F238E27FC236}">
                <a16:creationId xmlns:a16="http://schemas.microsoft.com/office/drawing/2014/main" id="{BBAF3E5D-E467-4A47-960A-C8BFA104D1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0" y="404814"/>
            <a:ext cx="6985000" cy="57943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3200" b="1" i="1" u="sng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Service extraordinaire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7CAF54F-DFEB-4D82-B6CF-96F8D48C7F9B}"/>
              </a:ext>
            </a:extLst>
          </p:cNvPr>
          <p:cNvSpPr txBox="1"/>
          <p:nvPr/>
        </p:nvSpPr>
        <p:spPr>
          <a:xfrm>
            <a:off x="2208214" y="1341438"/>
            <a:ext cx="7775575" cy="45243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Nouveaux dossiers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Travaux abords du hall technique 	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300.000,00€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Tvx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toiture et isolation Salle Concordia 	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100.000,00€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Lutte contre les inondations - Rue 	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150.000,00€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Delvourgue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à Velaines</a:t>
            </a: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PIC + PIMACI 2022-2024 Rue des       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1.268.657,78€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écoles à Velaines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7">
            <a:extLst>
              <a:ext uri="{FF2B5EF4-FFF2-40B4-BE49-F238E27FC236}">
                <a16:creationId xmlns:a16="http://schemas.microsoft.com/office/drawing/2014/main" id="{A8C102BD-9845-409B-AC0F-20C91125A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0" y="404814"/>
            <a:ext cx="6985000" cy="57943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3200" b="1" i="1" u="sng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Service extraordinaire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12264E0-A485-45C2-8ADE-7D51C8541DB0}"/>
              </a:ext>
            </a:extLst>
          </p:cNvPr>
          <p:cNvSpPr txBox="1"/>
          <p:nvPr/>
        </p:nvSpPr>
        <p:spPr>
          <a:xfrm>
            <a:off x="723900" y="1087438"/>
            <a:ext cx="107442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Nouveaux dossiers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PIMACI 2022-2024 Liaison cyclable Pottes/</a:t>
            </a:r>
            <a:r>
              <a:rPr kumimoji="0" lang="fr-B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Escanaffles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209.632,50€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Eclairage public - Remplacement luminaires 2023 	     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100.000,00€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PAV Velaines et Pottes					     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110.000,00€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Acq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2 véhicules service environnement  		       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70.000,00€</a:t>
            </a: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Acq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Véhicule service travaux 				       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35.000,00€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7">
            <a:extLst>
              <a:ext uri="{FF2B5EF4-FFF2-40B4-BE49-F238E27FC236}">
                <a16:creationId xmlns:a16="http://schemas.microsoft.com/office/drawing/2014/main" id="{A8C102BD-9845-409B-AC0F-20C91125A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0" y="404814"/>
            <a:ext cx="6985000" cy="57943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3200" b="1" i="1" u="sng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Service extraordinaire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12264E0-A485-45C2-8ADE-7D51C8541DB0}"/>
              </a:ext>
            </a:extLst>
          </p:cNvPr>
          <p:cNvSpPr txBox="1"/>
          <p:nvPr/>
        </p:nvSpPr>
        <p:spPr>
          <a:xfrm>
            <a:off x="723900" y="1087438"/>
            <a:ext cx="107442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Nouveaux dossiers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Plantations mécanisées 		        		</a:t>
            </a:r>
            <a:r>
              <a:rPr lang="fr-BE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      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15.000,00€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Acq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Outillage service environnement + </a:t>
            </a:r>
            <a:r>
              <a:rPr kumimoji="0" lang="fr-B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Tvx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       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19.000,00€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Conteneur pour camion 					     </a:t>
            </a:r>
            <a:r>
              <a:rPr lang="fr-BE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10.000,00€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Décorations de Noël 		       			       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20.000,00€</a:t>
            </a: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Acq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Matériel informatique administration + PCS	       </a:t>
            </a:r>
            <a:r>
              <a:rPr lang="fr-BE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.000,00€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199160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7">
            <a:extLst>
              <a:ext uri="{FF2B5EF4-FFF2-40B4-BE49-F238E27FC236}">
                <a16:creationId xmlns:a16="http://schemas.microsoft.com/office/drawing/2014/main" id="{A8C102BD-9845-409B-AC0F-20C91125A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0" y="404814"/>
            <a:ext cx="6985000" cy="57943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3200" b="1" i="1" u="sng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Service extraordinaire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12264E0-A485-45C2-8ADE-7D51C8541DB0}"/>
              </a:ext>
            </a:extLst>
          </p:cNvPr>
          <p:cNvSpPr txBox="1"/>
          <p:nvPr/>
        </p:nvSpPr>
        <p:spPr>
          <a:xfrm>
            <a:off x="723900" y="1087438"/>
            <a:ext cx="107442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Nouveaux dossiers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Matériel d'exploitation cuisine Crèche    		</a:t>
            </a:r>
            <a:r>
              <a:rPr lang="fr-BE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        </a:t>
            </a:r>
            <a:r>
              <a:rPr lang="fr-BE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.000,00€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Téléviseurs administration					         </a:t>
            </a:r>
            <a:r>
              <a:rPr lang="fr-BE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.000,00€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Aménagements intérieurs Hall de sports			     </a:t>
            </a:r>
            <a:r>
              <a:rPr lang="fr-BE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25.000,00€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Mobilier scolaire		       			       	       </a:t>
            </a:r>
            <a:r>
              <a:rPr lang="fr-BE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.000,00€</a:t>
            </a: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30D76FC-19BA-2E59-8BF1-3C3E81CE0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5731" y="4606945"/>
            <a:ext cx="6840537" cy="1630363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Nouveaux investissements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sz="3600" b="1" dirty="0"/>
              <a:t>2</a:t>
            </a:r>
            <a:r>
              <a:rPr kumimoji="0" lang="fr-FR" altLang="fr-FR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.468.290,28€</a:t>
            </a:r>
            <a:endParaRPr kumimoji="0" lang="fr-BE" altLang="fr-FR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686603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26327</TotalTime>
  <Words>702</Words>
  <Application>Microsoft Office PowerPoint</Application>
  <PresentationFormat>Grand écran</PresentationFormat>
  <Paragraphs>241</Paragraphs>
  <Slides>27</Slides>
  <Notes>21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6" baseType="lpstr">
      <vt:lpstr>Arial</vt:lpstr>
      <vt:lpstr>Arial Black</vt:lpstr>
      <vt:lpstr>Calibri</vt:lpstr>
      <vt:lpstr>Castellar</vt:lpstr>
      <vt:lpstr>Copperplate Gothic Light</vt:lpstr>
      <vt:lpstr>Corbel</vt:lpstr>
      <vt:lpstr>Monotype Corsiva</vt:lpstr>
      <vt:lpstr>Times New Roman</vt:lpstr>
      <vt:lpstr>Modèle par défaut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Compte 2018</dc:title>
  <dc:creator>receveur Celles</dc:creator>
  <cp:lastModifiedBy>Commune De Celles</cp:lastModifiedBy>
  <cp:revision>408</cp:revision>
  <cp:lastPrinted>2022-12-21T09:27:17Z</cp:lastPrinted>
  <dcterms:created xsi:type="dcterms:W3CDTF">2019-03-26T16:14:47Z</dcterms:created>
  <dcterms:modified xsi:type="dcterms:W3CDTF">2022-12-21T15:48:52Z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