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5" r:id="rId1"/>
  </p:sldMasterIdLst>
  <p:notesMasterIdLst>
    <p:notesMasterId r:id="rId32"/>
  </p:notesMasterIdLst>
  <p:handoutMasterIdLst>
    <p:handoutMasterId r:id="rId33"/>
  </p:handoutMasterIdLst>
  <p:sldIdLst>
    <p:sldId id="341" r:id="rId2"/>
    <p:sldId id="558" r:id="rId3"/>
    <p:sldId id="559" r:id="rId4"/>
    <p:sldId id="560" r:id="rId5"/>
    <p:sldId id="561" r:id="rId6"/>
    <p:sldId id="267" r:id="rId7"/>
    <p:sldId id="266" r:id="rId8"/>
    <p:sldId id="664" r:id="rId9"/>
    <p:sldId id="262" r:id="rId10"/>
    <p:sldId id="635" r:id="rId11"/>
    <p:sldId id="265" r:id="rId12"/>
    <p:sldId id="636" r:id="rId13"/>
    <p:sldId id="616" r:id="rId14"/>
    <p:sldId id="497" r:id="rId15"/>
    <p:sldId id="498" r:id="rId16"/>
    <p:sldId id="637" r:id="rId17"/>
    <p:sldId id="638" r:id="rId18"/>
    <p:sldId id="639" r:id="rId19"/>
    <p:sldId id="665" r:id="rId20"/>
    <p:sldId id="298" r:id="rId21"/>
    <p:sldId id="343" r:id="rId22"/>
    <p:sldId id="286" r:id="rId23"/>
    <p:sldId id="653" r:id="rId24"/>
    <p:sldId id="666" r:id="rId25"/>
    <p:sldId id="661" r:id="rId26"/>
    <p:sldId id="659" r:id="rId27"/>
    <p:sldId id="662" r:id="rId28"/>
    <p:sldId id="656" r:id="rId29"/>
    <p:sldId id="667" r:id="rId30"/>
    <p:sldId id="668" r:id="rId31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rgmestre" initials="b" lastIdx="2" clrIdx="0">
    <p:extLst>
      <p:ext uri="{19B8F6BF-5375-455C-9EA6-DF929625EA0E}">
        <p15:presenceInfo xmlns:p15="http://schemas.microsoft.com/office/powerpoint/2012/main" userId="S-1-5-21-842925246-1532298954-839522115-2614" providerId="AD"/>
      </p:ext>
    </p:extLst>
  </p:cmAuthor>
  <p:cmAuthor id="2" name="Michaël BUSINE" initials="MB" lastIdx="1" clrIdx="1">
    <p:extLst>
      <p:ext uri="{19B8F6BF-5375-455C-9EA6-DF929625EA0E}">
        <p15:presenceInfo xmlns:p15="http://schemas.microsoft.com/office/powerpoint/2012/main" userId="S::michael.busine@celles.be::db014af0-ad57-4fea-abb7-4e4486e6b6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9" autoAdjust="0"/>
    <p:restoredTop sz="78924" autoAdjust="0"/>
  </p:normalViewPr>
  <p:slideViewPr>
    <p:cSldViewPr snapToGrid="0">
      <p:cViewPr varScale="1">
        <p:scale>
          <a:sx n="86" d="100"/>
          <a:sy n="86" d="100"/>
        </p:scale>
        <p:origin x="365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Service ordinaire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explosion val="2"/>
          <c:dPt>
            <c:idx val="0"/>
            <c:bubble3D val="0"/>
            <c:explosion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F73D-46C4-B795-2CBDFCAB122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73D-46C4-B795-2CBDFCAB122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F73D-46C4-B795-2CBDFCAB122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73D-46C4-B795-2CBDFCAB122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47%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73D-46C4-B795-2CBDFCAB12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73D-46C4-B795-2CBDFCAB12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personnel</c:v>
                </c:pt>
                <c:pt idx="1">
                  <c:v>fonctionnement</c:v>
                </c:pt>
                <c:pt idx="2">
                  <c:v>transferts</c:v>
                </c:pt>
                <c:pt idx="3">
                  <c:v>dette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46.76</c:v>
                </c:pt>
                <c:pt idx="1">
                  <c:v>17.04</c:v>
                </c:pt>
                <c:pt idx="2">
                  <c:v>21.96</c:v>
                </c:pt>
                <c:pt idx="3">
                  <c:v>14.24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3D-46C4-B795-2CBDFCAB122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Transferts!$C$1</c:f>
              <c:strCache>
                <c:ptCount val="1"/>
                <c:pt idx="0">
                  <c:v>CPAS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Transferts!$A$5:$A$15</c:f>
              <c:strCache>
                <c:ptCount val="11"/>
                <c:pt idx="0">
                  <c:v>Compte 2013</c:v>
                </c:pt>
                <c:pt idx="1">
                  <c:v>Compte 2014</c:v>
                </c:pt>
                <c:pt idx="2">
                  <c:v>Compte 2015</c:v>
                </c:pt>
                <c:pt idx="3">
                  <c:v>Compte 2016</c:v>
                </c:pt>
                <c:pt idx="4">
                  <c:v>Compte 2017</c:v>
                </c:pt>
                <c:pt idx="5">
                  <c:v>Compte 2018</c:v>
                </c:pt>
                <c:pt idx="6">
                  <c:v>Compte 2019</c:v>
                </c:pt>
                <c:pt idx="7">
                  <c:v>Budget 2020</c:v>
                </c:pt>
                <c:pt idx="8">
                  <c:v>Budget 2021</c:v>
                </c:pt>
                <c:pt idx="9">
                  <c:v>Budget 2022</c:v>
                </c:pt>
                <c:pt idx="10">
                  <c:v>Budget 2023</c:v>
                </c:pt>
              </c:strCache>
              <c:extLst/>
            </c:strRef>
          </c:cat>
          <c:val>
            <c:numRef>
              <c:f>Transferts!$C$5:$C$15</c:f>
              <c:numCache>
                <c:formatCode>#,##0.00</c:formatCode>
                <c:ptCount val="11"/>
                <c:pt idx="0">
                  <c:v>1159440.81</c:v>
                </c:pt>
                <c:pt idx="1">
                  <c:v>1015679.09</c:v>
                </c:pt>
                <c:pt idx="2">
                  <c:v>773168.19</c:v>
                </c:pt>
                <c:pt idx="3">
                  <c:v>828250.29</c:v>
                </c:pt>
                <c:pt idx="4">
                  <c:v>626296.34</c:v>
                </c:pt>
                <c:pt idx="5">
                  <c:v>598903</c:v>
                </c:pt>
                <c:pt idx="6">
                  <c:v>566186.42000000004</c:v>
                </c:pt>
                <c:pt idx="7">
                  <c:v>565525.44999999995</c:v>
                </c:pt>
                <c:pt idx="8">
                  <c:v>589809.79</c:v>
                </c:pt>
                <c:pt idx="9">
                  <c:v>608165.68999999994</c:v>
                </c:pt>
                <c:pt idx="10">
                  <c:v>764289.65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A7F-432A-851D-64D22BBFF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45778336"/>
        <c:axId val="2457771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Transferts!$B$1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gradFill rotWithShape="1">
                    <a:gsLst>
                      <a:gs pos="0">
                        <a:schemeClr val="accent1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1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1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Transferts!$A$5:$A$15</c15:sqref>
                        </c15:formulaRef>
                      </c:ext>
                    </c:extLst>
                    <c:strCache>
                      <c:ptCount val="11"/>
                      <c:pt idx="0">
                        <c:v>Compte 2013</c:v>
                      </c:pt>
                      <c:pt idx="1">
                        <c:v>Compte 2014</c:v>
                      </c:pt>
                      <c:pt idx="2">
                        <c:v>Compte 2015</c:v>
                      </c:pt>
                      <c:pt idx="3">
                        <c:v>Compte 2016</c:v>
                      </c:pt>
                      <c:pt idx="4">
                        <c:v>Compte 2017</c:v>
                      </c:pt>
                      <c:pt idx="5">
                        <c:v>Compte 2018</c:v>
                      </c:pt>
                      <c:pt idx="6">
                        <c:v>Compte 2019</c:v>
                      </c:pt>
                      <c:pt idx="7">
                        <c:v>Budget 2020</c:v>
                      </c:pt>
                      <c:pt idx="8">
                        <c:v>Budget 2021</c:v>
                      </c:pt>
                      <c:pt idx="9">
                        <c:v>Budget 2022</c:v>
                      </c:pt>
                      <c:pt idx="10">
                        <c:v>Budget 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Transferts!$B$3:$B$9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A7F-432A-851D-64D22BBFFC66}"/>
                  </c:ext>
                </c:extLst>
              </c15:ser>
            </c15:filteredBarSeries>
          </c:ext>
        </c:extLst>
      </c:barChart>
      <c:catAx>
        <c:axId val="24577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5777160"/>
        <c:crosses val="autoZero"/>
        <c:auto val="1"/>
        <c:lblAlgn val="ctr"/>
        <c:lblOffset val="100"/>
        <c:noMultiLvlLbl val="0"/>
      </c:catAx>
      <c:valAx>
        <c:axId val="24577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577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BE" baseline="0"/>
              <a:t>Zone de Secours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Transferts!$E$1:$E$2</c:f>
              <c:strCache>
                <c:ptCount val="2"/>
                <c:pt idx="0">
                  <c:v>Z. Secours</c:v>
                </c:pt>
                <c:pt idx="1">
                  <c:v>Intervention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Transferts!$H$6:$H$15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Transferts!$E$6:$E$15</c:f>
              <c:numCache>
                <c:formatCode>#,##0.00</c:formatCode>
                <c:ptCount val="10"/>
                <c:pt idx="0">
                  <c:v>347821.36</c:v>
                </c:pt>
                <c:pt idx="1">
                  <c:v>316748.11</c:v>
                </c:pt>
                <c:pt idx="2">
                  <c:v>367792.56</c:v>
                </c:pt>
                <c:pt idx="3">
                  <c:v>409762.02</c:v>
                </c:pt>
                <c:pt idx="4">
                  <c:v>307260</c:v>
                </c:pt>
                <c:pt idx="5">
                  <c:v>336167.48</c:v>
                </c:pt>
                <c:pt idx="6">
                  <c:v>296983.99</c:v>
                </c:pt>
                <c:pt idx="7">
                  <c:v>279087.42</c:v>
                </c:pt>
                <c:pt idx="8">
                  <c:v>202122.05</c:v>
                </c:pt>
                <c:pt idx="9">
                  <c:v>184863.6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D-4F31-9B76-AD5AFD25FC3F}"/>
            </c:ext>
          </c:extLst>
        </c:ser>
        <c:ser>
          <c:idx val="2"/>
          <c:order val="1"/>
          <c:tx>
            <c:strRef>
              <c:f>Transferts!$H$1:$H$2</c:f>
              <c:strCache>
                <c:ptCount val="2"/>
                <c:pt idx="0">
                  <c:v>Z. Secours</c:v>
                </c:pt>
                <c:pt idx="1">
                  <c:v>Rétrocession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Transferts!$H$6:$H$15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Transferts!$H$3:$H$8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9D-4F31-9B76-AD5AFD25F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6338056"/>
        <c:axId val="456334528"/>
      </c:barChart>
      <c:catAx>
        <c:axId val="45633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4528"/>
        <c:crosses val="autoZero"/>
        <c:auto val="1"/>
        <c:lblAlgn val="ctr"/>
        <c:lblOffset val="100"/>
        <c:noMultiLvlLbl val="0"/>
      </c:catAx>
      <c:valAx>
        <c:axId val="45633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8056"/>
        <c:crosses val="autoZero"/>
        <c:crossBetween val="between"/>
        <c:majorUnit val="50000"/>
        <c:minorUnit val="10000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 sz="1600" baseline="0"/>
              <a:t>Zone de Police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Transferts!$A$6:$A$15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Transferts!$B$3:$B$8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E4B4-4337-BC72-0C08F0CD62E8}"/>
            </c:ext>
          </c:extLst>
        </c:ser>
        <c:ser>
          <c:idx val="2"/>
          <c:order val="2"/>
          <c:tx>
            <c:strRef>
              <c:f>Transferts!$D$1</c:f>
              <c:strCache>
                <c:ptCount val="1"/>
                <c:pt idx="0">
                  <c:v>Z. Police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bg1">
                  <a:lumMod val="95000"/>
                </a:schemeClr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strRef>
              <c:f>Transferts!$A$6:$A$15</c:f>
              <c:strCache>
                <c:ptCount val="10"/>
                <c:pt idx="0">
                  <c:v>Compte 2014</c:v>
                </c:pt>
                <c:pt idx="1">
                  <c:v>Compte 2015</c:v>
                </c:pt>
                <c:pt idx="2">
                  <c:v>Compte 2016</c:v>
                </c:pt>
                <c:pt idx="3">
                  <c:v>Compte 2017</c:v>
                </c:pt>
                <c:pt idx="4">
                  <c:v>Compte 2018</c:v>
                </c:pt>
                <c:pt idx="5">
                  <c:v>Compte 2019</c:v>
                </c:pt>
                <c:pt idx="6">
                  <c:v>Budget 2020</c:v>
                </c:pt>
                <c:pt idx="7">
                  <c:v>Budget 2021</c:v>
                </c:pt>
                <c:pt idx="8">
                  <c:v>Budget 2022</c:v>
                </c:pt>
                <c:pt idx="9">
                  <c:v>Budget 2023</c:v>
                </c:pt>
              </c:strCache>
            </c:strRef>
          </c:cat>
          <c:val>
            <c:numRef>
              <c:f>Transferts!$D$6:$D$15</c:f>
              <c:numCache>
                <c:formatCode>#,##0.00</c:formatCode>
                <c:ptCount val="10"/>
                <c:pt idx="0">
                  <c:v>376657.73</c:v>
                </c:pt>
                <c:pt idx="1">
                  <c:v>366110.02</c:v>
                </c:pt>
                <c:pt idx="2">
                  <c:v>366110.02</c:v>
                </c:pt>
                <c:pt idx="3">
                  <c:v>429447</c:v>
                </c:pt>
                <c:pt idx="4">
                  <c:v>429447</c:v>
                </c:pt>
                <c:pt idx="5">
                  <c:v>472391.76</c:v>
                </c:pt>
                <c:pt idx="6">
                  <c:v>496011.35</c:v>
                </c:pt>
                <c:pt idx="7">
                  <c:v>545612.49</c:v>
                </c:pt>
                <c:pt idx="8">
                  <c:v>572893.11</c:v>
                </c:pt>
                <c:pt idx="9">
                  <c:v>601537.76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B4-4337-BC72-0C08F0CD6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5"/>
        <c:overlap val="-40"/>
        <c:axId val="456338448"/>
        <c:axId val="45634119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noFill/>
                  <a:ln w="9525" cap="flat" cmpd="sng" algn="ctr">
                    <a:solidFill>
                      <a:schemeClr val="accent2"/>
                    </a:solidFill>
                    <a:miter lim="800000"/>
                  </a:ln>
                  <a:effectLst>
                    <a:glow rad="63500">
                      <a:schemeClr val="accent2">
                        <a:satMod val="175000"/>
                        <a:alpha val="25000"/>
                      </a:schemeClr>
                    </a:glo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Transferts!$A$6:$A$15</c15:sqref>
                        </c15:formulaRef>
                      </c:ext>
                    </c:extLst>
                    <c:strCache>
                      <c:ptCount val="10"/>
                      <c:pt idx="0">
                        <c:v>Compte 2014</c:v>
                      </c:pt>
                      <c:pt idx="1">
                        <c:v>Compte 2015</c:v>
                      </c:pt>
                      <c:pt idx="2">
                        <c:v>Compte 2016</c:v>
                      </c:pt>
                      <c:pt idx="3">
                        <c:v>Compte 2017</c:v>
                      </c:pt>
                      <c:pt idx="4">
                        <c:v>Compte 2018</c:v>
                      </c:pt>
                      <c:pt idx="5">
                        <c:v>Compte 2019</c:v>
                      </c:pt>
                      <c:pt idx="6">
                        <c:v>Budget 2020</c:v>
                      </c:pt>
                      <c:pt idx="7">
                        <c:v>Budget 2021</c:v>
                      </c:pt>
                      <c:pt idx="8">
                        <c:v>Budget 2022</c:v>
                      </c:pt>
                      <c:pt idx="9">
                        <c:v>Budget 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Transferts!$C$3:$C$8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721197.8</c:v>
                      </c:pt>
                      <c:pt idx="1">
                        <c:v>852694.37</c:v>
                      </c:pt>
                      <c:pt idx="2">
                        <c:v>1159440.81</c:v>
                      </c:pt>
                      <c:pt idx="3">
                        <c:v>1015679.09</c:v>
                      </c:pt>
                      <c:pt idx="4">
                        <c:v>773168.19</c:v>
                      </c:pt>
                      <c:pt idx="5">
                        <c:v>828250.29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4B4-4337-BC72-0C08F0CD62E8}"/>
                  </c:ext>
                </c:extLst>
              </c15:ser>
            </c15:filteredBarSeries>
          </c:ext>
        </c:extLst>
      </c:barChart>
      <c:catAx>
        <c:axId val="45633844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41192"/>
        <c:crosses val="autoZero"/>
        <c:auto val="1"/>
        <c:lblAlgn val="ctr"/>
        <c:lblOffset val="100"/>
        <c:noMultiLvlLbl val="0"/>
      </c:catAx>
      <c:valAx>
        <c:axId val="456341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pPr rtl="0"/>
            <a:fld id="{E6105379-B7BF-464A-92A9-0A006A87CC57}" type="datetime1">
              <a:rPr lang="fr-FR" smtClean="0"/>
              <a:t>02/01/2024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/>
              <a:t>Commune de Celles - Compte 2018</a:t>
            </a:r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fld id="{49E4A87B-91FD-4DB5-841C-7DFF81763246}" type="datetime1">
              <a:rPr lang="fr-FR" smtClean="0"/>
              <a:pPr/>
              <a:t>02/01/2024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8" tIns="45779" rIns="91558" bIns="45779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40"/>
          </a:xfrm>
          <a:prstGeom prst="rect">
            <a:avLst/>
          </a:prstGeom>
        </p:spPr>
        <p:txBody>
          <a:bodyPr vert="horz" lIns="91558" tIns="45779" rIns="91558" bIns="45779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7E2062-4A6D-486B-9CD7-C264D44261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EB1B115-CA6F-449F-97EF-FDD61E304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6560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03ED3ED-E5B0-4E03-80B3-16D733FC53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722B3AC-6C47-4EFD-9798-BF580D457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6151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5E1408-AEF9-418B-A266-BCEE44E2D1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9A1C602-10ED-4431-A242-CE789EC77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744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1A7352-91FD-4507-AA3D-E96148BC3C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80D2BB3-F5A6-4355-89BE-CDA187CF5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2253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>
            <a:extLst>
              <a:ext uri="{FF2B5EF4-FFF2-40B4-BE49-F238E27FC236}">
                <a16:creationId xmlns:a16="http://schemas.microsoft.com/office/drawing/2014/main" id="{418BB01D-26AE-4462-9B1B-4519E27095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>
            <a:extLst>
              <a:ext uri="{FF2B5EF4-FFF2-40B4-BE49-F238E27FC236}">
                <a16:creationId xmlns:a16="http://schemas.microsoft.com/office/drawing/2014/main" id="{1E6BBE8D-91D6-4B8B-A84D-AB449178AD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/>
          </a:p>
        </p:txBody>
      </p:sp>
      <p:sp>
        <p:nvSpPr>
          <p:cNvPr id="13316" name="Espace réservé du numéro de diapositive 3">
            <a:extLst>
              <a:ext uri="{FF2B5EF4-FFF2-40B4-BE49-F238E27FC236}">
                <a16:creationId xmlns:a16="http://schemas.microsoft.com/office/drawing/2014/main" id="{96298441-CACF-40E5-8F73-D654D63A1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23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52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195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002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7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14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718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9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100CA5-5AE7-4907-8CFD-4426BC5325CC}" type="slidenum">
              <a:rPr kumimoji="0" lang="fr-BE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BE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47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BB5ABB-B1AA-4050-9248-A76147C51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542A464-FA99-4553-A815-CECEB8703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08479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10BCADC-52BA-4587-9DA7-128DAD089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00F4C08-F449-433F-9FC3-D075C7B6A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1217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884AFD4-9A22-49D7-8886-4802C4309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8F642F4-0C5C-48ED-8C21-1BAEF046B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09557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74CEE14-6100-4B14-8DF4-A12E3BD96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EE6F04A-B3EC-4AEB-A5BB-065096EFD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7868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24C4743-184B-4FFE-8395-7833875105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08113D-E3E4-453B-BC81-417CFD6FE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9724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4A7C043-E51F-476F-8776-B8A6B8A61B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0E5B1E9-3F42-42C5-A3E9-15E5D6B30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338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B33EAA-7DE5-4A60-A1A4-C215896A2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43928E1-ABFA-43B8-B8E7-D6CAADAD1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0851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076CE5D-BF6F-4CBC-ADFE-96EA1DBE1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E38BE11-2A8B-44C3-A24E-D7A71DF7B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82049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6514245-5081-4285-ADEA-87AE0C22B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D508D08-C979-45B1-91BF-59972AB26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7393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C8F26DB-F77B-487E-BED2-27E0272B9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1B1C718-00D4-4AEA-9A86-015AD2942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278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0295E8D-783E-4965-BAB8-142EA12D4E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2EB59F7-6F76-43F9-9791-D2CA02370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84876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14954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8275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860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60033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7781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0247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B4FC35-227E-4900-A472-EE3BE84E6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4B05A2-6E43-411A-A63E-7E4344280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7182D7-2916-4BFA-9718-1FE8961A4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A1C74-3BF5-43C5-B7E4-B44DE67664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494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5C7C62-6796-47B2-9584-A199FB199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488DCF-1E6C-415F-A5E4-675D1AC5A6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7FF517-0987-4D14-B559-613018114B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5038-2A69-4AE0-AAF9-ABE0A14C2E2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09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D3B6C0-D24D-46ED-BE2B-6E5FED3AEF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35EF3B-3E85-4868-8C48-8B3C4C6F8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614F0B-57B8-4E58-980A-4D349388A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FA1BD-5C77-4833-977F-F8FE4C6637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35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703F2-CEC2-488B-B865-40FB6B3F3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AF2A8-AFA7-4AF1-B420-D0D65DD36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139946-34D6-47A5-9DFF-C76EE51DA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54F1-5016-47B2-9B7B-B75C5425BE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686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BB27744-6208-4D83-98EB-D87B8D115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3F4B49-DFC9-4087-815F-BE44EEC0B1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814240-B22E-4742-856C-E95438897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EBA4-B524-4F0F-BBE0-2848938FAAE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938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8C18EB-CAE7-449B-AE07-8E591BC95E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39AD62-4FC0-407A-9BA2-FC485AD818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FA08FB-30D6-4373-9689-03F246E18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81703-80E5-4B28-AF83-5DD97511DE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30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D708B6-191A-4B93-91F9-EADCB4F7D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1DF48D-7A31-4B37-92A4-034B703E4C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91AE45-EF86-4126-BD33-497F8A501C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98A93-21D8-4576-8ECC-97E092418E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3043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450DB0-5064-4006-8607-3F3379E36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2C961-17ED-4A32-959C-D1BE7894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43C613-205C-4EE4-BE41-1D8FD8D06A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00D6E-B01E-439F-A8A7-949D7AC211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117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77CB2-BA69-417F-B673-F748E2756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6AF05-14B4-486C-84B6-B7EDD166A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27C27D-9AC6-494C-820E-4F09DB7A9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63175-D669-4D51-A728-48B08A2E47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859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53AA4A-A3EC-47EA-9A17-A8F7B4D16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5F93B2-4ECC-4D92-8DD1-D0237F91DD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36B1B9-9297-43E4-819E-AC0CF32A5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FF46C-33AC-4FF7-AF9E-6129E4530EB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618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FF6C1-2961-4A54-9876-2BE9944BEE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E416CF-5B71-4FB2-B975-0E43403A01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D2526B-3533-4A1B-BD3E-CE42AF1C5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87DC8-95D8-4764-B46C-CD2F5D5401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172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F926EC-16A4-4540-95E3-71DB0FA09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7D41CC-E672-4E4B-B849-E0CD8939E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DB0D6F-1CFB-49E1-A628-9BC1CEE695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CBD57-7776-4925-BF4D-141255B593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713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F4F2AA-C035-41ED-A07B-9DE6B26F2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A0D9D4-6895-42F2-9366-E5ECC204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4B37DF-C40E-4433-BB7F-02A8269DAF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784B007-C516-4761-8CC3-E386C0B48C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F055A4-D5A6-4D96-8EFE-9F9CA59B33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E540B30-E053-45DF-A7B3-5DA7A54B11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57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  <p:sldLayoutId id="2147484787" r:id="rId12"/>
  </p:sldLayoutIdLst>
  <p:transition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2">
            <a:extLst>
              <a:ext uri="{FF2B5EF4-FFF2-40B4-BE49-F238E27FC236}">
                <a16:creationId xmlns:a16="http://schemas.microsoft.com/office/drawing/2014/main" id="{9B240F3F-0502-4B91-A0D5-88E832409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WordArt 5" descr="Zone de dessin">
            <a:extLst>
              <a:ext uri="{FF2B5EF4-FFF2-40B4-BE49-F238E27FC236}">
                <a16:creationId xmlns:a16="http://schemas.microsoft.com/office/drawing/2014/main" id="{E73133A6-9B08-49F5-86F7-C9F4F1320F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63750" y="1630364"/>
            <a:ext cx="8135938" cy="1798637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</a:t>
            </a: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>
                  <a:blip r:embed="rId4">
                    <a:alphaModFix amt="70000"/>
                  </a:blip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COMMUNAL</a:t>
            </a:r>
          </a:p>
        </p:txBody>
      </p:sp>
      <p:sp>
        <p:nvSpPr>
          <p:cNvPr id="4100" name="WordArt 6" descr="Zone de dessin">
            <a:extLst>
              <a:ext uri="{FF2B5EF4-FFF2-40B4-BE49-F238E27FC236}">
                <a16:creationId xmlns:a16="http://schemas.microsoft.com/office/drawing/2014/main" id="{09D02B5D-EAFB-4A95-B2FF-9505B496709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03838" y="3932238"/>
            <a:ext cx="467995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2024</a:t>
            </a:r>
          </a:p>
        </p:txBody>
      </p:sp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6">
            <a:extLst>
              <a:ext uri="{FF2B5EF4-FFF2-40B4-BE49-F238E27FC236}">
                <a16:creationId xmlns:a16="http://schemas.microsoft.com/office/drawing/2014/main" id="{433C33BC-EECD-46E5-9B04-C7726BC4D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WordArt 5" descr="Zone de dessin">
            <a:extLst>
              <a:ext uri="{FF2B5EF4-FFF2-40B4-BE49-F238E27FC236}">
                <a16:creationId xmlns:a16="http://schemas.microsoft.com/office/drawing/2014/main" id="{6B3EEFFD-1374-4282-A556-895933BF91E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6148" name="WordArt 6" descr="Zone de dessin">
            <a:extLst>
              <a:ext uri="{FF2B5EF4-FFF2-40B4-BE49-F238E27FC236}">
                <a16:creationId xmlns:a16="http://schemas.microsoft.com/office/drawing/2014/main" id="{02E551EC-E3C2-44CC-A3B2-4C9A606974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5913" y="2205038"/>
            <a:ext cx="6769100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SERVICE ORDINAIRE</a:t>
            </a:r>
          </a:p>
        </p:txBody>
      </p:sp>
      <p:sp>
        <p:nvSpPr>
          <p:cNvPr id="6149" name="WordArt 7" descr="Zone de dessin">
            <a:extLst>
              <a:ext uri="{FF2B5EF4-FFF2-40B4-BE49-F238E27FC236}">
                <a16:creationId xmlns:a16="http://schemas.microsoft.com/office/drawing/2014/main" id="{9DFF164E-A202-4D33-A9CA-DAD10A88D1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2024</a:t>
            </a:r>
          </a:p>
        </p:txBody>
      </p:sp>
    </p:spTree>
  </p:cSld>
  <p:clrMapOvr>
    <a:masterClrMapping/>
  </p:clrMapOvr>
  <p:transition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94" name="Group 50">
            <a:extLst>
              <a:ext uri="{FF2B5EF4-FFF2-40B4-BE49-F238E27FC236}">
                <a16:creationId xmlns:a16="http://schemas.microsoft.com/office/drawing/2014/main" id="{67FF6B61-97F1-4E0A-ACA4-3A98E49C66D3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518394397"/>
              </p:ext>
            </p:extLst>
          </p:nvPr>
        </p:nvGraphicFramePr>
        <p:xfrm>
          <a:off x="1919288" y="1484314"/>
          <a:ext cx="8229600" cy="4827588"/>
        </p:xfrm>
        <a:graphic>
          <a:graphicData uri="http://schemas.openxmlformats.org/drawingml/2006/table">
            <a:tbl>
              <a:tblPr/>
              <a:tblGrid>
                <a:gridCol w="72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8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516"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ORDINAIRES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031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9.286.970,75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9.265.709,18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68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21.261,57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62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1.013.955,41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45.000,00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94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     0,00 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2.000,00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9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10.300.926,16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9.312.709,18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20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988.216,98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1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2389" name="WordArt 165">
            <a:extLst>
              <a:ext uri="{FF2B5EF4-FFF2-40B4-BE49-F238E27FC236}">
                <a16:creationId xmlns:a16="http://schemas.microsoft.com/office/drawing/2014/main" id="{A217B359-151F-42FE-8094-913F370A69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 RECAPITULATIF 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F19566A9-F665-49E1-95F8-53EE0DC47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685800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4400" b="1" u="sng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DEPENSES ORDINAIRES</a:t>
            </a:r>
            <a:endParaRPr lang="fr-FR" altLang="fr-FR" sz="4400" b="1" u="sng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Text Box 5">
            <a:extLst>
              <a:ext uri="{FF2B5EF4-FFF2-40B4-BE49-F238E27FC236}">
                <a16:creationId xmlns:a16="http://schemas.microsoft.com/office/drawing/2014/main" id="{FC4B355C-5FD5-4366-8A57-B4EC72CCF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4" y="1792288"/>
            <a:ext cx="390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800">
              <a:solidFill>
                <a:srgbClr val="000000"/>
              </a:solidFill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7E391D9B-86AE-43B4-ACFB-F6E60A2A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9216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Personnel				4.332.257,24 €    </a:t>
            </a:r>
            <a:r>
              <a:rPr lang="fr-BE" altLang="fr-FR" sz="2200" b="1" dirty="0">
                <a:solidFill>
                  <a:srgbClr val="FF0000"/>
                </a:solidFill>
              </a:rPr>
              <a:t>46,76%   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Fonctionnement			1.579.053,63 €    </a:t>
            </a:r>
            <a:r>
              <a:rPr lang="fr-BE" altLang="fr-FR" sz="2200" b="1" dirty="0">
                <a:solidFill>
                  <a:srgbClr val="FF0000"/>
                </a:solidFill>
              </a:rPr>
              <a:t>17,04%</a:t>
            </a:r>
            <a:r>
              <a:rPr lang="fr-BE" altLang="fr-FR" sz="2200" dirty="0">
                <a:solidFill>
                  <a:srgbClr val="000000"/>
                </a:solidFill>
              </a:rPr>
              <a:t>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Transferts				2.034.989,10 €    </a:t>
            </a:r>
            <a:r>
              <a:rPr lang="fr-BE" altLang="fr-FR" sz="2200" b="1" dirty="0">
                <a:solidFill>
                  <a:srgbClr val="FF0000"/>
                </a:solidFill>
              </a:rPr>
              <a:t>21,96%</a:t>
            </a:r>
            <a:endParaRPr lang="fr-BE" altLang="fr-FR" sz="2200" dirty="0">
              <a:solidFill>
                <a:srgbClr val="000000"/>
              </a:solidFill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Dettes					1.319.409,21 €    </a:t>
            </a:r>
            <a:r>
              <a:rPr lang="fr-BE" altLang="fr-FR" sz="2200" b="1" dirty="0">
                <a:solidFill>
                  <a:srgbClr val="FF0000"/>
                </a:solidFill>
              </a:rPr>
              <a:t>14,24%</a:t>
            </a:r>
            <a:endParaRPr lang="fr-BE" altLang="fr-FR" sz="2200" dirty="0">
              <a:solidFill>
                <a:srgbClr val="000000"/>
              </a:solidFill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dirty="0">
                <a:solidFill>
                  <a:srgbClr val="000000"/>
                </a:solidFill>
              </a:rPr>
              <a:t>Prélèvements				              0,00 €</a:t>
            </a:r>
            <a:endParaRPr lang="fr-FR" altLang="fr-FR" sz="1800" dirty="0">
              <a:solidFill>
                <a:srgbClr val="000000"/>
              </a:solidFill>
            </a:endParaRPr>
          </a:p>
        </p:txBody>
      </p:sp>
      <p:grpSp>
        <p:nvGrpSpPr>
          <p:cNvPr id="7181" name="Group 13">
            <a:extLst>
              <a:ext uri="{FF2B5EF4-FFF2-40B4-BE49-F238E27FC236}">
                <a16:creationId xmlns:a16="http://schemas.microsoft.com/office/drawing/2014/main" id="{CA616EBB-29DB-472D-8ADC-7AC6E065BD20}"/>
              </a:ext>
            </a:extLst>
          </p:cNvPr>
          <p:cNvGrpSpPr>
            <a:grpSpLocks/>
          </p:cNvGrpSpPr>
          <p:nvPr/>
        </p:nvGrpSpPr>
        <p:grpSpPr bwMode="auto">
          <a:xfrm>
            <a:off x="2424114" y="4791075"/>
            <a:ext cx="7056437" cy="750888"/>
            <a:chOff x="567" y="3018"/>
            <a:chExt cx="4445" cy="473"/>
          </a:xfrm>
        </p:grpSpPr>
        <p:sp>
          <p:nvSpPr>
            <p:cNvPr id="10246" name="Line 7">
              <a:extLst>
                <a:ext uri="{FF2B5EF4-FFF2-40B4-BE49-F238E27FC236}">
                  <a16:creationId xmlns:a16="http://schemas.microsoft.com/office/drawing/2014/main" id="{81824E6C-75A7-4104-960F-C27F12D45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3018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BE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47" name="Text Box 9">
              <a:extLst>
                <a:ext uri="{FF2B5EF4-FFF2-40B4-BE49-F238E27FC236}">
                  <a16:creationId xmlns:a16="http://schemas.microsoft.com/office/drawing/2014/main" id="{FAA0BDB1-4474-4B6C-B6C5-D78AA7E0B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203"/>
              <a:ext cx="44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r-BE" altLang="fr-FR" sz="2400" b="1" dirty="0">
                  <a:solidFill>
                    <a:srgbClr val="DE0000"/>
                  </a:solidFill>
                </a:rPr>
                <a:t>Total (ex. propre)			9.265.709,18 €</a:t>
              </a:r>
              <a:endParaRPr lang="fr-FR" altLang="fr-FR" sz="2400" b="1" dirty="0">
                <a:solidFill>
                  <a:srgbClr val="DE0000"/>
                </a:solidFill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5">
            <a:extLst>
              <a:ext uri="{FF2B5EF4-FFF2-40B4-BE49-F238E27FC236}">
                <a16:creationId xmlns:a16="http://schemas.microsoft.com/office/drawing/2014/main" id="{C32C03CA-61DA-48F5-A004-0CA27EA4E3DC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0878703"/>
              </p:ext>
            </p:extLst>
          </p:nvPr>
        </p:nvGraphicFramePr>
        <p:xfrm>
          <a:off x="1155700" y="0"/>
          <a:ext cx="103124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4FA1AA-ECC9-4AAB-A2B2-5E8D7A23F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14339" name="WordArt 3">
            <a:extLst>
              <a:ext uri="{FF2B5EF4-FFF2-40B4-BE49-F238E27FC236}">
                <a16:creationId xmlns:a16="http://schemas.microsoft.com/office/drawing/2014/main" id="{68045DAD-80BD-457F-878E-CB058B4D01A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51088" y="2276475"/>
            <a:ext cx="7632700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personnel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0E9416AF-DFF2-4FB4-9C86-CD8CCB2F8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3F2DC28E-A475-416A-BE19-60CA86B92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46,76 %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-1,79% par rapport au budget 2023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A60E05-6507-4824-AABD-1DC5AF41B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04551"/>
              </p:ext>
            </p:extLst>
          </p:nvPr>
        </p:nvGraphicFramePr>
        <p:xfrm>
          <a:off x="2185194" y="541337"/>
          <a:ext cx="7821612" cy="299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Emplois ETP</a:t>
                      </a:r>
                      <a:endParaRPr lang="fr-BE" sz="24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3.892.458,71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59,30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2024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4.332.257,24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60,02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A52E34E-25F3-CFA5-F6CB-3358C2DAC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144853"/>
              </p:ext>
            </p:extLst>
          </p:nvPr>
        </p:nvGraphicFramePr>
        <p:xfrm>
          <a:off x="1732014" y="541336"/>
          <a:ext cx="9002247" cy="3324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30712">
                <a:tc>
                  <a:txBody>
                    <a:bodyPr/>
                    <a:lstStyle/>
                    <a:p>
                      <a:pPr algn="ctr"/>
                      <a:r>
                        <a:rPr lang="fr-BE" sz="3200" dirty="0">
                          <a:solidFill>
                            <a:srgbClr val="222268"/>
                          </a:solidFill>
                        </a:rPr>
                        <a:t>Plan d’embauche 2024</a:t>
                      </a:r>
                      <a:endParaRPr lang="fr-BE" sz="36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4273">
                <a:tc>
                  <a:txBody>
                    <a:bodyPr/>
                    <a:lstStyle/>
                    <a:p>
                      <a:r>
                        <a:rPr lang="fr-BE" sz="2000" dirty="0"/>
                        <a:t>- 1 ETP		Conseiller(ère) en aménagement du territoire et urbanisme</a:t>
                      </a:r>
                    </a:p>
                    <a:p>
                      <a:endParaRPr lang="fr-BE" sz="2000" dirty="0"/>
                    </a:p>
                    <a:p>
                      <a:r>
                        <a:rPr lang="fr-BE" sz="2000" dirty="0"/>
                        <a:t>- 1 mi-tps	Employé(e) d'administration service Urbanisme</a:t>
                      </a:r>
                    </a:p>
                    <a:p>
                      <a:endParaRPr lang="fr-BE" sz="2000" dirty="0"/>
                    </a:p>
                    <a:p>
                      <a:r>
                        <a:rPr lang="fr-BE" sz="2000" dirty="0"/>
                        <a:t>- 1 mi-tps	Employé(e) d'administration Secrétariat</a:t>
                      </a:r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832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A218168-7375-4434-B891-33975D8F3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19459" name="WordArt 3">
            <a:extLst>
              <a:ext uri="{FF2B5EF4-FFF2-40B4-BE49-F238E27FC236}">
                <a16:creationId xmlns:a16="http://schemas.microsoft.com/office/drawing/2014/main" id="{F7506F83-CFEC-4E2B-8D70-2DCF913C4C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71701" y="2608264"/>
            <a:ext cx="7885113" cy="1900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fonctionnement</a:t>
            </a: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26418FF6-0936-4E46-9F61-0399FD718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4913C5E7-AA2C-4284-8004-7CFDD95C5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17,04 %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-0,64% par rapport au budget 2023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D9D9F1-0808-4E54-B4A7-91DA82D7D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40401"/>
              </p:ext>
            </p:extLst>
          </p:nvPr>
        </p:nvGraphicFramePr>
        <p:xfrm>
          <a:off x="2180432" y="300037"/>
          <a:ext cx="7831136" cy="324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5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20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1.530.272,43</a:t>
                      </a:r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1.579.053,63</a:t>
                      </a:r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9D2572E-08E9-494C-98FE-14A23565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9AD9B46E-7427-4150-89B7-7E1C492973B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transferts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20828DB1-C1A8-4243-A7BA-9F4021738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8E3E9B6A-291D-43AF-A99F-98BD9DAD4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21,96 %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-2,00 % par rapport au budget 2023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9292B2-7EFF-4BD6-B69D-BECF1E37D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644656"/>
              </p:ext>
            </p:extLst>
          </p:nvPr>
        </p:nvGraphicFramePr>
        <p:xfrm>
          <a:off x="2279650" y="449263"/>
          <a:ext cx="7816850" cy="326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2023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2.074.496,74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2.034.989,10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17" name="ZoneTexte 1">
            <a:extLst>
              <a:ext uri="{FF2B5EF4-FFF2-40B4-BE49-F238E27FC236}">
                <a16:creationId xmlns:a16="http://schemas.microsoft.com/office/drawing/2014/main" id="{02435F27-B771-478F-8D1F-F811A1EA7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- 1,02%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29C0C-6DFA-4108-95ED-F91DFA645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383598"/>
              </p:ext>
            </p:extLst>
          </p:nvPr>
        </p:nvGraphicFramePr>
        <p:xfrm>
          <a:off x="2668588" y="247650"/>
          <a:ext cx="6424611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10" marR="91410" marT="45688" marB="4568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</a:p>
                  </a:txBody>
                  <a:tcPr marL="91410" marR="91410" marT="45688" marB="45688"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2024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0" marR="91410" marT="45688" marB="45688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Fabrique</a:t>
                      </a:r>
                      <a:r>
                        <a:rPr lang="fr-BE" sz="1800" baseline="0" dirty="0"/>
                        <a:t> d’Eglise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65.592,24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64.182,70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D34F23BB-A3F9-4AA8-99C9-6F9E34BA865C}"/>
              </a:ext>
            </a:extLst>
          </p:cNvPr>
          <p:cNvSpPr/>
          <p:nvPr/>
        </p:nvSpPr>
        <p:spPr bwMode="auto">
          <a:xfrm>
            <a:off x="1992313" y="1989138"/>
            <a:ext cx="2087562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27665" name="Image 5">
            <a:extLst>
              <a:ext uri="{FF2B5EF4-FFF2-40B4-BE49-F238E27FC236}">
                <a16:creationId xmlns:a16="http://schemas.microsoft.com/office/drawing/2014/main" id="{EE634211-1C66-4C51-9613-9322F53F1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112964"/>
            <a:ext cx="18383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5B8DB4-9247-418F-86BC-BA8453A8D577}"/>
              </a:ext>
            </a:extLst>
          </p:cNvPr>
          <p:cNvSpPr/>
          <p:nvPr/>
        </p:nvSpPr>
        <p:spPr>
          <a:xfrm>
            <a:off x="2028766" y="3388930"/>
            <a:ext cx="20510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Escanaffles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6BE59-2734-44F0-A0C1-862FC20D84F0}"/>
              </a:ext>
            </a:extLst>
          </p:cNvPr>
          <p:cNvSpPr/>
          <p:nvPr/>
        </p:nvSpPr>
        <p:spPr>
          <a:xfrm>
            <a:off x="2273198" y="3820978"/>
            <a:ext cx="15234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11.659,24 €</a:t>
            </a:r>
          </a:p>
        </p:txBody>
      </p:sp>
      <p:grpSp>
        <p:nvGrpSpPr>
          <p:cNvPr id="27668" name="Groupe 13">
            <a:extLst>
              <a:ext uri="{FF2B5EF4-FFF2-40B4-BE49-F238E27FC236}">
                <a16:creationId xmlns:a16="http://schemas.microsoft.com/office/drawing/2014/main" id="{738796AD-4D89-4B4E-A3D4-EFBCFD15796E}"/>
              </a:ext>
            </a:extLst>
          </p:cNvPr>
          <p:cNvGrpSpPr>
            <a:grpSpLocks/>
          </p:cNvGrpSpPr>
          <p:nvPr/>
        </p:nvGrpSpPr>
        <p:grpSpPr bwMode="auto">
          <a:xfrm>
            <a:off x="4554538" y="2165351"/>
            <a:ext cx="2932112" cy="1655763"/>
            <a:chOff x="2887330" y="3709421"/>
            <a:chExt cx="2933606" cy="165618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AFD0AD7-A84C-4DCE-90DC-29685DF8F1B6}"/>
                </a:ext>
              </a:extLst>
            </p:cNvPr>
            <p:cNvSpPr/>
            <p:nvPr/>
          </p:nvSpPr>
          <p:spPr bwMode="auto">
            <a:xfrm>
              <a:off x="2887330" y="3709421"/>
              <a:ext cx="2933606" cy="1656184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BE" sz="240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BE2FED4-F477-4517-8040-2D1353E22F6C}"/>
                </a:ext>
              </a:extLst>
            </p:cNvPr>
            <p:cNvSpPr/>
            <p:nvPr/>
          </p:nvSpPr>
          <p:spPr>
            <a:xfrm>
              <a:off x="4292765" y="3906224"/>
              <a:ext cx="138095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F.E Celles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0767FB-F9D3-4F7C-8823-4FA7946DC4F9}"/>
                </a:ext>
              </a:extLst>
            </p:cNvPr>
            <p:cNvSpPr/>
            <p:nvPr/>
          </p:nvSpPr>
          <p:spPr>
            <a:xfrm>
              <a:off x="4214052" y="4337458"/>
              <a:ext cx="1538383" cy="4002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12.456,39 €</a:t>
              </a:r>
            </a:p>
          </p:txBody>
        </p:sp>
        <p:pic>
          <p:nvPicPr>
            <p:cNvPr id="27689" name="Image 12">
              <a:extLst>
                <a:ext uri="{FF2B5EF4-FFF2-40B4-BE49-F238E27FC236}">
                  <a16:creationId xmlns:a16="http://schemas.microsoft.com/office/drawing/2014/main" id="{6D8825AB-9E95-4964-A4B0-5538D449E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4847" y="3786250"/>
              <a:ext cx="1014145" cy="151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9" name="Groupe 20">
            <a:extLst>
              <a:ext uri="{FF2B5EF4-FFF2-40B4-BE49-F238E27FC236}">
                <a16:creationId xmlns:a16="http://schemas.microsoft.com/office/drawing/2014/main" id="{5B8CB7A9-F7B9-4900-825E-5B4117088D70}"/>
              </a:ext>
            </a:extLst>
          </p:cNvPr>
          <p:cNvGrpSpPr>
            <a:grpSpLocks/>
          </p:cNvGrpSpPr>
          <p:nvPr/>
        </p:nvGrpSpPr>
        <p:grpSpPr bwMode="auto">
          <a:xfrm>
            <a:off x="1736725" y="4652964"/>
            <a:ext cx="3081338" cy="1800225"/>
            <a:chOff x="211932" y="4653136"/>
            <a:chExt cx="3071206" cy="1800200"/>
          </a:xfrm>
        </p:grpSpPr>
        <p:sp>
          <p:nvSpPr>
            <p:cNvPr id="16" name="Rectangle à coins arrondis 15">
              <a:extLst>
                <a:ext uri="{FF2B5EF4-FFF2-40B4-BE49-F238E27FC236}">
                  <a16:creationId xmlns:a16="http://schemas.microsoft.com/office/drawing/2014/main" id="{81D94AC2-45BD-4AB8-ADCD-EF42D0B911EB}"/>
                </a:ext>
              </a:extLst>
            </p:cNvPr>
            <p:cNvSpPr/>
            <p:nvPr/>
          </p:nvSpPr>
          <p:spPr bwMode="auto">
            <a:xfrm>
              <a:off x="211932" y="4653136"/>
              <a:ext cx="3071206" cy="1800200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BE" sz="240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8248BF-C53B-441A-811B-385A4292243A}"/>
                </a:ext>
              </a:extLst>
            </p:cNvPr>
            <p:cNvSpPr/>
            <p:nvPr/>
          </p:nvSpPr>
          <p:spPr>
            <a:xfrm>
              <a:off x="1403648" y="4973106"/>
              <a:ext cx="1879490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F.E </a:t>
              </a:r>
              <a:r>
                <a:rPr lang="fr-FR" sz="2000" b="1" dirty="0" err="1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Molenbaix</a:t>
              </a:r>
              <a:endPara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6F8441-AFF7-4732-99D6-3289D90732F3}"/>
                </a:ext>
              </a:extLst>
            </p:cNvPr>
            <p:cNvSpPr/>
            <p:nvPr/>
          </p:nvSpPr>
          <p:spPr>
            <a:xfrm>
              <a:off x="1621969" y="5333146"/>
              <a:ext cx="1390347" cy="4001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2000" b="1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7.093,20 €</a:t>
              </a:r>
            </a:p>
          </p:txBody>
        </p:sp>
      </p:grpSp>
      <p:sp>
        <p:nvSpPr>
          <p:cNvPr id="22" name="Rectangle à coins arrondis 21">
            <a:extLst>
              <a:ext uri="{FF2B5EF4-FFF2-40B4-BE49-F238E27FC236}">
                <a16:creationId xmlns:a16="http://schemas.microsoft.com/office/drawing/2014/main" id="{E18E3D22-9C76-49F8-B737-72899A128798}"/>
              </a:ext>
            </a:extLst>
          </p:cNvPr>
          <p:cNvSpPr/>
          <p:nvPr/>
        </p:nvSpPr>
        <p:spPr bwMode="auto">
          <a:xfrm>
            <a:off x="7896226" y="1989138"/>
            <a:ext cx="2087563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1A6FD9-B2C7-4E9A-B1A0-B7368C4FCC60}"/>
              </a:ext>
            </a:extLst>
          </p:cNvPr>
          <p:cNvSpPr/>
          <p:nvPr/>
        </p:nvSpPr>
        <p:spPr>
          <a:xfrm>
            <a:off x="8040024" y="3388930"/>
            <a:ext cx="18378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Popuelles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17E95A-F245-4A29-B617-281AA2AC4879}"/>
              </a:ext>
            </a:extLst>
          </p:cNvPr>
          <p:cNvSpPr/>
          <p:nvPr/>
        </p:nvSpPr>
        <p:spPr>
          <a:xfrm>
            <a:off x="8242099" y="3820978"/>
            <a:ext cx="13949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1.687,73 €</a:t>
            </a:r>
          </a:p>
        </p:txBody>
      </p:sp>
      <p:pic>
        <p:nvPicPr>
          <p:cNvPr id="27673" name="Image 24">
            <a:extLst>
              <a:ext uri="{FF2B5EF4-FFF2-40B4-BE49-F238E27FC236}">
                <a16:creationId xmlns:a16="http://schemas.microsoft.com/office/drawing/2014/main" id="{CB8E71F9-EA03-407C-9412-E647CDE74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6" y="2078038"/>
            <a:ext cx="19145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4" name="Image 25">
            <a:extLst>
              <a:ext uri="{FF2B5EF4-FFF2-40B4-BE49-F238E27FC236}">
                <a16:creationId xmlns:a16="http://schemas.microsoft.com/office/drawing/2014/main" id="{46554CD2-ADB4-4BE2-87BE-58E611E17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6" y="4741864"/>
            <a:ext cx="987425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à coins arrondis 26">
            <a:extLst>
              <a:ext uri="{FF2B5EF4-FFF2-40B4-BE49-F238E27FC236}">
                <a16:creationId xmlns:a16="http://schemas.microsoft.com/office/drawing/2014/main" id="{4286C0B1-394D-4580-A19A-02D0DF89E90C}"/>
              </a:ext>
            </a:extLst>
          </p:cNvPr>
          <p:cNvSpPr/>
          <p:nvPr/>
        </p:nvSpPr>
        <p:spPr bwMode="auto">
          <a:xfrm>
            <a:off x="7486650" y="4652963"/>
            <a:ext cx="2933700" cy="16557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AA3D97-D0D2-4E7C-A544-6E390973ED3E}"/>
              </a:ext>
            </a:extLst>
          </p:cNvPr>
          <p:cNvSpPr/>
          <p:nvPr/>
        </p:nvSpPr>
        <p:spPr>
          <a:xfrm>
            <a:off x="8637786" y="4773877"/>
            <a:ext cx="16521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Velaines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7AEE93-AEA0-4DB9-A422-0231C9CC7C97}"/>
              </a:ext>
            </a:extLst>
          </p:cNvPr>
          <p:cNvSpPr/>
          <p:nvPr/>
        </p:nvSpPr>
        <p:spPr>
          <a:xfrm>
            <a:off x="8695047" y="5279636"/>
            <a:ext cx="15376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18.775,13 €</a:t>
            </a:r>
          </a:p>
        </p:txBody>
      </p:sp>
      <p:pic>
        <p:nvPicPr>
          <p:cNvPr id="27678" name="Image 29">
            <a:extLst>
              <a:ext uri="{FF2B5EF4-FFF2-40B4-BE49-F238E27FC236}">
                <a16:creationId xmlns:a16="http://schemas.microsoft.com/office/drawing/2014/main" id="{C22599DE-FB3F-44F4-9A25-0A0FF2A2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737101"/>
            <a:ext cx="108585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Image 30">
            <a:extLst>
              <a:ext uri="{FF2B5EF4-FFF2-40B4-BE49-F238E27FC236}">
                <a16:creationId xmlns:a16="http://schemas.microsoft.com/office/drawing/2014/main" id="{41C7D250-4E7B-4679-B663-2BFD2B63D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1" y="4127501"/>
            <a:ext cx="192881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à coins arrondis 31">
            <a:extLst>
              <a:ext uri="{FF2B5EF4-FFF2-40B4-BE49-F238E27FC236}">
                <a16:creationId xmlns:a16="http://schemas.microsoft.com/office/drawing/2014/main" id="{F916EF45-5434-4DE8-B450-980D4F13B970}"/>
              </a:ext>
            </a:extLst>
          </p:cNvPr>
          <p:cNvSpPr/>
          <p:nvPr/>
        </p:nvSpPr>
        <p:spPr bwMode="auto">
          <a:xfrm>
            <a:off x="5143500" y="4062413"/>
            <a:ext cx="2089150" cy="2305050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BE" sz="240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3C9A33-CB01-4DA0-BCB2-687207E37DF8}"/>
              </a:ext>
            </a:extLst>
          </p:cNvPr>
          <p:cNvSpPr/>
          <p:nvPr/>
        </p:nvSpPr>
        <p:spPr>
          <a:xfrm>
            <a:off x="5483362" y="5455163"/>
            <a:ext cx="14098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F.E </a:t>
            </a:r>
            <a:r>
              <a:rPr lang="fr-FR" sz="2000" b="1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Pottes</a:t>
            </a:r>
            <a:endParaRPr lang="fr-FR" sz="2000" b="1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56C531-1807-4C7E-B8F2-5BC674590D9D}"/>
              </a:ext>
            </a:extLst>
          </p:cNvPr>
          <p:cNvSpPr/>
          <p:nvPr/>
        </p:nvSpPr>
        <p:spPr>
          <a:xfrm>
            <a:off x="5426554" y="5839439"/>
            <a:ext cx="15234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0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12.511,01 €</a:t>
            </a:r>
          </a:p>
        </p:txBody>
      </p:sp>
    </p:spTree>
  </p:cSld>
  <p:clrMapOvr>
    <a:masterClrMapping/>
  </p:clrMapOvr>
  <p:transition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024850"/>
              </p:ext>
            </p:extLst>
          </p:nvPr>
        </p:nvGraphicFramePr>
        <p:xfrm>
          <a:off x="1643971" y="1702341"/>
          <a:ext cx="8793804" cy="48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5197EC-4E59-40C4-85CF-8114320E1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467174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2022</a:t>
                      </a: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C.P.A.S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608.165,69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764.289,65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698.201,33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E9E8BF8-C387-4ACC-907D-028CFA337C1C}"/>
              </a:ext>
            </a:extLst>
          </p:cNvPr>
          <p:cNvSpPr/>
          <p:nvPr/>
        </p:nvSpPr>
        <p:spPr>
          <a:xfrm rot="19943421">
            <a:off x="4448452" y="3262611"/>
            <a:ext cx="3685624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- 66.088,32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0911476"/>
              </p:ext>
            </p:extLst>
          </p:nvPr>
        </p:nvGraphicFramePr>
        <p:xfrm>
          <a:off x="1235412" y="1828801"/>
          <a:ext cx="9453463" cy="4737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E657F6-79E8-4DBA-B5CC-1FBAC82F3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891463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2022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Secours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212.409,68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187.221,62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153.603,69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8373C401-7D22-4541-BCB3-7BF126F4BBB0}"/>
              </a:ext>
            </a:extLst>
          </p:cNvPr>
          <p:cNvSpPr/>
          <p:nvPr/>
        </p:nvSpPr>
        <p:spPr>
          <a:xfrm rot="19943421">
            <a:off x="4177782" y="3795218"/>
            <a:ext cx="3685624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- 33.617,93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2F2F2"/>
            </a:gs>
            <a:gs pos="74001">
              <a:srgbClr val="8C8C8C"/>
            </a:gs>
            <a:gs pos="83000">
              <a:srgbClr val="8C8C8C"/>
            </a:gs>
            <a:gs pos="100000">
              <a:srgbClr val="B3B3B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782104"/>
              </p:ext>
            </p:extLst>
          </p:nvPr>
        </p:nvGraphicFramePr>
        <p:xfrm>
          <a:off x="1449792" y="1750253"/>
          <a:ext cx="9192269" cy="4920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10968F9-D1E7-4249-A686-1468226EA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10090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2022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2023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Police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572.893,11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601.537,76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631.614,65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04FEB00-A3CB-4B15-B49D-E3D0D17B1115}"/>
              </a:ext>
            </a:extLst>
          </p:cNvPr>
          <p:cNvSpPr/>
          <p:nvPr/>
        </p:nvSpPr>
        <p:spPr>
          <a:xfrm rot="19943421">
            <a:off x="4289657" y="2967336"/>
            <a:ext cx="3858750" cy="9233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+ 30.076,89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FD5977FF-98F7-408E-9A5F-BF2E8F6C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6" y="1916113"/>
            <a:ext cx="7777163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fr-BE" altLang="fr-FR" sz="2400">
              <a:solidFill>
                <a:srgbClr val="000000"/>
              </a:solidFill>
            </a:endParaRPr>
          </a:p>
        </p:txBody>
      </p:sp>
      <p:sp>
        <p:nvSpPr>
          <p:cNvPr id="31747" name="WordArt 5">
            <a:extLst>
              <a:ext uri="{FF2B5EF4-FFF2-40B4-BE49-F238E27FC236}">
                <a16:creationId xmlns:a16="http://schemas.microsoft.com/office/drawing/2014/main" id="{7F1C48AC-693D-4DF0-9D47-C35D192BE54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82889" y="2276475"/>
            <a:ext cx="6334125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8000" i="1" kern="1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Monotype Corsiva" panose="03010101010201010101" pitchFamily="66" charset="0"/>
                <a:cs typeface="Arial" panose="020B0604020202020204" pitchFamily="34" charset="0"/>
              </a:rPr>
              <a:t>Dépenses de dette</a:t>
            </a:r>
          </a:p>
        </p:txBody>
      </p:sp>
      <p:sp>
        <p:nvSpPr>
          <p:cNvPr id="31748" name="Line 7">
            <a:extLst>
              <a:ext uri="{FF2B5EF4-FFF2-40B4-BE49-F238E27FC236}">
                <a16:creationId xmlns:a16="http://schemas.microsoft.com/office/drawing/2014/main" id="{199BAA91-9993-4AD5-8F36-7D62462EC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365625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BE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FB5C95A5-44A2-4032-AEAB-75FE4686C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 Soit  14,24 % des dépenses communales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+0,86% par rapport au budget 2023</a:t>
            </a:r>
            <a:endParaRPr lang="fr-FR" altLang="fr-FR" sz="2400" b="1" dirty="0">
              <a:solidFill>
                <a:srgbClr val="FFFFFF"/>
              </a:solidFill>
              <a:latin typeface="Castellar" panose="020A0402060406010301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A61282-DB64-41C2-A17D-D49CCB7C5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511795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2023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1.158.123,43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1.319.409,21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809" name="ZoneTexte 1">
            <a:extLst>
              <a:ext uri="{FF2B5EF4-FFF2-40B4-BE49-F238E27FC236}">
                <a16:creationId xmlns:a16="http://schemas.microsoft.com/office/drawing/2014/main" id="{38A89C4F-2EFA-441B-839A-22CEABD8C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7163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3600" b="1" dirty="0">
                <a:solidFill>
                  <a:srgbClr val="000000"/>
                </a:solidFill>
              </a:rPr>
              <a:t>+ 13,93% </a:t>
            </a:r>
            <a:endParaRPr lang="fr-BE" altLang="fr-FR" sz="3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882BF0-89BE-946F-FC40-34C2B62F2F57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fr-BE" dirty="0"/>
          </a:p>
          <a:p>
            <a:endParaRPr lang="fr-BE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E9D6864-1F47-FCE8-70B1-C12BAA828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067347"/>
              </p:ext>
            </p:extLst>
          </p:nvPr>
        </p:nvGraphicFramePr>
        <p:xfrm>
          <a:off x="1732014" y="541336"/>
          <a:ext cx="9002247" cy="559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77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Principaux Emprunts pour nouveaux investissements en 2023</a:t>
                      </a: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779">
                <a:tc>
                  <a:txBody>
                    <a:bodyPr/>
                    <a:lstStyle/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95FC60B-A61F-B19D-7314-21FD4F185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14575"/>
              </p:ext>
            </p:extLst>
          </p:nvPr>
        </p:nvGraphicFramePr>
        <p:xfrm>
          <a:off x="2173002" y="1917605"/>
          <a:ext cx="8120269" cy="378714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547066">
                  <a:extLst>
                    <a:ext uri="{9D8B030D-6E8A-4147-A177-3AD203B41FA5}">
                      <a16:colId xmlns:a16="http://schemas.microsoft.com/office/drawing/2014/main" val="342495249"/>
                    </a:ext>
                  </a:extLst>
                </a:gridCol>
                <a:gridCol w="1573203">
                  <a:extLst>
                    <a:ext uri="{9D8B030D-6E8A-4147-A177-3AD203B41FA5}">
                      <a16:colId xmlns:a16="http://schemas.microsoft.com/office/drawing/2014/main" val="2759514078"/>
                    </a:ext>
                  </a:extLst>
                </a:gridCol>
              </a:tblGrid>
              <a:tr h="390525">
                <a:tc gridSpan="2">
                  <a:txBody>
                    <a:bodyPr/>
                    <a:lstStyle/>
                    <a:p>
                      <a:pPr algn="ctr" fontAlgn="ctr"/>
                      <a:endParaRPr lang="fr-BE" sz="12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9168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Remplacement de 4 véhicules </a:t>
                      </a:r>
                      <a:r>
                        <a:rPr lang="fr-BE" sz="1800" u="none" strike="noStrike" dirty="0" err="1">
                          <a:effectLst/>
                        </a:rPr>
                        <a:t>servicesTvx</a:t>
                      </a:r>
                      <a:r>
                        <a:rPr lang="fr-BE" sz="1800" u="none" strike="noStrike" dirty="0">
                          <a:effectLst/>
                        </a:rPr>
                        <a:t>/environnement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95.157,52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41538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Aménagts</a:t>
                      </a:r>
                      <a:r>
                        <a:rPr lang="fr-BE" sz="1800" u="none" strike="noStrike" dirty="0">
                          <a:effectLst/>
                        </a:rPr>
                        <a:t> intérieurs Hall de sports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  24.966,54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4779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Aménagts</a:t>
                      </a:r>
                      <a:r>
                        <a:rPr lang="fr-BE" sz="1800" u="none" strike="noStrike" dirty="0">
                          <a:effectLst/>
                        </a:rPr>
                        <a:t> sécurité Rue du Village / </a:t>
                      </a:r>
                      <a:r>
                        <a:rPr lang="fr-BE" sz="1800" u="none" strike="noStrike" dirty="0" err="1">
                          <a:effectLst/>
                        </a:rPr>
                        <a:t>Molenbaix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  18.993,37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955621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Pose de stores Crèche et Ecole </a:t>
                      </a:r>
                      <a:r>
                        <a:rPr lang="fr-BE" sz="1800" u="none" strike="noStrike" dirty="0" err="1">
                          <a:effectLst/>
                        </a:rPr>
                        <a:t>matern</a:t>
                      </a:r>
                      <a:r>
                        <a:rPr lang="fr-BE" sz="1800" u="none" strike="noStrike" dirty="0">
                          <a:effectLst/>
                        </a:rPr>
                        <a:t>. </a:t>
                      </a:r>
                      <a:r>
                        <a:rPr lang="fr-BE" sz="1800" u="none" strike="noStrike" dirty="0" err="1">
                          <a:effectLst/>
                        </a:rPr>
                        <a:t>Escanaffles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  25.411,18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317207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Tvx</a:t>
                      </a:r>
                      <a:r>
                        <a:rPr lang="fr-BE" sz="1800" u="none" strike="noStrike" dirty="0">
                          <a:effectLst/>
                        </a:rPr>
                        <a:t> sécurité Maison de l'Entité (ascenseur)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135.000,00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997516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Rempl</a:t>
                      </a:r>
                      <a:r>
                        <a:rPr lang="fr-BE" sz="1800" u="none" strike="noStrike" dirty="0">
                          <a:effectLst/>
                        </a:rPr>
                        <a:t>. Luminaires LED 2023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  79.053,00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93366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Instal</a:t>
                      </a:r>
                      <a:r>
                        <a:rPr lang="fr-BE" sz="1800" u="none" strike="noStrike" dirty="0">
                          <a:effectLst/>
                        </a:rPr>
                        <a:t>. PAV Velaines et </a:t>
                      </a:r>
                      <a:r>
                        <a:rPr lang="fr-BE" sz="1800" u="none" strike="noStrike" dirty="0" err="1">
                          <a:effectLst/>
                        </a:rPr>
                        <a:t>Pottes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  89.652,96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965301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</a:t>
                      </a:r>
                      <a:r>
                        <a:rPr lang="fr-BE" sz="1800" u="none" strike="noStrike" dirty="0" err="1">
                          <a:effectLst/>
                        </a:rPr>
                        <a:t>Aménagts</a:t>
                      </a:r>
                      <a:r>
                        <a:rPr lang="fr-BE" sz="1800" u="none" strike="noStrike" dirty="0">
                          <a:effectLst/>
                        </a:rPr>
                        <a:t> abords Hall technique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420.115,63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826245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PIC 2022-2024 </a:t>
                      </a:r>
                      <a:r>
                        <a:rPr lang="fr-BE" sz="1800" u="none" strike="noStrike" dirty="0" err="1">
                          <a:effectLst/>
                        </a:rPr>
                        <a:t>Tvx</a:t>
                      </a:r>
                      <a:r>
                        <a:rPr lang="fr-BE" sz="1800" u="none" strike="noStrike" dirty="0">
                          <a:effectLst/>
                        </a:rPr>
                        <a:t> réfection rue des Chênes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>
                          <a:effectLst/>
                        </a:rPr>
                        <a:t>    145.542,88 </a:t>
                      </a:r>
                      <a:endParaRPr lang="fr-BE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57035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- Chemin agricole rue de l'Alouette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none" strike="noStrike" dirty="0">
                          <a:effectLst/>
                        </a:rPr>
                        <a:t>      72.000,00 </a:t>
                      </a:r>
                      <a:endParaRPr lang="fr-B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411037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b"/>
                      <a:endParaRPr lang="fr-BE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fr-BE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1800" u="sng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fr-BE" sz="2000" u="sng" strike="noStrike" dirty="0">
                          <a:solidFill>
                            <a:srgbClr val="FF0000"/>
                          </a:solidFill>
                          <a:effectLst/>
                        </a:rPr>
                        <a:t>1.105.893,08</a:t>
                      </a:r>
                      <a:r>
                        <a:rPr lang="fr-BE" sz="1800" u="sng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fr-BE" sz="1800" b="1" i="0" u="sng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103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615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>
            <a:extLst>
              <a:ext uri="{FF2B5EF4-FFF2-40B4-BE49-F238E27FC236}">
                <a16:creationId xmlns:a16="http://schemas.microsoft.com/office/drawing/2014/main" id="{651EF694-5BC9-40ED-83AC-1CD6184A6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685800"/>
            <a:ext cx="7561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4400" b="1" u="sng">
                <a:solidFill>
                  <a:srgbClr val="22226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RECETTES ORDINAIRES</a:t>
            </a:r>
            <a:endParaRPr lang="fr-FR" altLang="fr-FR" sz="4400" b="1" u="sng">
              <a:solidFill>
                <a:srgbClr val="22226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34308413-493B-4572-89EA-AA6F4A238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705725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Prestations		                       796.528,65 €       </a:t>
            </a:r>
            <a:r>
              <a:rPr lang="fr-BE" altLang="fr-FR" sz="2000" b="1" i="1" dirty="0">
                <a:solidFill>
                  <a:srgbClr val="CC0000"/>
                </a:solidFill>
              </a:rPr>
              <a:t>8,58 %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Transferts			         8.057.682,45 € 	  </a:t>
            </a:r>
            <a:r>
              <a:rPr lang="fr-BE" altLang="fr-FR" sz="2000" b="1" i="1" dirty="0">
                <a:solidFill>
                  <a:srgbClr val="CC0000"/>
                </a:solidFill>
              </a:rPr>
              <a:t>86,76 %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Dette				            146.226,65 €      </a:t>
            </a:r>
            <a:r>
              <a:rPr lang="fr-BE" altLang="fr-FR" sz="2000" b="1" i="1" dirty="0">
                <a:solidFill>
                  <a:srgbClr val="CC0000"/>
                </a:solidFill>
              </a:rPr>
              <a:t>1,57 %</a:t>
            </a:r>
            <a:r>
              <a:rPr lang="fr-BE" altLang="fr-FR" sz="2000" b="1" dirty="0">
                <a:solidFill>
                  <a:srgbClr val="000000"/>
                </a:solidFill>
              </a:rPr>
              <a:t>    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altLang="fr-FR" sz="2200" b="1" dirty="0">
                <a:solidFill>
                  <a:srgbClr val="000000"/>
                </a:solidFill>
              </a:rPr>
              <a:t>Prélèvements			          	286.533,00 €     </a:t>
            </a:r>
            <a:r>
              <a:rPr lang="fr-BE" altLang="fr-FR" sz="2000" b="1" i="1" dirty="0">
                <a:solidFill>
                  <a:srgbClr val="CC0000"/>
                </a:solidFill>
              </a:rPr>
              <a:t> 3,09 %</a:t>
            </a:r>
            <a:endParaRPr lang="fr-FR" altLang="fr-FR" sz="2000" b="1" i="1" dirty="0">
              <a:solidFill>
                <a:srgbClr val="CC0000"/>
              </a:solidFill>
            </a:endParaRPr>
          </a:p>
        </p:txBody>
      </p:sp>
      <p:grpSp>
        <p:nvGrpSpPr>
          <p:cNvPr id="21515" name="Group 11">
            <a:extLst>
              <a:ext uri="{FF2B5EF4-FFF2-40B4-BE49-F238E27FC236}">
                <a16:creationId xmlns:a16="http://schemas.microsoft.com/office/drawing/2014/main" id="{5FFA8305-D495-4A26-8CDB-086C1900C60A}"/>
              </a:ext>
            </a:extLst>
          </p:cNvPr>
          <p:cNvGrpSpPr>
            <a:grpSpLocks/>
          </p:cNvGrpSpPr>
          <p:nvPr/>
        </p:nvGrpSpPr>
        <p:grpSpPr bwMode="auto">
          <a:xfrm>
            <a:off x="2063750" y="4292601"/>
            <a:ext cx="7704138" cy="746125"/>
            <a:chOff x="340" y="2704"/>
            <a:chExt cx="4853" cy="470"/>
          </a:xfrm>
        </p:grpSpPr>
        <p:sp>
          <p:nvSpPr>
            <p:cNvPr id="38917" name="Text Box 7">
              <a:extLst>
                <a:ext uri="{FF2B5EF4-FFF2-40B4-BE49-F238E27FC236}">
                  <a16:creationId xmlns:a16="http://schemas.microsoft.com/office/drawing/2014/main" id="{DD05F19D-58A0-4422-A51A-E2B9034ED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886"/>
              <a:ext cx="48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buNone/>
              </a:pPr>
              <a:r>
                <a:rPr lang="fr-BE" altLang="fr-FR" sz="2400" b="1" dirty="0">
                  <a:solidFill>
                    <a:srgbClr val="DE0000"/>
                  </a:solidFill>
                </a:rPr>
                <a:t>Total (ex. propre)			9.286.970,75 €</a:t>
              </a:r>
              <a:endParaRPr lang="fr-FR" altLang="fr-FR" sz="2400" b="1" dirty="0">
                <a:solidFill>
                  <a:srgbClr val="DE0000"/>
                </a:solidFill>
              </a:endParaRPr>
            </a:p>
          </p:txBody>
        </p:sp>
        <p:sp>
          <p:nvSpPr>
            <p:cNvPr id="38918" name="Line 7">
              <a:extLst>
                <a:ext uri="{FF2B5EF4-FFF2-40B4-BE49-F238E27FC236}">
                  <a16:creationId xmlns:a16="http://schemas.microsoft.com/office/drawing/2014/main" id="{4284F853-1D14-4C24-A8E8-5A9C375A9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2704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BE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 1">
            <a:extLst>
              <a:ext uri="{FF2B5EF4-FFF2-40B4-BE49-F238E27FC236}">
                <a16:creationId xmlns:a16="http://schemas.microsoft.com/office/drawing/2014/main" id="{97B7A261-F222-407F-B286-9EF7A633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r="3539"/>
          <a:stretch>
            <a:fillRect/>
          </a:stretch>
        </p:blipFill>
        <p:spPr bwMode="auto">
          <a:xfrm>
            <a:off x="1601788" y="227014"/>
            <a:ext cx="8959850" cy="637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WordArt 3" descr="Zone de dessin">
            <a:extLst>
              <a:ext uri="{FF2B5EF4-FFF2-40B4-BE49-F238E27FC236}">
                <a16:creationId xmlns:a16="http://schemas.microsoft.com/office/drawing/2014/main" id="{7E33C52A-F83E-4236-86E0-665B81B432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40964" name="WordArt 5" descr="Zone de dessin">
            <a:extLst>
              <a:ext uri="{FF2B5EF4-FFF2-40B4-BE49-F238E27FC236}">
                <a16:creationId xmlns:a16="http://schemas.microsoft.com/office/drawing/2014/main" id="{7165B803-A08B-47BB-89C0-F8A6113CAF8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Exercice 2024</a:t>
            </a:r>
          </a:p>
        </p:txBody>
      </p:sp>
      <p:sp>
        <p:nvSpPr>
          <p:cNvPr id="40965" name="WordArt 6" descr="Zone de dessin">
            <a:extLst>
              <a:ext uri="{FF2B5EF4-FFF2-40B4-BE49-F238E27FC236}">
                <a16:creationId xmlns:a16="http://schemas.microsoft.com/office/drawing/2014/main" id="{365E5B55-E40C-41B8-91A7-AED77CD925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205038"/>
            <a:ext cx="7704138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latin typeface="Arial Black" panose="020B0A04020102020204" pitchFamily="34" charset="0"/>
                <a:cs typeface="Arial" panose="020B0604020202020204" pitchFamily="34" charset="0"/>
              </a:rPr>
              <a:t>SERVICE EXTRAORDINAIRE</a:t>
            </a:r>
          </a:p>
        </p:txBody>
      </p:sp>
    </p:spTree>
  </p:cSld>
  <p:clrMapOvr>
    <a:masterClrMapping/>
  </p:clrMapOvr>
  <p:transition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24" name="Group 64">
            <a:extLst>
              <a:ext uri="{FF2B5EF4-FFF2-40B4-BE49-F238E27FC236}">
                <a16:creationId xmlns:a16="http://schemas.microsoft.com/office/drawing/2014/main" id="{DC748A70-B2FA-4707-8FCA-E3581A233732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072296765"/>
              </p:ext>
            </p:extLst>
          </p:nvPr>
        </p:nvGraphicFramePr>
        <p:xfrm>
          <a:off x="1509713" y="0"/>
          <a:ext cx="9172573" cy="6775449"/>
        </p:xfrm>
        <a:graphic>
          <a:graphicData uri="http://schemas.openxmlformats.org/drawingml/2006/table">
            <a:tbl>
              <a:tblPr/>
              <a:tblGrid>
                <a:gridCol w="81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753">
                  <a:extLst>
                    <a:ext uri="{9D8B030D-6E8A-4147-A177-3AD203B41FA5}">
                      <a16:colId xmlns:a16="http://schemas.microsoft.com/office/drawing/2014/main" val="205989691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602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826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6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78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EXTRAORDINAIRES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EXTRAORDINAIRES 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910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3.267.781,72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2.661.880,00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3.935.692,85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538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MALI EX. PROPRE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1.273.812,85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598.401,49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40.000,00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432.280,38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718.692,85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9532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3.786.072,52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3.978.974,34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3.975.692,85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GENERAL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3.281,49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5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0694" name="WordArt 518">
            <a:extLst>
              <a:ext uri="{FF2B5EF4-FFF2-40B4-BE49-F238E27FC236}">
                <a16:creationId xmlns:a16="http://schemas.microsoft.com/office/drawing/2014/main" id="{47365EEC-1C83-493A-897A-3E0A1AD8BFC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BE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 RECAPITULATIF EXTRAORDINAIRE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984251"/>
            <a:ext cx="107442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Travaux Bâtiments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Construction Logements Tremplin Pottes			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Cœur de Village « Salle Concordia »	     			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B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Armoire de régulation Ecole et Crèche de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Pottes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Pose panneaux photovoltaïques Ecole de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Pottes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Peinture façade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salle communale de Velaines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0.000,00€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Remplacement stores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Rez-de-Chaussée Entité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BE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Instal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Mur d’escalade Hall de sports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		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15433" y="1282171"/>
            <a:ext cx="107442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Travaux Voirie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Lutte contre les inondations rue Delvourgue			1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PIC &amp; PIMACI rue des Ecoles (phase 1)		      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600.000,00€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Tvx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entretien voirie Centre de Molenbaix		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BE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Aménagt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sentier de randonnée « Ballade comptée »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Escan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3016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1458498"/>
            <a:ext cx="10744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Travaux Voirie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PIMACI 2022-2024 Trottoirs rue Leclercqz			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65.000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PIMACI 2022-2024 </a:t>
            </a:r>
            <a:r>
              <a:rPr lang="fr-BE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rottoirs rue Guermignies	  		</a:t>
            </a:r>
            <a:r>
              <a:rPr lang="fr-BE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Remplacement luminaires 2024 (LED)		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Remplacement Pont Bois de Chin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0.000,00€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Remplacement Pont rue Leclercqz	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44262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83166" y="1468438"/>
            <a:ext cx="10744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Investissements - équipements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Installation pointeuse administration	        		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Remplacement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véhicule administration				  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lang="fr-BE" sz="2400" dirty="0" err="1">
                <a:latin typeface="Arial" panose="020B0604020202020204" pitchFamily="34" charset="0"/>
                <a:cs typeface="Arial" panose="020B0604020202020204" pitchFamily="34" charset="0"/>
              </a:rPr>
              <a:t>uisition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 Grue 2,5 T + Accessoires		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Acquisition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remorque plateau (</a:t>
            </a:r>
            <a:r>
              <a:rPr kumimoji="0" lang="fr-BE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BE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barrirèes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Nadar)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		  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Acquisition brosse rotative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nettoyage filets d’eau		    </a:t>
            </a:r>
            <a:r>
              <a:rPr lang="fr-BE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1.815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91119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40833" y="1332971"/>
            <a:ext cx="107442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Investissements - équipements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Mobilier salle communale de Velaines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Abris à vélos –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Maison de l’</a:t>
            </a:r>
            <a:r>
              <a:rPr kumimoji="0" lang="fr-BE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Entit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é				    	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Abris extérieur Accueil Temps Libre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BE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00,00€</a:t>
            </a: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Abris de jardin Potager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partagé PCS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  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5.000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Karcher – service Travaux				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 	  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Acq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Souffleur – service environnement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  </a:t>
            </a:r>
            <a:r>
              <a:rPr lang="fr-BE" sz="2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1.2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7928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1087438"/>
            <a:ext cx="10744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Etudes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Cheminement piéton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 	   	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PGRI - Etude faisabilité Bassin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 la l’Haye</a:t>
            </a:r>
            <a:r>
              <a:rPr lang="fr-BE" sz="2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Honor</a:t>
            </a:r>
            <a:r>
              <a:rPr kumimoji="0" lang="fr-BE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AP Transformation ZACC en zone récréative	         </a:t>
            </a:r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.000,00€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8660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E78473A-A330-2C07-E2F4-EE8C05F22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233687"/>
              </p:ext>
            </p:extLst>
          </p:nvPr>
        </p:nvGraphicFramePr>
        <p:xfrm>
          <a:off x="1732014" y="541336"/>
          <a:ext cx="9002247" cy="559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7768">
                <a:tc>
                  <a:txBody>
                    <a:bodyPr/>
                    <a:lstStyle/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Situation du fonds de réserve extraordinaire après injection du budget 2024</a:t>
                      </a: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779">
                <a:tc>
                  <a:txBody>
                    <a:bodyPr/>
                    <a:lstStyle/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803D68F-B24C-7944-5B1E-9566FCB1D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518111"/>
              </p:ext>
            </p:extLst>
          </p:nvPr>
        </p:nvGraphicFramePr>
        <p:xfrm>
          <a:off x="1959310" y="2170663"/>
          <a:ext cx="8500676" cy="3107015"/>
        </p:xfrm>
        <a:graphic>
          <a:graphicData uri="http://schemas.openxmlformats.org/drawingml/2006/table">
            <a:tbl>
              <a:tblPr/>
              <a:tblGrid>
                <a:gridCol w="6736701">
                  <a:extLst>
                    <a:ext uri="{9D8B030D-6E8A-4147-A177-3AD203B41FA5}">
                      <a16:colId xmlns:a16="http://schemas.microsoft.com/office/drawing/2014/main" val="241646564"/>
                    </a:ext>
                  </a:extLst>
                </a:gridCol>
                <a:gridCol w="1763975">
                  <a:extLst>
                    <a:ext uri="{9D8B030D-6E8A-4147-A177-3AD203B41FA5}">
                      <a16:colId xmlns:a16="http://schemas.microsoft.com/office/drawing/2014/main" val="1858372529"/>
                    </a:ext>
                  </a:extLst>
                </a:gridCol>
              </a:tblGrid>
              <a:tr h="602354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extra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14.568,91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953574"/>
                  </a:ext>
                </a:extLst>
              </a:tr>
              <a:tr h="596348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FRIC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170686"/>
                  </a:ext>
                </a:extLst>
              </a:tr>
              <a:tr h="566530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PIMACI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198.941,73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010570"/>
                  </a:ext>
                </a:extLst>
              </a:tr>
              <a:tr h="606287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PGRI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205.744,34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925361"/>
                  </a:ext>
                </a:extLst>
              </a:tr>
              <a:tr h="73549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419.254,98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77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218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4DD9959-0C9A-AD25-EC92-8808BFFE5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697766"/>
              </p:ext>
            </p:extLst>
          </p:nvPr>
        </p:nvGraphicFramePr>
        <p:xfrm>
          <a:off x="1732014" y="541336"/>
          <a:ext cx="9002247" cy="559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7768">
                <a:tc>
                  <a:txBody>
                    <a:bodyPr/>
                    <a:lstStyle/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Situation des Provisions  </a:t>
                      </a:r>
                    </a:p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après injection du budget 2024</a:t>
                      </a: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779">
                <a:tc>
                  <a:txBody>
                    <a:bodyPr/>
                    <a:lstStyle/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5201D430-E411-F1EC-E871-708E8A2CF4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8376061"/>
              </p:ext>
            </p:extLst>
          </p:nvPr>
        </p:nvGraphicFramePr>
        <p:xfrm>
          <a:off x="1909763" y="2281238"/>
          <a:ext cx="8647112" cy="303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29142" imgH="1695617" progId="Excel.Sheet.12">
                  <p:embed/>
                </p:oleObj>
              </mc:Choice>
              <mc:Fallback>
                <p:oleObj name="Worksheet" r:id="rId2" imgW="4829142" imgH="169561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09763" y="2281238"/>
                        <a:ext cx="8647112" cy="303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2340328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26601</TotalTime>
  <Words>1038</Words>
  <Application>Microsoft Office PowerPoint</Application>
  <PresentationFormat>Grand écran</PresentationFormat>
  <Paragraphs>331</Paragraphs>
  <Slides>30</Slides>
  <Notes>22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9" baseType="lpstr">
      <vt:lpstr>Arial</vt:lpstr>
      <vt:lpstr>Arial Black</vt:lpstr>
      <vt:lpstr>Calibri</vt:lpstr>
      <vt:lpstr>Castellar</vt:lpstr>
      <vt:lpstr>Corbel</vt:lpstr>
      <vt:lpstr>Monotype Corsiva</vt:lpstr>
      <vt:lpstr>Times New Roman</vt:lpstr>
      <vt:lpstr>Modèle par défaut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2018</dc:title>
  <dc:creator>receveur Celles</dc:creator>
  <cp:lastModifiedBy>Albert Desauvage</cp:lastModifiedBy>
  <cp:revision>438</cp:revision>
  <cp:lastPrinted>2022-12-21T09:27:17Z</cp:lastPrinted>
  <dcterms:created xsi:type="dcterms:W3CDTF">2019-03-26T16:14:47Z</dcterms:created>
  <dcterms:modified xsi:type="dcterms:W3CDTF">2024-01-02T09:51:24Z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