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775" r:id="rId1"/>
    <p:sldMasterId id="2147484788" r:id="rId2"/>
  </p:sldMasterIdLst>
  <p:notesMasterIdLst>
    <p:notesMasterId r:id="rId53"/>
  </p:notesMasterIdLst>
  <p:handoutMasterIdLst>
    <p:handoutMasterId r:id="rId54"/>
  </p:handoutMasterIdLst>
  <p:sldIdLst>
    <p:sldId id="979" r:id="rId3"/>
    <p:sldId id="980" r:id="rId4"/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669" r:id="rId19"/>
    <p:sldId id="670" r:id="rId20"/>
    <p:sldId id="671" r:id="rId21"/>
    <p:sldId id="672" r:id="rId22"/>
    <p:sldId id="673" r:id="rId23"/>
    <p:sldId id="944" r:id="rId24"/>
    <p:sldId id="945" r:id="rId25"/>
    <p:sldId id="947" r:id="rId26"/>
    <p:sldId id="948" r:id="rId27"/>
    <p:sldId id="949" r:id="rId28"/>
    <p:sldId id="950" r:id="rId29"/>
    <p:sldId id="951" r:id="rId30"/>
    <p:sldId id="952" r:id="rId31"/>
    <p:sldId id="953" r:id="rId32"/>
    <p:sldId id="954" r:id="rId33"/>
    <p:sldId id="955" r:id="rId34"/>
    <p:sldId id="956" r:id="rId35"/>
    <p:sldId id="958" r:id="rId36"/>
    <p:sldId id="969" r:id="rId37"/>
    <p:sldId id="971" r:id="rId38"/>
    <p:sldId id="970" r:id="rId39"/>
    <p:sldId id="972" r:id="rId40"/>
    <p:sldId id="977" r:id="rId41"/>
    <p:sldId id="973" r:id="rId42"/>
    <p:sldId id="974" r:id="rId43"/>
    <p:sldId id="975" r:id="rId44"/>
    <p:sldId id="976" r:id="rId45"/>
    <p:sldId id="959" r:id="rId46"/>
    <p:sldId id="960" r:id="rId47"/>
    <p:sldId id="961" r:id="rId48"/>
    <p:sldId id="962" r:id="rId49"/>
    <p:sldId id="978" r:id="rId50"/>
    <p:sldId id="967" r:id="rId51"/>
    <p:sldId id="968" r:id="rId52"/>
  </p:sldIdLst>
  <p:sldSz cx="12192000" cy="6858000"/>
  <p:notesSz cx="6808788" cy="99409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ourgmestre" initials="b" lastIdx="2" clrIdx="0">
    <p:extLst>
      <p:ext uri="{19B8F6BF-5375-455C-9EA6-DF929625EA0E}">
        <p15:presenceInfo xmlns:p15="http://schemas.microsoft.com/office/powerpoint/2012/main" userId="S-1-5-21-842925246-1532298954-839522115-2614" providerId="AD"/>
      </p:ext>
    </p:extLst>
  </p:cmAuthor>
  <p:cmAuthor id="2" name="Michaël BUSINE" initials="MB" lastIdx="1" clrIdx="1">
    <p:extLst>
      <p:ext uri="{19B8F6BF-5375-455C-9EA6-DF929625EA0E}">
        <p15:presenceInfo xmlns:p15="http://schemas.microsoft.com/office/powerpoint/2012/main" userId="S::michael.busine@celles.be::db014af0-ad57-4fea-abb7-4e4486e6b64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FF"/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505E3EF-67EA-436B-97B2-0124C06EBD24}" styleName="Style moyen 4 - Accentuation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9D7B26C5-4107-4FEC-AEDC-1716B250A1EF}" styleName="Style clair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12C8C85-51F0-491E-9774-3900AFEF0FD7}" styleName="Style léger 2 - Accentuation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68D230F3-CF80-4859-8CE7-A43EE81993B5}" styleName="Style léger 1 - Accentuation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E9639D4-E3E2-4D34-9284-5A2195B3D0D7}" styleName="Style clair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Style léger 2 - Accentuation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Style léger 2 - Accentuation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7292A2E-F333-43FB-9621-5CBBE7FDCDCB}" styleName="Style léger 2 - Accentuation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5A111915-BE36-4E01-A7E5-04B1672EAD32}" styleName="Style léger 2 - Accentuation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16DA210-FB5B-4158-B5E0-FEB733F419BA}" styleName="Style clair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DCAF9ED-07DC-4A11-8D7F-57B35C25682E}" styleName="Style moyen 1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Style moyen 1 - Accentuation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EB344D84-9AFB-497E-A393-DC336BA19D2E}" styleName="Style moyen 3 - Accentuation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279" autoAdjust="0"/>
    <p:restoredTop sz="78924" autoAdjust="0"/>
  </p:normalViewPr>
  <p:slideViewPr>
    <p:cSldViewPr snapToGrid="0">
      <p:cViewPr varScale="1">
        <p:scale>
          <a:sx n="72" d="100"/>
          <a:sy n="72" d="100"/>
        </p:scale>
        <p:origin x="624" y="60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298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commentAuthors" Target="commentAuthor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notesMaster" Target="notesMasters/notesMaster1.xml"/><Relationship Id="rId58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Service ordinaire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dLbls>
          <c:dLblPos val="inEnd"/>
          <c:showLegendKey val="0"/>
          <c:showVal val="0"/>
          <c:showCatName val="1"/>
          <c:showSerName val="0"/>
          <c:showPercent val="1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Service ordinaire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15C5-4539-BD64-3EF4F1B0A83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15C5-4539-BD64-3EF4F1B0A83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15C5-4539-BD64-3EF4F1B0A83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15C5-4539-BD64-3EF4F1B0A833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9-15C5-4539-BD64-3EF4F1B0A833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Feuil1!$A$2:$A$6</c:f>
              <c:strCache>
                <c:ptCount val="5"/>
                <c:pt idx="0">
                  <c:v>Personnel </c:v>
                </c:pt>
                <c:pt idx="1">
                  <c:v>Fonctionnement</c:v>
                </c:pt>
                <c:pt idx="2">
                  <c:v>Transferts</c:v>
                </c:pt>
                <c:pt idx="3">
                  <c:v>Dette</c:v>
                </c:pt>
                <c:pt idx="4">
                  <c:v>Prélèvements</c:v>
                </c:pt>
              </c:strCache>
            </c:strRef>
          </c:cat>
          <c:val>
            <c:numRef>
              <c:f>Feuil1!$B$2:$B$6</c:f>
              <c:numCache>
                <c:formatCode>0%</c:formatCode>
                <c:ptCount val="5"/>
                <c:pt idx="0">
                  <c:v>0.48180000000000001</c:v>
                </c:pt>
                <c:pt idx="1">
                  <c:v>0.15890000000000001</c:v>
                </c:pt>
                <c:pt idx="2">
                  <c:v>0.21279999999999999</c:v>
                </c:pt>
                <c:pt idx="3">
                  <c:v>0.14410000000000001</c:v>
                </c:pt>
                <c:pt idx="4">
                  <c:v>2.3999999999999998E-3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40C-4360-8C2A-8B36875CB690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spc="120" normalizeH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>
        <c:manualLayout>
          <c:layoutTarget val="inner"/>
          <c:xMode val="edge"/>
          <c:yMode val="edge"/>
          <c:x val="9.051395732722721E-2"/>
          <c:y val="0.10410647734558977"/>
          <c:w val="0.89359985735410974"/>
          <c:h val="0.83479840673008887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Transferts!$C$1</c:f>
              <c:strCache>
                <c:ptCount val="1"/>
                <c:pt idx="0">
                  <c:v>CPAS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64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Transferts!$A$10:$A$17</c:f>
              <c:strCache>
                <c:ptCount val="8"/>
                <c:pt idx="0">
                  <c:v>Compte 2018</c:v>
                </c:pt>
                <c:pt idx="1">
                  <c:v>Compte 2019</c:v>
                </c:pt>
                <c:pt idx="2">
                  <c:v>Compte 2020</c:v>
                </c:pt>
                <c:pt idx="3">
                  <c:v>Compte 2021</c:v>
                </c:pt>
                <c:pt idx="4">
                  <c:v>Compte 2022</c:v>
                </c:pt>
                <c:pt idx="5">
                  <c:v>Compte 2023</c:v>
                </c:pt>
                <c:pt idx="6">
                  <c:v>Budget 2024</c:v>
                </c:pt>
                <c:pt idx="7">
                  <c:v>Budget 2025</c:v>
                </c:pt>
              </c:strCache>
            </c:strRef>
          </c:cat>
          <c:val>
            <c:numRef>
              <c:f>Transferts!$C$10:$C$17</c:f>
              <c:numCache>
                <c:formatCode>#,##0.00</c:formatCode>
                <c:ptCount val="8"/>
                <c:pt idx="0">
                  <c:v>598903</c:v>
                </c:pt>
                <c:pt idx="1">
                  <c:v>566186.42000000004</c:v>
                </c:pt>
                <c:pt idx="2">
                  <c:v>565525.44999999995</c:v>
                </c:pt>
                <c:pt idx="3">
                  <c:v>589809.79</c:v>
                </c:pt>
                <c:pt idx="4">
                  <c:v>608165.68999999994</c:v>
                </c:pt>
                <c:pt idx="5">
                  <c:v>764289.65</c:v>
                </c:pt>
                <c:pt idx="6">
                  <c:v>698201.33</c:v>
                </c:pt>
                <c:pt idx="7">
                  <c:v>698201.33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A7F-432A-851D-64D22BBFFC6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444"/>
        <c:overlap val="-90"/>
        <c:axId val="245778336"/>
        <c:axId val="245777160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Transferts!$B$1</c15:sqref>
                        </c15:formulaRef>
                      </c:ext>
                    </c:extLst>
                    <c:strCache>
                      <c:ptCount val="1"/>
                    </c:strCache>
                  </c:strRef>
                </c:tx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-5400000" spcFirstLastPara="1" vertOverflow="clip" horzOverflow="clip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064" b="0" i="0" u="none" strike="noStrike" kern="1200" baseline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fr-FR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Transferts!$A$10:$A$17</c15:sqref>
                        </c15:formulaRef>
                      </c:ext>
                    </c:extLst>
                    <c:strCache>
                      <c:ptCount val="8"/>
                      <c:pt idx="0">
                        <c:v>Compte 2018</c:v>
                      </c:pt>
                      <c:pt idx="1">
                        <c:v>Compte 2019</c:v>
                      </c:pt>
                      <c:pt idx="2">
                        <c:v>Compte 2020</c:v>
                      </c:pt>
                      <c:pt idx="3">
                        <c:v>Compte 2021</c:v>
                      </c:pt>
                      <c:pt idx="4">
                        <c:v>Compte 2022</c:v>
                      </c:pt>
                      <c:pt idx="5">
                        <c:v>Compte 2023</c:v>
                      </c:pt>
                      <c:pt idx="6">
                        <c:v>Budget 2024</c:v>
                      </c:pt>
                      <c:pt idx="7">
                        <c:v>Budget 2025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Transferts!$B$3:$B$9</c15:sqref>
                        </c15:formulaRef>
                      </c:ext>
                    </c:extLst>
                    <c:numCache>
                      <c:formatCode>General</c:formatCode>
                      <c:ptCount val="7"/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1-1A7F-432A-851D-64D22BBFFC66}"/>
                  </c:ext>
                </c:extLst>
              </c15:ser>
            </c15:filteredBarSeries>
          </c:ext>
        </c:extLst>
      </c:barChart>
      <c:catAx>
        <c:axId val="24577833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64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45777160"/>
        <c:crosses val="autoZero"/>
        <c:auto val="1"/>
        <c:lblAlgn val="ctr"/>
        <c:lblOffset val="100"/>
        <c:noMultiLvlLbl val="0"/>
      </c:catAx>
      <c:valAx>
        <c:axId val="245777160"/>
        <c:scaling>
          <c:orientation val="minMax"/>
        </c:scaling>
        <c:delete val="1"/>
        <c:axPos val="l"/>
        <c:numFmt formatCode="#,##0.00" sourceLinked="1"/>
        <c:majorTickMark val="none"/>
        <c:minorTickMark val="none"/>
        <c:tickLblPos val="nextTo"/>
        <c:crossAx val="2457783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cap="all" spc="15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BE"/>
              <a:t>Zone de Secours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cap="all" spc="15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Transferts!$E$1:$E$2</c:f>
              <c:strCache>
                <c:ptCount val="2"/>
                <c:pt idx="0">
                  <c:v>Z. Secours</c:v>
                </c:pt>
                <c:pt idx="1">
                  <c:v>Intervention</c:v>
                </c:pt>
              </c:strCache>
            </c:strRef>
          </c:tx>
          <c:spPr>
            <a:pattFill prst="narHorz">
              <a:fgClr>
                <a:schemeClr val="accent1"/>
              </a:fgClr>
              <a:bgClr>
                <a:schemeClr val="accent1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1"/>
              </a:innerShdw>
            </a:effectLst>
          </c:spPr>
          <c:invertIfNegative val="0"/>
          <c:dLbls>
            <c:dLbl>
              <c:idx val="1"/>
              <c:layout>
                <c:manualLayout>
                  <c:x val="0"/>
                  <c:y val="-2.6808123494681648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707-4939-BC76-A50CF7B2B3C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Transferts!$A$10:$A$17</c:f>
              <c:strCache>
                <c:ptCount val="8"/>
                <c:pt idx="0">
                  <c:v>Compte 2018</c:v>
                </c:pt>
                <c:pt idx="1">
                  <c:v>Compte 2019</c:v>
                </c:pt>
                <c:pt idx="2">
                  <c:v>Compte 2020</c:v>
                </c:pt>
                <c:pt idx="3">
                  <c:v>Compte 2021</c:v>
                </c:pt>
                <c:pt idx="4">
                  <c:v>Compte 2022</c:v>
                </c:pt>
                <c:pt idx="5">
                  <c:v>Compte 2023</c:v>
                </c:pt>
                <c:pt idx="6">
                  <c:v>Budget 2024</c:v>
                </c:pt>
                <c:pt idx="7">
                  <c:v>Budget 2025</c:v>
                </c:pt>
              </c:strCache>
            </c:strRef>
          </c:cat>
          <c:val>
            <c:numRef>
              <c:f>Transferts!$E$10:$E$17</c:f>
              <c:numCache>
                <c:formatCode>#,##0.00</c:formatCode>
                <c:ptCount val="8"/>
                <c:pt idx="0">
                  <c:v>307260</c:v>
                </c:pt>
                <c:pt idx="1">
                  <c:v>336167.48</c:v>
                </c:pt>
                <c:pt idx="2">
                  <c:v>296983.99</c:v>
                </c:pt>
                <c:pt idx="3">
                  <c:v>279087.42</c:v>
                </c:pt>
                <c:pt idx="4">
                  <c:v>202122.05</c:v>
                </c:pt>
                <c:pt idx="5">
                  <c:v>184863.6</c:v>
                </c:pt>
                <c:pt idx="6">
                  <c:v>154985.39000000001</c:v>
                </c:pt>
                <c:pt idx="7">
                  <c:v>172003.8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A9D-4F31-9B76-AD5AFD25FC3F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456338056"/>
        <c:axId val="456334528"/>
        <c:extLst>
          <c:ext xmlns:c15="http://schemas.microsoft.com/office/drawing/2012/chart" uri="{02D57815-91ED-43cb-92C2-25804820EDAC}">
            <c15:filteredBarSeries>
              <c15:ser>
                <c:idx val="2"/>
                <c:order val="1"/>
                <c:tx>
                  <c:strRef>
                    <c:extLst>
                      <c:ext uri="{02D57815-91ED-43cb-92C2-25804820EDAC}">
                        <c15:formulaRef>
                          <c15:sqref>Transferts!$H$1:$H$2</c15:sqref>
                        </c15:formulaRef>
                      </c:ext>
                    </c:extLst>
                    <c:strCache>
                      <c:ptCount val="2"/>
                      <c:pt idx="0">
                        <c:v>Z. Secours</c:v>
                      </c:pt>
                      <c:pt idx="1">
                        <c:v>Rétrocession</c:v>
                      </c:pt>
                    </c:strCache>
                  </c:strRef>
                </c:tx>
                <c:spPr>
                  <a:pattFill prst="narHorz">
                    <a:fgClr>
                      <a:schemeClr val="accent3"/>
                    </a:fgClr>
                    <a:bgClr>
                      <a:schemeClr val="accent3">
                        <a:lumMod val="20000"/>
                        <a:lumOff val="80000"/>
                      </a:schemeClr>
                    </a:bgClr>
                  </a:pattFill>
                  <a:ln>
                    <a:noFill/>
                  </a:ln>
                  <a:effectLst>
                    <a:innerShdw blurRad="114300">
                      <a:schemeClr val="accent3"/>
                    </a:innerShdw>
                  </a:effectLst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197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fr-FR"/>
                    </a:p>
                  </c:txPr>
                  <c:dLblPos val="ctr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Transferts!$A$10:$A$17</c15:sqref>
                        </c15:formulaRef>
                      </c:ext>
                    </c:extLst>
                    <c:strCache>
                      <c:ptCount val="8"/>
                      <c:pt idx="0">
                        <c:v>Compte 2018</c:v>
                      </c:pt>
                      <c:pt idx="1">
                        <c:v>Compte 2019</c:v>
                      </c:pt>
                      <c:pt idx="2">
                        <c:v>Compte 2020</c:v>
                      </c:pt>
                      <c:pt idx="3">
                        <c:v>Compte 2021</c:v>
                      </c:pt>
                      <c:pt idx="4">
                        <c:v>Compte 2022</c:v>
                      </c:pt>
                      <c:pt idx="5">
                        <c:v>Compte 2023</c:v>
                      </c:pt>
                      <c:pt idx="6">
                        <c:v>Budget 2024</c:v>
                      </c:pt>
                      <c:pt idx="7">
                        <c:v>Budget 2025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Transferts!$H$3:$H$8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1-CA9D-4F31-9B76-AD5AFD25FC3F}"/>
                  </c:ext>
                </c:extLst>
              </c15:ser>
            </c15:filteredBarSeries>
          </c:ext>
        </c:extLst>
      </c:barChart>
      <c:catAx>
        <c:axId val="456338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456334528"/>
        <c:crosses val="autoZero"/>
        <c:auto val="1"/>
        <c:lblAlgn val="ctr"/>
        <c:lblOffset val="100"/>
        <c:noMultiLvlLbl val="0"/>
      </c:catAx>
      <c:valAx>
        <c:axId val="456334528"/>
        <c:scaling>
          <c:orientation val="minMax"/>
        </c:scaling>
        <c:delete val="0"/>
        <c:axPos val="l"/>
        <c:majorGridlines>
          <c:spPr>
            <a:ln>
              <a:solidFill>
                <a:schemeClr val="tx1">
                  <a:lumMod val="15000"/>
                  <a:lumOff val="85000"/>
                </a:schemeClr>
              </a:solidFill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456338056"/>
        <c:crosses val="autoZero"/>
        <c:crossBetween val="between"/>
        <c:majorUnit val="50000"/>
        <c:minorUnit val="10000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BE"/>
              <a:t>Zone de Police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barChart>
        <c:barDir val="col"/>
        <c:grouping val="clustered"/>
        <c:varyColors val="0"/>
        <c:ser>
          <c:idx val="2"/>
          <c:order val="1"/>
          <c:tx>
            <c:strRef>
              <c:f>Transferts!$D$1</c:f>
              <c:strCache>
                <c:ptCount val="1"/>
                <c:pt idx="0">
                  <c:v>Z. Police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Transferts!$A$10:$A$17</c:f>
              <c:strCache>
                <c:ptCount val="8"/>
                <c:pt idx="0">
                  <c:v>Compte 2018</c:v>
                </c:pt>
                <c:pt idx="1">
                  <c:v>Compte 2019</c:v>
                </c:pt>
                <c:pt idx="2">
                  <c:v>Budget 2020</c:v>
                </c:pt>
                <c:pt idx="3">
                  <c:v>Budget 2021</c:v>
                </c:pt>
                <c:pt idx="4">
                  <c:v>Budget 2022</c:v>
                </c:pt>
                <c:pt idx="5">
                  <c:v>Budget 2023</c:v>
                </c:pt>
                <c:pt idx="6">
                  <c:v>Budget 2024</c:v>
                </c:pt>
                <c:pt idx="7">
                  <c:v>Budget 2025</c:v>
                </c:pt>
              </c:strCache>
            </c:strRef>
          </c:cat>
          <c:val>
            <c:numRef>
              <c:f>Transferts!$D$10:$D$17</c:f>
              <c:numCache>
                <c:formatCode>#,##0.00</c:formatCode>
                <c:ptCount val="8"/>
                <c:pt idx="0">
                  <c:v>429447</c:v>
                </c:pt>
                <c:pt idx="1">
                  <c:v>472391.76</c:v>
                </c:pt>
                <c:pt idx="2">
                  <c:v>496011.35</c:v>
                </c:pt>
                <c:pt idx="3">
                  <c:v>545612.49</c:v>
                </c:pt>
                <c:pt idx="4">
                  <c:v>572893.11</c:v>
                </c:pt>
                <c:pt idx="5">
                  <c:v>601537.76</c:v>
                </c:pt>
                <c:pt idx="6">
                  <c:v>631614.65</c:v>
                </c:pt>
                <c:pt idx="7">
                  <c:v>631614.65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4B4-4337-BC72-0C08F0CD62E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456338448"/>
        <c:axId val="456341192"/>
        <c:extLst>
          <c:ext xmlns:c15="http://schemas.microsoft.com/office/drawing/2012/chart" uri="{02D57815-91ED-43cb-92C2-25804820EDAC}">
            <c15:filteredBarSeries>
              <c15:ser>
                <c:idx val="1"/>
                <c:order val="0"/>
                <c:spPr>
                  <a:gradFill rotWithShape="1">
                    <a:gsLst>
                      <a:gs pos="0">
                        <a:schemeClr val="accent2">
                          <a:shade val="51000"/>
                          <a:satMod val="130000"/>
                        </a:schemeClr>
                      </a:gs>
                      <a:gs pos="80000">
                        <a:schemeClr val="accent2">
                          <a:shade val="93000"/>
                          <a:satMod val="130000"/>
                        </a:schemeClr>
                      </a:gs>
                      <a:gs pos="100000">
                        <a:schemeClr val="accent2">
                          <a:shade val="94000"/>
                          <a:satMod val="135000"/>
                        </a:schemeClr>
                      </a:gs>
                    </a:gsLst>
                    <a:lin ang="16200000" scaled="0"/>
                  </a:gradFill>
                  <a:ln>
                    <a:noFill/>
                  </a:ln>
                  <a:effectLst>
                    <a:outerShdw blurRad="40000" dist="23000" dir="5400000" rotWithShape="0">
                      <a:srgbClr val="000000">
                        <a:alpha val="35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threePt" dir="t">
                      <a:rot lat="0" lon="0" rev="1200000"/>
                    </a:lightRig>
                  </a:scene3d>
                  <a:sp3d>
                    <a:bevelT w="63500" h="25400"/>
                  </a:sp3d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197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fr-FR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Transferts!$A$10:$A$17</c15:sqref>
                        </c15:formulaRef>
                      </c:ext>
                    </c:extLst>
                    <c:strCache>
                      <c:ptCount val="8"/>
                      <c:pt idx="0">
                        <c:v>Compte 2018</c:v>
                      </c:pt>
                      <c:pt idx="1">
                        <c:v>Compte 2019</c:v>
                      </c:pt>
                      <c:pt idx="2">
                        <c:v>Budget 2020</c:v>
                      </c:pt>
                      <c:pt idx="3">
                        <c:v>Budget 2021</c:v>
                      </c:pt>
                      <c:pt idx="4">
                        <c:v>Budget 2022</c:v>
                      </c:pt>
                      <c:pt idx="5">
                        <c:v>Budget 2023</c:v>
                      </c:pt>
                      <c:pt idx="6">
                        <c:v>Budget 2024</c:v>
                      </c:pt>
                      <c:pt idx="7">
                        <c:v>Budget 2025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Transferts!$C$3:$C$8</c15:sqref>
                        </c15:formulaRef>
                      </c:ext>
                    </c:extLst>
                    <c:numCache>
                      <c:formatCode>#,##0.00</c:formatCode>
                      <c:ptCount val="6"/>
                      <c:pt idx="0">
                        <c:v>721197.8</c:v>
                      </c:pt>
                      <c:pt idx="1">
                        <c:v>852694.37</c:v>
                      </c:pt>
                      <c:pt idx="2">
                        <c:v>1159440.81</c:v>
                      </c:pt>
                      <c:pt idx="3">
                        <c:v>1015679.09</c:v>
                      </c:pt>
                      <c:pt idx="4">
                        <c:v>773168.19</c:v>
                      </c:pt>
                      <c:pt idx="5">
                        <c:v>828250.29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2-E4B4-4337-BC72-0C08F0CD62E8}"/>
                  </c:ext>
                </c:extLst>
              </c15:ser>
            </c15:filteredBarSeries>
          </c:ext>
        </c:extLst>
      </c:barChart>
      <c:catAx>
        <c:axId val="456338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456341192"/>
        <c:crosses val="autoZero"/>
        <c:auto val="1"/>
        <c:lblAlgn val="ctr"/>
        <c:lblOffset val="100"/>
        <c:noMultiLvlLbl val="0"/>
      </c:catAx>
      <c:valAx>
        <c:axId val="456341192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456338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3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>
      <cs:styleClr val="auto"/>
    </cs:lnRef>
    <cs:fillRef idx="0"/>
    <cs:effectRef idx="0">
      <cs:styleClr val="auto"/>
    </cs:effectRef>
    <cs:fontRef idx="minor">
      <cs:styleClr val="auto"/>
    </cs:fontRef>
    <cs:spPr>
      <a:solidFill>
        <a:schemeClr val="lt1">
          <a:alpha val="90000"/>
        </a:schemeClr>
      </a:solidFill>
      <a:ln w="12700" cap="flat" cmpd="sng" algn="ctr">
        <a:solidFill>
          <a:schemeClr val="phClr"/>
        </a:solidFill>
        <a:round/>
      </a:ln>
      <a:effectLst>
        <a:outerShdw blurRad="50800" dist="38100" dir="2700000" algn="tl" rotWithShape="0">
          <a:schemeClr val="phClr">
            <a:lumMod val="75000"/>
            <a:alpha val="40000"/>
          </a:schemeClr>
        </a:outerShdw>
      </a:effectLst>
    </cs:spPr>
    <cs:defRPr sz="1330" b="0" i="0" u="none" strike="noStrike" kern="1200" baseline="0">
      <a:effectLst/>
    </cs:defRPr>
    <cs:bodyPr rot="0" spcFirstLastPara="1" vertOverflow="clip" horzOverflow="clip" vert="horz" wrap="square" lIns="38100" tIns="19050" rIns="38100" bIns="19050" anchor="ctr" anchorCtr="1">
      <a:spAutoFit/>
    </cs:bodyPr>
  </cs:dataLabel>
  <cs:dataLabelCallout>
    <cs:lnRef idx="0">
      <cs:styleClr val="auto"/>
    </cs:lnRef>
    <cs:fillRef idx="0"/>
    <cs:effectRef idx="0">
      <cs:styleClr val="auto"/>
    </cs:effectRef>
    <cs:fontRef idx="minor">
      <cs:styleClr val="auto"/>
    </cs:fontRef>
    <cs:spPr>
      <a:solidFill>
        <a:schemeClr val="lt1">
          <a:alpha val="90000"/>
        </a:schemeClr>
      </a:solidFill>
      <a:ln w="12700" cap="flat" cmpd="sng" algn="ctr">
        <a:solidFill>
          <a:schemeClr val="phClr"/>
        </a:solidFill>
        <a:round/>
      </a:ln>
      <a:effectLst>
        <a:outerShdw blurRad="50800" dist="38100" dir="2700000" algn="tl" rotWithShape="0">
          <a:schemeClr val="phClr">
            <a:lumMod val="75000"/>
            <a:alpha val="40000"/>
          </a:schemeClr>
        </a:outerShdw>
      </a:effectLst>
    </cs:spPr>
    <cs:defRPr sz="1330" b="0" i="0" u="none" strike="noStrike" kern="1200" baseline="0">
      <a:effectLst/>
    </cs:defRPr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tx1"/>
    </cs:fontRef>
    <cs:spPr>
      <a:solidFill>
        <a:schemeClr val="phClr">
          <a:alpha val="90000"/>
        </a:schemeClr>
      </a:solidFill>
      <a:ln w="19050">
        <a:solidFill>
          <a:schemeClr val="phClr">
            <a:lumMod val="75000"/>
          </a:schemeClr>
        </a:solidFill>
      </a:ln>
      <a:effectLst>
        <a:innerShdw blurRad="114300">
          <a:schemeClr val="phClr">
            <a:lumMod val="75000"/>
          </a:schemeClr>
        </a:innerShdw>
      </a:effectLst>
      <a:scene3d>
        <a:camera prst="orthographicFront"/>
        <a:lightRig rig="threePt" dir="t"/>
      </a:scene3d>
      <a:sp3d contourW="19050" prstMaterial="flat">
        <a:contourClr>
          <a:schemeClr val="accent4">
            <a:lumMod val="75000"/>
          </a:schemeClr>
        </a:contourClr>
      </a:sp3d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1" kern="1200" cap="all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064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9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>
      <cs:styleClr val="auto"/>
    </cs:lnRef>
    <cs:fillRef idx="0">
      <cs:styleClr val="auto"/>
    </cs:fillRef>
    <cs:effectRef idx="0"/>
    <cs:fontRef idx="minor">
      <a:schemeClr val="tx1"/>
    </cs:fontRef>
    <cs:spPr>
      <a:pattFill prst="ltDn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>
        <a:solidFill>
          <a:schemeClr val="phClr"/>
        </a:solidFill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50475" cy="498772"/>
          </a:xfrm>
          <a:prstGeom prst="rect">
            <a:avLst/>
          </a:prstGeom>
        </p:spPr>
        <p:txBody>
          <a:bodyPr vert="horz" lIns="91558" tIns="45779" rIns="91558" bIns="45779" rtlCol="0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6738" y="1"/>
            <a:ext cx="2950475" cy="498772"/>
          </a:xfrm>
          <a:prstGeom prst="rect">
            <a:avLst/>
          </a:prstGeom>
        </p:spPr>
        <p:txBody>
          <a:bodyPr vert="horz" lIns="91558" tIns="45779" rIns="91558" bIns="45779" rtlCol="0"/>
          <a:lstStyle>
            <a:lvl1pPr algn="r">
              <a:defRPr sz="1200"/>
            </a:lvl1pPr>
          </a:lstStyle>
          <a:p>
            <a:pPr rtl="0"/>
            <a:fld id="{E6105379-B7BF-464A-92A9-0A006A87CC57}" type="datetime1">
              <a:rPr lang="fr-FR" smtClean="0"/>
              <a:t>21/03/2025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42154"/>
            <a:ext cx="2950475" cy="498771"/>
          </a:xfrm>
          <a:prstGeom prst="rect">
            <a:avLst/>
          </a:prstGeom>
        </p:spPr>
        <p:txBody>
          <a:bodyPr vert="horz" lIns="91558" tIns="45779" rIns="91558" bIns="45779" rtlCol="0" anchor="b"/>
          <a:lstStyle>
            <a:lvl1pPr algn="l">
              <a:defRPr sz="1200"/>
            </a:lvl1pPr>
          </a:lstStyle>
          <a:p>
            <a:pPr rtl="0"/>
            <a:r>
              <a:rPr lang="fr-FR"/>
              <a:t>Commune de Celles - Compte 2018</a:t>
            </a:r>
            <a:endParaRPr lang="fr-FR" dirty="0"/>
          </a:p>
        </p:txBody>
      </p:sp>
      <p:sp>
        <p:nvSpPr>
          <p:cNvPr id="5" name="Espace réservé du numéro de diapositive 4"/>
          <p:cNvSpPr>
            <a:spLocks noGrp="1"/>
          </p:cNvSpPr>
          <p:nvPr>
            <p:ph type="sldNum" sz="quarter" idx="3"/>
          </p:nvPr>
        </p:nvSpPr>
        <p:spPr>
          <a:xfrm>
            <a:off x="3856738" y="9442154"/>
            <a:ext cx="2950475" cy="498771"/>
          </a:xfrm>
          <a:prstGeom prst="rect">
            <a:avLst/>
          </a:prstGeom>
        </p:spPr>
        <p:txBody>
          <a:bodyPr vert="horz" lIns="91558" tIns="45779" rIns="91558" bIns="45779" rtlCol="0" anchor="b"/>
          <a:lstStyle>
            <a:lvl1pPr algn="r">
              <a:defRPr sz="1200"/>
            </a:lvl1pPr>
          </a:lstStyle>
          <a:p>
            <a:pPr rtl="0"/>
            <a:fld id="{B828588A-5C4E-401A-AECC-B6F63A9DE965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59979783"/>
      </p:ext>
    </p:extLst>
  </p:cSld>
  <p:clrMap bg1="lt1" tx1="dk1" bg2="lt2" tx2="dk2" accent1="accent1" accent2="accent2" accent3="accent3" accent4="accent4" accent5="accent5" accent6="accent6" hlink="hlink" folHlink="folHlink"/>
  <p:hf sldNum="0"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50475" cy="498772"/>
          </a:xfrm>
          <a:prstGeom prst="rect">
            <a:avLst/>
          </a:prstGeom>
        </p:spPr>
        <p:txBody>
          <a:bodyPr vert="horz" lIns="91558" tIns="45779" rIns="91558" bIns="45779" rtlCol="0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6738" y="1"/>
            <a:ext cx="2950475" cy="498772"/>
          </a:xfrm>
          <a:prstGeom prst="rect">
            <a:avLst/>
          </a:prstGeom>
        </p:spPr>
        <p:txBody>
          <a:bodyPr vert="horz" lIns="91558" tIns="45779" rIns="91558" bIns="45779" rtlCol="0"/>
          <a:lstStyle>
            <a:lvl1pPr algn="r">
              <a:defRPr sz="1200"/>
            </a:lvl1pPr>
          </a:lstStyle>
          <a:p>
            <a:fld id="{49E4A87B-91FD-4DB5-841C-7DFF81763246}" type="datetime1">
              <a:rPr lang="fr-FR" smtClean="0"/>
              <a:pPr/>
              <a:t>21/03/2025</a:t>
            </a:fld>
            <a:endParaRPr lang="fr-FR" dirty="0"/>
          </a:p>
        </p:txBody>
      </p:sp>
      <p:sp>
        <p:nvSpPr>
          <p:cNvPr id="4" name="Espace réservé d’image de diapositive 3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61062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58" tIns="45779" rIns="91558" bIns="45779" rtlCol="0" anchor="ctr"/>
          <a:lstStyle/>
          <a:p>
            <a:pPr rtl="0"/>
            <a:endParaRPr lang="fr-FR" noProof="0" dirty="0"/>
          </a:p>
        </p:txBody>
      </p:sp>
      <p:sp>
        <p:nvSpPr>
          <p:cNvPr id="5" name="Espace réservé des notes 4"/>
          <p:cNvSpPr>
            <a:spLocks noGrp="1"/>
          </p:cNvSpPr>
          <p:nvPr>
            <p:ph type="body" sz="quarter" idx="3"/>
          </p:nvPr>
        </p:nvSpPr>
        <p:spPr>
          <a:xfrm>
            <a:off x="680880" y="4784070"/>
            <a:ext cx="5447030" cy="3914240"/>
          </a:xfrm>
          <a:prstGeom prst="rect">
            <a:avLst/>
          </a:prstGeom>
        </p:spPr>
        <p:txBody>
          <a:bodyPr vert="horz" lIns="91558" tIns="45779" rIns="91558" bIns="45779" rtlCol="0"/>
          <a:lstStyle/>
          <a:p>
            <a:pPr lvl="0" rtl="0"/>
            <a:r>
              <a:rPr lang="fr-FR" noProof="0" dirty="0"/>
              <a:t>Modifiez les styles du texte du masque</a:t>
            </a:r>
          </a:p>
          <a:p>
            <a:pPr lvl="1" rtl="0"/>
            <a:r>
              <a:rPr lang="fr-FR" noProof="0" dirty="0"/>
              <a:t>Deuxième niveau</a:t>
            </a:r>
          </a:p>
          <a:p>
            <a:pPr lvl="2" rtl="0"/>
            <a:r>
              <a:rPr lang="fr-FR" noProof="0" dirty="0"/>
              <a:t>Troisième niveau</a:t>
            </a:r>
          </a:p>
          <a:p>
            <a:pPr lvl="3" rtl="0"/>
            <a:r>
              <a:rPr lang="fr-FR" noProof="0" dirty="0"/>
              <a:t>Quatrième niveau</a:t>
            </a:r>
          </a:p>
          <a:p>
            <a:pPr lvl="4" rtl="0"/>
            <a:r>
              <a:rPr lang="fr-FR" noProof="0" dirty="0"/>
              <a:t>Cinquième niveau</a:t>
            </a:r>
          </a:p>
        </p:txBody>
      </p:sp>
      <p:sp>
        <p:nvSpPr>
          <p:cNvPr id="6" name="Espace réservé du pied de page 5"/>
          <p:cNvSpPr>
            <a:spLocks noGrp="1"/>
          </p:cNvSpPr>
          <p:nvPr>
            <p:ph type="ftr" sz="quarter" idx="4"/>
          </p:nvPr>
        </p:nvSpPr>
        <p:spPr>
          <a:xfrm>
            <a:off x="0" y="9442154"/>
            <a:ext cx="2950475" cy="498771"/>
          </a:xfrm>
          <a:prstGeom prst="rect">
            <a:avLst/>
          </a:prstGeom>
        </p:spPr>
        <p:txBody>
          <a:bodyPr vert="horz" lIns="91558" tIns="45779" rIns="91558" bIns="45779" rtlCol="0" anchor="b"/>
          <a:lstStyle>
            <a:lvl1pPr algn="l">
              <a:defRPr sz="1200"/>
            </a:lvl1pPr>
          </a:lstStyle>
          <a:p>
            <a:pPr rtl="0"/>
            <a:r>
              <a:rPr lang="fr-FR" noProof="0"/>
              <a:t>Commune de Celles - Compte 2018</a:t>
            </a:r>
            <a:endParaRPr lang="fr-FR" noProof="0" dirty="0"/>
          </a:p>
        </p:txBody>
      </p:sp>
      <p:sp>
        <p:nvSpPr>
          <p:cNvPr id="7" name="Espace réservé du numéro de diapositive 6"/>
          <p:cNvSpPr>
            <a:spLocks noGrp="1"/>
          </p:cNvSpPr>
          <p:nvPr>
            <p:ph type="sldNum" sz="quarter" idx="5"/>
          </p:nvPr>
        </p:nvSpPr>
        <p:spPr>
          <a:xfrm>
            <a:off x="3856738" y="9442154"/>
            <a:ext cx="2950475" cy="498771"/>
          </a:xfrm>
          <a:prstGeom prst="rect">
            <a:avLst/>
          </a:prstGeom>
        </p:spPr>
        <p:txBody>
          <a:bodyPr vert="horz" lIns="91558" tIns="45779" rIns="91558" bIns="45779" rtlCol="0" anchor="b"/>
          <a:lstStyle>
            <a:lvl1pPr algn="r">
              <a:defRPr sz="1200"/>
            </a:lvl1pPr>
          </a:lstStyle>
          <a:p>
            <a:pPr rtl="0"/>
            <a:fld id="{77542409-6A04-4DC6-AC3A-D3758287A8F2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541150592"/>
      </p:ext>
    </p:extLst>
  </p:cSld>
  <p:clrMap bg1="lt1" tx1="dk1" bg2="lt2" tx2="dk2" accent1="accent1" accent2="accent2" accent3="accent3" accent4="accent4" accent5="accent5" accent6="accent6" hlink="hlink" folHlink="folHlink"/>
  <p:hf sldNum="0"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81B1C7-F7DF-484A-9A5A-BC222BF45957}" type="slidenum">
              <a:rPr lang="fr-BE" smtClean="0"/>
              <a:t>3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683125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Pour </a:t>
            </a:r>
            <a:r>
              <a:rPr lang="nl-BE" dirty="0" err="1"/>
              <a:t>être</a:t>
            </a:r>
            <a:r>
              <a:rPr lang="nl-BE" dirty="0"/>
              <a:t> </a:t>
            </a:r>
            <a:r>
              <a:rPr lang="nl-BE" dirty="0" err="1"/>
              <a:t>approuvé</a:t>
            </a:r>
            <a:r>
              <a:rPr lang="nl-BE" dirty="0"/>
              <a:t> par la </a:t>
            </a:r>
            <a:r>
              <a:rPr lang="nl-BE" dirty="0" err="1"/>
              <a:t>tutelle</a:t>
            </a:r>
            <a:r>
              <a:rPr lang="nl-BE" dirty="0"/>
              <a:t> </a:t>
            </a:r>
            <a:r>
              <a:rPr lang="nl-BE" dirty="0" err="1"/>
              <a:t>le</a:t>
            </a:r>
            <a:r>
              <a:rPr lang="nl-BE" dirty="0"/>
              <a:t> budget ordinaire de </a:t>
            </a:r>
            <a:r>
              <a:rPr lang="nl-BE" dirty="0" err="1"/>
              <a:t>l’exercice</a:t>
            </a:r>
            <a:r>
              <a:rPr lang="nl-BE" dirty="0"/>
              <a:t> </a:t>
            </a:r>
            <a:r>
              <a:rPr lang="nl-BE" dirty="0" err="1"/>
              <a:t>propre</a:t>
            </a:r>
            <a:r>
              <a:rPr lang="nl-BE" dirty="0"/>
              <a:t> </a:t>
            </a:r>
            <a:r>
              <a:rPr lang="nl-BE" dirty="0" err="1"/>
              <a:t>doit</a:t>
            </a:r>
            <a:r>
              <a:rPr lang="nl-BE" dirty="0"/>
              <a:t> </a:t>
            </a:r>
            <a:r>
              <a:rPr lang="nl-BE" dirty="0" err="1"/>
              <a:t>être</a:t>
            </a:r>
            <a:r>
              <a:rPr lang="nl-BE" dirty="0"/>
              <a:t> en boni, Pour </a:t>
            </a:r>
            <a:r>
              <a:rPr lang="nl-BE" dirty="0" err="1"/>
              <a:t>l’extraordinaire</a:t>
            </a:r>
            <a:r>
              <a:rPr lang="nl-BE" dirty="0"/>
              <a:t>, </a:t>
            </a:r>
            <a:r>
              <a:rPr lang="nl-BE" dirty="0" err="1"/>
              <a:t>il</a:t>
            </a:r>
            <a:r>
              <a:rPr lang="nl-BE" dirty="0"/>
              <a:t> </a:t>
            </a:r>
            <a:r>
              <a:rPr lang="nl-BE" dirty="0" err="1"/>
              <a:t>faut</a:t>
            </a:r>
            <a:r>
              <a:rPr lang="nl-BE" dirty="0"/>
              <a:t> </a:t>
            </a:r>
            <a:r>
              <a:rPr lang="nl-BE" dirty="0" err="1"/>
              <a:t>un</a:t>
            </a:r>
            <a:r>
              <a:rPr lang="nl-BE" dirty="0"/>
              <a:t> équilibre par </a:t>
            </a:r>
            <a:r>
              <a:rPr lang="nl-BE" dirty="0" err="1"/>
              <a:t>projet</a:t>
            </a:r>
            <a:r>
              <a:rPr lang="nl-BE" dirty="0"/>
              <a:t>.</a:t>
            </a:r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81B1C7-F7DF-484A-9A5A-BC222BF45957}" type="slidenum">
              <a:rPr lang="fr-BE" smtClean="0"/>
              <a:t>13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2301809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On ne peut </a:t>
            </a:r>
            <a:r>
              <a:rPr lang="nl-BE" dirty="0" err="1"/>
              <a:t>engager</a:t>
            </a:r>
            <a:r>
              <a:rPr lang="nl-BE" dirty="0"/>
              <a:t> </a:t>
            </a:r>
            <a:r>
              <a:rPr lang="nl-BE" dirty="0" err="1"/>
              <a:t>une</a:t>
            </a:r>
            <a:r>
              <a:rPr lang="nl-BE" dirty="0"/>
              <a:t> </a:t>
            </a:r>
            <a:r>
              <a:rPr lang="nl-BE" dirty="0" err="1"/>
              <a:t>dépense</a:t>
            </a:r>
            <a:r>
              <a:rPr lang="nl-BE" dirty="0"/>
              <a:t> si les crédits ne </a:t>
            </a:r>
            <a:r>
              <a:rPr lang="nl-BE" dirty="0" err="1"/>
              <a:t>sont</a:t>
            </a:r>
            <a:r>
              <a:rPr lang="nl-BE" dirty="0"/>
              <a:t> plus </a:t>
            </a:r>
            <a:r>
              <a:rPr lang="nl-BE" dirty="0" err="1"/>
              <a:t>suffisants</a:t>
            </a:r>
            <a:r>
              <a:rPr lang="nl-BE" dirty="0"/>
              <a:t> au budget. </a:t>
            </a:r>
            <a:r>
              <a:rPr lang="nl-BE" dirty="0" err="1"/>
              <a:t>Il</a:t>
            </a:r>
            <a:r>
              <a:rPr lang="nl-BE" dirty="0"/>
              <a:t> </a:t>
            </a:r>
            <a:r>
              <a:rPr lang="nl-BE" dirty="0" err="1"/>
              <a:t>faut</a:t>
            </a:r>
            <a:r>
              <a:rPr lang="nl-BE" dirty="0"/>
              <a:t> </a:t>
            </a:r>
            <a:r>
              <a:rPr lang="nl-BE" dirty="0" err="1"/>
              <a:t>attendre</a:t>
            </a:r>
            <a:r>
              <a:rPr lang="nl-BE" dirty="0"/>
              <a:t> la </a:t>
            </a:r>
            <a:r>
              <a:rPr lang="nl-BE" dirty="0" err="1"/>
              <a:t>modification</a:t>
            </a:r>
            <a:r>
              <a:rPr lang="nl-BE" dirty="0"/>
              <a:t> </a:t>
            </a:r>
            <a:r>
              <a:rPr lang="nl-BE" dirty="0" err="1"/>
              <a:t>budgétaire</a:t>
            </a:r>
            <a:r>
              <a:rPr lang="nl-BE" dirty="0"/>
              <a:t> </a:t>
            </a:r>
            <a:r>
              <a:rPr lang="nl-BE" dirty="0" err="1"/>
              <a:t>ou</a:t>
            </a:r>
            <a:r>
              <a:rPr lang="nl-BE" dirty="0"/>
              <a:t> </a:t>
            </a:r>
            <a:r>
              <a:rPr lang="nl-BE" dirty="0" err="1"/>
              <a:t>le</a:t>
            </a:r>
            <a:r>
              <a:rPr lang="nl-BE" dirty="0"/>
              <a:t> budget </a:t>
            </a:r>
            <a:r>
              <a:rPr lang="nl-BE" dirty="0" err="1"/>
              <a:t>suivant</a:t>
            </a:r>
            <a:r>
              <a:rPr lang="nl-BE" dirty="0"/>
              <a:t>.</a:t>
            </a:r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81B1C7-F7DF-484A-9A5A-BC222BF45957}" type="slidenum">
              <a:rPr lang="fr-BE" smtClean="0"/>
              <a:t>14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5790265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On aura </a:t>
            </a:r>
            <a:r>
              <a:rPr lang="nl-BE" dirty="0" err="1"/>
              <a:t>l’occasion</a:t>
            </a:r>
            <a:r>
              <a:rPr lang="nl-BE" dirty="0"/>
              <a:t> de présenter </a:t>
            </a:r>
            <a:r>
              <a:rPr lang="nl-BE" dirty="0" err="1"/>
              <a:t>celui</a:t>
            </a:r>
            <a:r>
              <a:rPr lang="nl-BE" dirty="0"/>
              <a:t> de 2024 </a:t>
            </a:r>
            <a:r>
              <a:rPr lang="nl-BE" dirty="0" err="1"/>
              <a:t>prochainement</a:t>
            </a:r>
            <a:r>
              <a:rPr lang="nl-BE" dirty="0"/>
              <a:t> et on y </a:t>
            </a:r>
            <a:r>
              <a:rPr lang="nl-BE" dirty="0" err="1"/>
              <a:t>reviendra</a:t>
            </a:r>
            <a:r>
              <a:rPr lang="nl-BE" dirty="0"/>
              <a:t> à </a:t>
            </a:r>
            <a:r>
              <a:rPr lang="nl-BE" dirty="0" err="1"/>
              <a:t>ce</a:t>
            </a:r>
            <a:r>
              <a:rPr lang="nl-BE" dirty="0"/>
              <a:t> moment-</a:t>
            </a:r>
            <a:r>
              <a:rPr lang="nl-BE" dirty="0" err="1"/>
              <a:t>là</a:t>
            </a:r>
            <a:r>
              <a:rPr lang="nl-BE" dirty="0"/>
              <a:t>.</a:t>
            </a:r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81B1C7-F7DF-484A-9A5A-BC222BF45957}" type="slidenum">
              <a:rPr lang="fr-BE" smtClean="0"/>
              <a:t>15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6020459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347E2062-4A6D-486B-9CD7-C264D44261D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FEB1B115-CA6F-449F-97EF-FDD61E30407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5656091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B03ED3ED-E5B0-4E03-80B3-16D733FC53C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E722B3AC-6C47-4EFD-9798-BF580D457A7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3261513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1C5E1408-AEF9-418B-A266-BCEE44E2D1A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69A1C602-10ED-4431-A242-CE789EC7743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9974451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4D1A7352-91FD-4507-AA3D-E96148BC3CE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180D2BB3-F5A6-4355-89BE-CDA187CF580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1822534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Espace réservé de l'image des diapositives 1">
            <a:extLst>
              <a:ext uri="{FF2B5EF4-FFF2-40B4-BE49-F238E27FC236}">
                <a16:creationId xmlns:a16="http://schemas.microsoft.com/office/drawing/2014/main" id="{418BB01D-26AE-4462-9B1B-4519E270955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Espace réservé des commentaires 2">
            <a:extLst>
              <a:ext uri="{FF2B5EF4-FFF2-40B4-BE49-F238E27FC236}">
                <a16:creationId xmlns:a16="http://schemas.microsoft.com/office/drawing/2014/main" id="{1E6BBE8D-91D6-4B8B-A84D-AB449178ADA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BE" altLang="fr-FR"/>
          </a:p>
        </p:txBody>
      </p:sp>
      <p:sp>
        <p:nvSpPr>
          <p:cNvPr id="13316" name="Espace réservé du numéro de diapositive 3">
            <a:extLst>
              <a:ext uri="{FF2B5EF4-FFF2-40B4-BE49-F238E27FC236}">
                <a16:creationId xmlns:a16="http://schemas.microsoft.com/office/drawing/2014/main" id="{96298441-CACF-40E5-8F73-D654D63A1C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57238" indent="-2889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65225" indent="-2301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31950" indent="-2301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100263" indent="-230188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57463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014663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71863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29063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5100CA5-5AE7-4907-8CFD-4426BC5325CC}" type="slidenum">
              <a:rPr kumimoji="0" lang="fr-BE" alt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fr-BE" alt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24479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7BBB5ABB-B1AA-4050-9248-A76147C511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5542A464-FA99-4553-A815-CECEB8703F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8084797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A10BCADC-52BA-4587-9DA7-128DAD089CF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400F4C08-F449-433F-9FC3-D075C7B6AC0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0612173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E884AFD4-9A22-49D7-8886-4802C430940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F8F642F4-0C5C-48ED-8C21-1BAEF046B77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6095571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A74CEE14-6100-4B14-8DF4-A12E3BD964D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BEE6F04A-B3EC-4AEB-A5BB-065096EFDC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9578688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624C4743-184B-4FFE-8395-78338751057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8D08113D-E3E4-453B-BC81-417CFD6FE87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6497242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14A7C043-E51F-476F-8776-B8A6B8A61BB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00E5B1E9-3F42-42C5-A3E9-15E5D6B301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363384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4AB33EAA-7DE5-4A60-A1A4-C215896A20D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643928E1-ABFA-43B8-B8E7-D6CAADAD10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41085143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F076CE5D-BF6F-4CBC-ADFE-96EA1DBE199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EE38BE11-2A8B-44C3-A24E-D7A71DF7B3F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68204900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26514245-5081-4285-ADEA-87AE0C22B7A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9D508D08-C979-45B1-91BF-59972AB26D3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22739303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7DF0B4-5327-D3FB-9775-93C8D0744E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B4EB9BF4-1546-35B9-FA02-2CBBB36F8E9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3328C362-C1AA-898E-1F52-A4EFDD66E79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40024804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E93AD5-9062-99F7-673F-B4672DA013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0A4FB28D-CA6E-BA0B-DF26-88FDCE53B55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4BF334C9-4E22-DAC0-ADA6-E115A5DFE9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8577663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7EEBA6-484D-DC5D-AB84-5A9172A630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3352EF62-4186-3596-608F-3CE43F3FD31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8610EC08-6BF1-4F16-145F-E532A83504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3627616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926650-8E40-C1A0-2AF3-09F0B2D0B6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6BFEBF47-5A3B-8F72-4FC5-1D16074F2D6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25EDF2C2-6BBD-ECE0-F9E5-1B05C00973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01941075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BB19AB-33E0-1CA6-8E80-238A8148F0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A6B2DD7E-FD3C-0E14-F9FD-8F228BA3FC5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F23E748A-E864-4840-D4CD-9402AF5F5B1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63947439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F5413D-53C5-28B2-6AF0-16EFE500B1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F904A302-DFF6-9658-2FE2-1CD808D55C8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70433C8C-02A6-4789-E4A8-6C8EF2BE54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67535749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F8547-5B05-B763-2A22-79F7E4B5E4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52E19FCA-6400-F6F9-B199-278758AF84F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99556EBB-7B04-6AA3-BF46-1022394018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07565172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4C05B0-91DD-7791-AFB6-180F224C47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60FD619F-0CF7-BFEE-095D-DE7CD6934F8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DC28ECE0-528B-82F4-692B-694EB0C7F1C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24241803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4C8F26DB-F77B-487E-BED2-27E0272B920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E1B1C718-00D4-4AEA-9A86-015AD29426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87627897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50295E8D-783E-4965-BAB8-142EA12D4E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42EB59F7-6F76-43F9-9791-D2CA023706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88487661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6E007C04-C3AA-4DB5-98A8-3D316B77A9D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4E9C3871-BF5C-4B50-9B23-1340F957FA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71495444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6E007C04-C3AA-4DB5-98A8-3D316B77A9D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4E9C3871-BF5C-4B50-9B23-1340F957FA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11827529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C124C0-BFF6-4CD2-78A8-70E39306C7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5896E60F-7A6E-DA10-FF20-E57972762E2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4009D407-327D-41B2-AA6F-7E2814F1BC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9673293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/>
              <a:t>Modifiez le style des sous-titres du masque</a:t>
            </a:r>
            <a:endParaRPr lang="fr-BE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BB4FC35-227E-4900-A472-EE3BE84E6D8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54B05A2-6E43-411A-A63E-7E4344280C5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D7182D7-2916-4BFA-9718-1FE8961A4C7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DA1C74-3BF5-43C5-B7E4-B44DE67664FF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644944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65C7C62-6796-47B2-9584-A199FB199E8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3488DCF-1E6C-415F-A5E4-675D1AC5A6B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17FF517-0987-4D14-B559-613018114B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495038-2A69-4AE0-AAF9-ABE0A14C2E20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740958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FD3B6C0-D24D-46ED-BE2B-6E5FED3AEF4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E35EF3B-3E85-4868-8C48-8B3C4C6F808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D614F0B-57B8-4E58-980A-4D349388A3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8FA1BD-5C77-4833-977F-F8FE4C663746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663551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2E703F2-CEC2-488B-B865-40FB6B3F3DF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74AF2A8-AFA7-4AF1-B420-D0D65DD3620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D139946-34D6-47A5-9DFF-C76EE51DAEF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A454F1-5016-47B2-9B7B-B75C5425BE60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946863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FBB27744-6208-4D83-98EB-D87B8D11598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B3F4B49-DFC9-4087-815F-BE44EEC0B11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ED814240-B22E-4742-856C-E95438897EE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5CEBA4-B524-4F0F-BBE0-2848938FAAE4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229381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3F8C18EB-CAE7-449B-AE07-8E591BC95E1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AF39AD62-4FC0-407A-9BA2-FC485AD818A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A0FA08FB-30D6-4373-9689-03F246E1836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181703-80E5-4B28-AF83-5DD97511DE00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203082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BAD708B6-191A-4B93-91F9-EADCB4F7D7C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751DF48D-7A31-4B37-92A4-034B703E4C4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A91AE45-EF86-4126-BD33-497F8A501C2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298A93-21D8-4576-8ECC-97E092418E11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830431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1450DB0-5064-4006-8607-3F3379E3638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8B2C961-17ED-4A32-959C-D1BE78944AB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343C613-205C-4EE4-BE41-1D8FD8D06A1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900D6E-B01E-439F-A8A7-949D7AC21130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1911716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BE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2577CB2-BA69-417F-B673-F748E275681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786AF05-14B4-486C-84B6-B7EDD166A05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427C27D-9AC6-494C-820E-4F09DB7A964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863175-D669-4D51-A728-48B08A2E4775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7685980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E53AA4A-A3EC-47EA-9A17-A8F7B4D1688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D5F93B2-4ECC-4D92-8DD1-D0237F91DDA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036B1B9-9297-43E4-819E-AC0CF32A53D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5FF46C-33AC-4FF7-AF9E-6129E4530EBF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0561803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1EFF6C1-2961-4A54-9876-2BE9944BEE9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0E416CF-5B71-4FB2-B975-0E43403A01A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AD2526B-3533-4A1B-BD3E-CE42AF1C51A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287DC8-95D8-4764-B46C-CD2F5D540190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5317216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7F926EC-16A4-4540-95E3-71DB0FA0986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797D41CC-E672-4E4B-B849-E0CD8939EA8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35DB0D6F-1CFB-49E1-A628-9BC1CEE6959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CBD57-7776-4925-BF4D-141255B5939C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1771388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8DA1C74-3BF5-43C5-B7E4-B44DE67664FF}" type="slidenum">
              <a:rPr lang="fr-FR" altLang="fr-FR" smtClean="0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0435748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495038-2A69-4AE0-AAF9-ABE0A14C2E20}" type="slidenum">
              <a:rPr lang="fr-FR" altLang="fr-FR" smtClean="0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6625925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8FA1BD-5C77-4833-977F-F8FE4C663746}" type="slidenum">
              <a:rPr lang="fr-FR" altLang="fr-FR" smtClean="0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4605295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A454F1-5016-47B2-9B7B-B75C5425BE60}" type="slidenum">
              <a:rPr lang="fr-FR" altLang="fr-FR" smtClean="0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9434218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5CEBA4-B524-4F0F-BBE0-2848938FAAE4}" type="slidenum">
              <a:rPr lang="fr-FR" altLang="fr-FR" smtClean="0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6684037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181703-80E5-4B28-AF83-5DD97511DE00}" type="slidenum">
              <a:rPr lang="fr-FR" altLang="fr-FR" smtClean="0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7225200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298A93-21D8-4576-8ECC-97E092418E11}" type="slidenum">
              <a:rPr lang="fr-FR" altLang="fr-FR" smtClean="0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1712070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900D6E-B01E-439F-A8A7-949D7AC21130}" type="slidenum">
              <a:rPr lang="fr-FR" altLang="fr-FR" smtClean="0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7098431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863175-D669-4D51-A728-48B08A2E4775}" type="slidenum">
              <a:rPr lang="fr-FR" altLang="fr-FR" smtClean="0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9502091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E540B30-E053-45DF-A7B3-5DA7A54B1128}" type="slidenum">
              <a:rPr lang="fr-FR" altLang="fr-FR" smtClean="0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63108466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E540B30-E053-45DF-A7B3-5DA7A54B1128}" type="slidenum">
              <a:rPr lang="fr-FR" altLang="fr-FR" smtClean="0"/>
              <a:pPr>
                <a:defRPr/>
              </a:pPr>
              <a:t>‹N°›</a:t>
            </a:fld>
            <a:endParaRPr lang="fr-FR" altLang="fr-FR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6351192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E540B30-E053-45DF-A7B3-5DA7A54B1128}" type="slidenum">
              <a:rPr lang="fr-FR" altLang="fr-FR" smtClean="0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40475268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E540B30-E053-45DF-A7B3-5DA7A54B1128}" type="slidenum">
              <a:rPr lang="fr-FR" altLang="fr-FR" smtClean="0"/>
              <a:pPr>
                <a:defRPr/>
              </a:pPr>
              <a:t>‹N°›</a:t>
            </a:fld>
            <a:endParaRPr lang="fr-FR" altLang="fr-FR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5915634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E540B30-E053-45DF-A7B3-5DA7A54B1128}" type="slidenum">
              <a:rPr lang="fr-FR" altLang="fr-FR" smtClean="0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69304594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5FF46C-33AC-4FF7-AF9E-6129E4530EBF}" type="slidenum">
              <a:rPr lang="fr-FR" altLang="fr-FR" smtClean="0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20328893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287DC8-95D8-4764-B46C-CD2F5D540190}" type="slidenum">
              <a:rPr lang="fr-FR" altLang="fr-FR" smtClean="0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6351542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7F926EC-16A4-4540-95E3-71DB0FA0986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797D41CC-E672-4E4B-B849-E0CD8939EA8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35DB0D6F-1CFB-49E1-A628-9BC1CEE6959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CBD57-7776-4925-BF4D-141255B5939C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901157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EBF4F2AA-C035-41ED-A07B-9DE6B26F23C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 style du titre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C0A0D9D4-6895-42F2-9366-E5ECC204B7E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974B37DF-C40E-4433-BB7F-02A8269DAF7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E784B007-C516-4761-8CC3-E386C0B48CC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FF055A4-D5A6-4D96-8EFE-9F9CA59B33E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CE540B30-E053-45DF-A7B3-5DA7A54B1128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3155771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76" r:id="rId1"/>
    <p:sldLayoutId id="2147484777" r:id="rId2"/>
    <p:sldLayoutId id="2147484778" r:id="rId3"/>
    <p:sldLayoutId id="2147484779" r:id="rId4"/>
    <p:sldLayoutId id="2147484780" r:id="rId5"/>
    <p:sldLayoutId id="2147484781" r:id="rId6"/>
    <p:sldLayoutId id="2147484782" r:id="rId7"/>
    <p:sldLayoutId id="2147484783" r:id="rId8"/>
    <p:sldLayoutId id="2147484784" r:id="rId9"/>
    <p:sldLayoutId id="2147484785" r:id="rId10"/>
    <p:sldLayoutId id="2147484786" r:id="rId11"/>
    <p:sldLayoutId id="2147484787" r:id="rId12"/>
  </p:sldLayoutIdLst>
  <p:transition>
    <p:randomBar dir="vert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CE540B30-E053-45DF-A7B3-5DA7A54B1128}" type="slidenum">
              <a:rPr lang="fr-FR" altLang="fr-FR" smtClean="0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784024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89" r:id="rId1"/>
    <p:sldLayoutId id="2147484790" r:id="rId2"/>
    <p:sldLayoutId id="2147484791" r:id="rId3"/>
    <p:sldLayoutId id="2147484792" r:id="rId4"/>
    <p:sldLayoutId id="2147484793" r:id="rId5"/>
    <p:sldLayoutId id="2147484794" r:id="rId6"/>
    <p:sldLayoutId id="2147484795" r:id="rId7"/>
    <p:sldLayoutId id="2147484796" r:id="rId8"/>
    <p:sldLayoutId id="2147484797" r:id="rId9"/>
    <p:sldLayoutId id="2147484798" r:id="rId10"/>
    <p:sldLayoutId id="2147484799" r:id="rId11"/>
    <p:sldLayoutId id="2147484800" r:id="rId12"/>
    <p:sldLayoutId id="2147484801" r:id="rId13"/>
    <p:sldLayoutId id="2147484802" r:id="rId14"/>
    <p:sldLayoutId id="2147484803" r:id="rId15"/>
    <p:sldLayoutId id="2147484804" r:id="rId16"/>
    <p:sldLayoutId id="2147484805" r:id="rId17"/>
  </p:sldLayoutIdLst>
  <p:transition>
    <p:randomBar dir="vert"/>
  </p:transition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8.jpeg"/><Relationship Id="rId7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.pn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package" Target="../embeddings/Microsoft_Excel_Worksheet5.xlsx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0E170FA-5D64-D25C-E84A-B3FBE5D87E85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288099" y="622701"/>
            <a:ext cx="9002038" cy="5612597"/>
          </a:xfrm>
        </p:spPr>
        <p:txBody>
          <a:bodyPr/>
          <a:lstStyle/>
          <a:p>
            <a:pPr marL="0" indent="0" algn="ctr">
              <a:buNone/>
            </a:pPr>
            <a:endParaRPr lang="fr-FR" dirty="0"/>
          </a:p>
          <a:p>
            <a:pPr marL="0" indent="0" algn="ctr">
              <a:buNone/>
            </a:pPr>
            <a:endParaRPr lang="fr-BE" dirty="0"/>
          </a:p>
          <a:p>
            <a:pPr marL="0" indent="0" algn="ctr">
              <a:buNone/>
            </a:pPr>
            <a:endParaRPr lang="fr-BE" dirty="0"/>
          </a:p>
          <a:p>
            <a:pPr marL="0" indent="0" algn="ctr">
              <a:buNone/>
            </a:pPr>
            <a:r>
              <a:rPr lang="fr-BE" sz="4800" dirty="0"/>
              <a:t>Réunion d’information</a:t>
            </a:r>
          </a:p>
          <a:p>
            <a:pPr marL="0" indent="0" algn="ctr">
              <a:buNone/>
            </a:pPr>
            <a:r>
              <a:rPr lang="fr-BE" sz="4800" dirty="0"/>
              <a:t>Budget 2025</a:t>
            </a:r>
          </a:p>
          <a:p>
            <a:pPr marL="0" indent="0" algn="ctr">
              <a:buNone/>
            </a:pPr>
            <a:endParaRPr lang="fr-BE" sz="4800" dirty="0"/>
          </a:p>
          <a:p>
            <a:pPr marL="0" indent="0" algn="ctr">
              <a:buNone/>
            </a:pPr>
            <a:r>
              <a:rPr lang="fr-BE" sz="4800" dirty="0"/>
              <a:t>Lundi 24 mars 2025</a:t>
            </a:r>
          </a:p>
          <a:p>
            <a:pPr marL="0" indent="0" algn="ctr">
              <a:buNone/>
            </a:pPr>
            <a:r>
              <a:rPr lang="fr-BE" sz="4800" dirty="0"/>
              <a:t>18h00</a:t>
            </a:r>
          </a:p>
        </p:txBody>
      </p:sp>
    </p:spTree>
    <p:extLst>
      <p:ext uri="{BB962C8B-B14F-4D97-AF65-F5344CB8AC3E}">
        <p14:creationId xmlns:p14="http://schemas.microsoft.com/office/powerpoint/2010/main" val="31910553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EB1F39A5-5253-C729-A11A-099A90E47AEA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609600" y="274639"/>
            <a:ext cx="8684712" cy="5851525"/>
          </a:xfrm>
        </p:spPr>
        <p:txBody>
          <a:bodyPr/>
          <a:lstStyle/>
          <a:p>
            <a:r>
              <a:rPr lang="fr-FR" sz="3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Ordre du jour </a:t>
            </a:r>
          </a:p>
          <a:p>
            <a:endParaRPr lang="fr-FR" dirty="0"/>
          </a:p>
          <a:p>
            <a:endParaRPr lang="fr-FR" sz="3200" dirty="0"/>
          </a:p>
          <a:p>
            <a:pPr lvl="1"/>
            <a:r>
              <a:rPr lang="fr-FR" sz="2800" dirty="0"/>
              <a:t>Présentation du fonctionnement d’un budget communal par Maxime </a:t>
            </a:r>
            <a:r>
              <a:rPr lang="fr-FR" sz="2800" dirty="0" err="1"/>
              <a:t>Pecquereau</a:t>
            </a:r>
            <a:r>
              <a:rPr lang="fr-FR" sz="2800" dirty="0"/>
              <a:t>, </a:t>
            </a:r>
            <a:r>
              <a:rPr lang="fr-BE" sz="2800" dirty="0"/>
              <a:t>Directeur financier de la commune et du CPAS de Celles </a:t>
            </a:r>
          </a:p>
          <a:p>
            <a:pPr lvl="1"/>
            <a:endParaRPr lang="fr-BE" sz="2800" dirty="0"/>
          </a:p>
          <a:p>
            <a:pPr lvl="1"/>
            <a:r>
              <a:rPr lang="fr-BE" sz="2800" dirty="0"/>
              <a:t>Présentation du budget 2025 par Michaël Busine, Bourgmestre en charge des finances 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13235842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Une image contenant texte, capture d’écran, Visage humain, femme&#10;&#10;Description générée automatiquement">
            <a:extLst>
              <a:ext uri="{FF2B5EF4-FFF2-40B4-BE49-F238E27FC236}">
                <a16:creationId xmlns:a16="http://schemas.microsoft.com/office/drawing/2014/main" id="{28E12684-227E-4672-6A77-5AF8B6EFFB3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0" b="13790"/>
          <a:stretch/>
        </p:blipFill>
        <p:spPr>
          <a:xfrm>
            <a:off x="20" y="10"/>
            <a:ext cx="12191980" cy="6856614"/>
          </a:xfrm>
          <a:prstGeom prst="rect">
            <a:avLst/>
          </a:prstGeom>
        </p:spPr>
      </p:pic>
      <p:pic>
        <p:nvPicPr>
          <p:cNvPr id="1026" name="Image 1" descr="E:\LOGO Celles.png">
            <a:extLst>
              <a:ext uri="{FF2B5EF4-FFF2-40B4-BE49-F238E27FC236}">
                <a16:creationId xmlns:a16="http://schemas.microsoft.com/office/drawing/2014/main" id="{719B64CC-C310-D8B1-49EE-F88C6FB6A9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00" y="273050"/>
            <a:ext cx="1520825" cy="146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66467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9815C9-C959-5A64-0C6B-5155B1CAC2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53454" y="384048"/>
            <a:ext cx="6847362" cy="1325563"/>
          </a:xfrm>
        </p:spPr>
        <p:txBody>
          <a:bodyPr/>
          <a:lstStyle/>
          <a:p>
            <a:r>
              <a:rPr lang="fr-FR" dirty="0"/>
              <a:t>BUDGET : Définition</a:t>
            </a:r>
            <a:endParaRPr lang="fr-BE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AC89EA6-2152-492A-1891-71F56D94B80D}"/>
              </a:ext>
            </a:extLst>
          </p:cNvPr>
          <p:cNvSpPr txBox="1"/>
          <p:nvPr/>
        </p:nvSpPr>
        <p:spPr>
          <a:xfrm>
            <a:off x="2843784" y="1856232"/>
            <a:ext cx="82570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i="1" dirty="0"/>
              <a:t>Prévision des recettes et des dépenses de l’Administration Communale sur une période d’un an</a:t>
            </a:r>
            <a:r>
              <a:rPr lang="fr-FR" i="1" dirty="0"/>
              <a:t>.</a:t>
            </a:r>
            <a:endParaRPr lang="fr-BE" i="1" dirty="0"/>
          </a:p>
        </p:txBody>
      </p:sp>
      <p:sp>
        <p:nvSpPr>
          <p:cNvPr id="7" name="Flèche : droite 6">
            <a:extLst>
              <a:ext uri="{FF2B5EF4-FFF2-40B4-BE49-F238E27FC236}">
                <a16:creationId xmlns:a16="http://schemas.microsoft.com/office/drawing/2014/main" id="{4C817DD8-6E9B-1CE5-D2B0-56817B147FFC}"/>
              </a:ext>
            </a:extLst>
          </p:cNvPr>
          <p:cNvSpPr/>
          <p:nvPr/>
        </p:nvSpPr>
        <p:spPr>
          <a:xfrm>
            <a:off x="1561610" y="2838102"/>
            <a:ext cx="998709" cy="379828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>
              <a:highlight>
                <a:srgbClr val="FFFF00"/>
              </a:highlight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E708124-9A60-2A04-7616-B3032DD5BD45}"/>
              </a:ext>
            </a:extLst>
          </p:cNvPr>
          <p:cNvSpPr txBox="1"/>
          <p:nvPr/>
        </p:nvSpPr>
        <p:spPr>
          <a:xfrm>
            <a:off x="2906120" y="2806892"/>
            <a:ext cx="3531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Annuel ( année civile)</a:t>
            </a:r>
            <a:endParaRPr lang="fr-BE" dirty="0"/>
          </a:p>
        </p:txBody>
      </p:sp>
      <p:sp>
        <p:nvSpPr>
          <p:cNvPr id="9" name="Flèche : droite 8">
            <a:extLst>
              <a:ext uri="{FF2B5EF4-FFF2-40B4-BE49-F238E27FC236}">
                <a16:creationId xmlns:a16="http://schemas.microsoft.com/office/drawing/2014/main" id="{1FE91101-E7E1-975A-C7C2-D1C4F850380E}"/>
              </a:ext>
            </a:extLst>
          </p:cNvPr>
          <p:cNvSpPr/>
          <p:nvPr/>
        </p:nvSpPr>
        <p:spPr>
          <a:xfrm>
            <a:off x="1561611" y="3460653"/>
            <a:ext cx="998709" cy="379828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7FE0283-F0D7-F8E3-D24C-2C0F33FDFED7}"/>
              </a:ext>
            </a:extLst>
          </p:cNvPr>
          <p:cNvSpPr txBox="1"/>
          <p:nvPr/>
        </p:nvSpPr>
        <p:spPr>
          <a:xfrm>
            <a:off x="2843783" y="3460653"/>
            <a:ext cx="37216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Reflète au plus juste les dépenses et les recettes</a:t>
            </a:r>
            <a:endParaRPr lang="fr-BE" dirty="0"/>
          </a:p>
        </p:txBody>
      </p:sp>
      <p:sp>
        <p:nvSpPr>
          <p:cNvPr id="11" name="Flèche : droite 10">
            <a:extLst>
              <a:ext uri="{FF2B5EF4-FFF2-40B4-BE49-F238E27FC236}">
                <a16:creationId xmlns:a16="http://schemas.microsoft.com/office/drawing/2014/main" id="{7E4BA36D-7FA2-3DCA-A656-DAEAB7D6364E}"/>
              </a:ext>
            </a:extLst>
          </p:cNvPr>
          <p:cNvSpPr/>
          <p:nvPr/>
        </p:nvSpPr>
        <p:spPr>
          <a:xfrm>
            <a:off x="1561611" y="4342931"/>
            <a:ext cx="998708" cy="379828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993898B-2526-C1D9-A783-7B9AEC5B59B5}"/>
              </a:ext>
            </a:extLst>
          </p:cNvPr>
          <p:cNvSpPr txBox="1"/>
          <p:nvPr/>
        </p:nvSpPr>
        <p:spPr>
          <a:xfrm>
            <a:off x="2886690" y="4332459"/>
            <a:ext cx="34592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Approuvé par le Conseil Communal</a:t>
            </a:r>
            <a:endParaRPr lang="fr-BE" dirty="0"/>
          </a:p>
        </p:txBody>
      </p:sp>
      <p:sp>
        <p:nvSpPr>
          <p:cNvPr id="13" name="Flèche : droite 12">
            <a:extLst>
              <a:ext uri="{FF2B5EF4-FFF2-40B4-BE49-F238E27FC236}">
                <a16:creationId xmlns:a16="http://schemas.microsoft.com/office/drawing/2014/main" id="{5603D70D-290F-61AC-F56B-59021502DE79}"/>
              </a:ext>
            </a:extLst>
          </p:cNvPr>
          <p:cNvSpPr/>
          <p:nvPr/>
        </p:nvSpPr>
        <p:spPr>
          <a:xfrm>
            <a:off x="1561611" y="5035295"/>
            <a:ext cx="998708" cy="379828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0FA17DF-9671-E30D-591A-22A63FA88A4D}"/>
              </a:ext>
            </a:extLst>
          </p:cNvPr>
          <p:cNvSpPr txBox="1"/>
          <p:nvPr/>
        </p:nvSpPr>
        <p:spPr>
          <a:xfrm>
            <a:off x="2896976" y="5204265"/>
            <a:ext cx="36684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Exécutoire après approbation de la tutelle</a:t>
            </a:r>
            <a:endParaRPr lang="fr-BE" dirty="0"/>
          </a:p>
        </p:txBody>
      </p:sp>
      <p:pic>
        <p:nvPicPr>
          <p:cNvPr id="3074" name="Picture 2" descr="ICO Conseil sans papier - Logiciel gestion de réunions et décisions">
            <a:extLst>
              <a:ext uri="{FF2B5EF4-FFF2-40B4-BE49-F238E27FC236}">
                <a16:creationId xmlns:a16="http://schemas.microsoft.com/office/drawing/2014/main" id="{123C9ECF-81E4-66BD-42C8-B0291E1243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2929" y="3460653"/>
            <a:ext cx="4190377" cy="2288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ICO Conseil sans papier - Logiciel gestion de réunions et décisions">
            <a:extLst>
              <a:ext uri="{FF2B5EF4-FFF2-40B4-BE49-F238E27FC236}">
                <a16:creationId xmlns:a16="http://schemas.microsoft.com/office/drawing/2014/main" id="{0732AD08-D2A1-2817-E4DC-8E84BCC800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7273" y="5035295"/>
            <a:ext cx="1910739" cy="1068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Image 1" descr="E:\LOGO Celles.png">
            <a:extLst>
              <a:ext uri="{FF2B5EF4-FFF2-40B4-BE49-F238E27FC236}">
                <a16:creationId xmlns:a16="http://schemas.microsoft.com/office/drawing/2014/main" id="{1133BBB5-F4DD-2AE1-A663-2984179E6D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139" y="486322"/>
            <a:ext cx="1520825" cy="146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2196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  <p:bldP spid="8" grpId="0"/>
      <p:bldP spid="9" grpId="0" animBg="1"/>
      <p:bldP spid="10" grpId="0"/>
      <p:bldP spid="11" grpId="0" animBg="1"/>
      <p:bldP spid="12" grpId="0"/>
      <p:bldP spid="13" grpId="0" animBg="1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7B6F7C-B6FC-C9BF-F2F5-AFDE9748A8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9477" y="326850"/>
            <a:ext cx="7660304" cy="1325563"/>
          </a:xfrm>
        </p:spPr>
        <p:txBody>
          <a:bodyPr>
            <a:normAutofit/>
          </a:bodyPr>
          <a:lstStyle/>
          <a:p>
            <a:r>
              <a:rPr lang="fr-FR" dirty="0"/>
              <a:t>Les recettes et dépenses inscrites au budget concernent:</a:t>
            </a:r>
            <a:endParaRPr lang="fr-BE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64C3F50-4E8D-E7AD-5E1E-88D3392C6BFB}"/>
              </a:ext>
            </a:extLst>
          </p:cNvPr>
          <p:cNvSpPr txBox="1"/>
          <p:nvPr/>
        </p:nvSpPr>
        <p:spPr>
          <a:xfrm>
            <a:off x="923544" y="2340864"/>
            <a:ext cx="101224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3600" dirty="0"/>
              <a:t>L’exercice propre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3600" dirty="0"/>
              <a:t>Les exercices antérieurs</a:t>
            </a:r>
            <a:endParaRPr lang="fr-BE" sz="3600" dirty="0"/>
          </a:p>
        </p:txBody>
      </p:sp>
      <p:pic>
        <p:nvPicPr>
          <p:cNvPr id="2050" name="Picture 2" descr="Money, Money, Money: How to Set a Small Business Budget in 6 Simple Steps">
            <a:extLst>
              <a:ext uri="{FF2B5EF4-FFF2-40B4-BE49-F238E27FC236}">
                <a16:creationId xmlns:a16="http://schemas.microsoft.com/office/drawing/2014/main" id="{1501BA06-9DC9-FF10-FF5D-82ED497B96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5979" y="3754875"/>
            <a:ext cx="3648998" cy="2431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Image 1" descr="E:\LOGO Celles.png">
            <a:extLst>
              <a:ext uri="{FF2B5EF4-FFF2-40B4-BE49-F238E27FC236}">
                <a16:creationId xmlns:a16="http://schemas.microsoft.com/office/drawing/2014/main" id="{2B752A96-913C-3B45-5CF2-0F44CC7038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77" y="399613"/>
            <a:ext cx="1520825" cy="146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87441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The Origin and Purpose of the Euro | Britannica">
            <a:extLst>
              <a:ext uri="{FF2B5EF4-FFF2-40B4-BE49-F238E27FC236}">
                <a16:creationId xmlns:a16="http://schemas.microsoft.com/office/drawing/2014/main" id="{148A4E1E-6E1D-3148-6806-A71E574CE0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148" y="2017940"/>
            <a:ext cx="11710852" cy="4275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411DDBBB-D88D-6F0C-A19A-11F83E4DF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41560" y="1028995"/>
            <a:ext cx="8226357" cy="745348"/>
          </a:xfrm>
        </p:spPr>
        <p:txBody>
          <a:bodyPr>
            <a:normAutofit fontScale="90000"/>
          </a:bodyPr>
          <a:lstStyle/>
          <a:p>
            <a:r>
              <a:rPr lang="fr-FR" dirty="0"/>
              <a:t>Il se décompose en deux volets</a:t>
            </a:r>
            <a:endParaRPr lang="fr-BE" dirty="0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3F96A2A4-4979-83AD-026D-21550628D2CB}"/>
              </a:ext>
            </a:extLst>
          </p:cNvPr>
          <p:cNvSpPr/>
          <p:nvPr/>
        </p:nvSpPr>
        <p:spPr>
          <a:xfrm>
            <a:off x="1070042" y="2276094"/>
            <a:ext cx="3881336" cy="1799795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chemeClr val="tx1"/>
                </a:solidFill>
              </a:rPr>
              <a:t>Service Ordinaire</a:t>
            </a:r>
            <a:endParaRPr lang="fr-BE" sz="2400" dirty="0">
              <a:solidFill>
                <a:schemeClr val="tx1"/>
              </a:solidFill>
            </a:endParaRPr>
          </a:p>
        </p:txBody>
      </p:sp>
      <p:sp>
        <p:nvSpPr>
          <p:cNvPr id="6" name="Sous-titre 5">
            <a:extLst>
              <a:ext uri="{FF2B5EF4-FFF2-40B4-BE49-F238E27FC236}">
                <a16:creationId xmlns:a16="http://schemas.microsoft.com/office/drawing/2014/main" id="{8D891725-D2B1-2056-55F9-F256A84299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29209" y="2198096"/>
            <a:ext cx="4298882" cy="1975603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r>
              <a:rPr lang="fr-FR" sz="2400" dirty="0">
                <a:solidFill>
                  <a:schemeClr val="tx1"/>
                </a:solidFill>
              </a:rPr>
              <a:t>Service extraordinaire</a:t>
            </a:r>
            <a:endParaRPr lang="fr-BE" sz="2400" dirty="0">
              <a:solidFill>
                <a:schemeClr val="tx1"/>
              </a:solidFill>
            </a:endParaRPr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3A033B86-C75F-68EA-318B-9787BA528C6A}"/>
              </a:ext>
            </a:extLst>
          </p:cNvPr>
          <p:cNvCxnSpPr>
            <a:cxnSpLocks/>
            <a:stCxn id="5" idx="4"/>
          </p:cNvCxnSpPr>
          <p:nvPr/>
        </p:nvCxnSpPr>
        <p:spPr>
          <a:xfrm flipH="1">
            <a:off x="1459149" y="4075889"/>
            <a:ext cx="1551561" cy="110895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B34F4A3B-8E53-8F93-6905-B39607EC9530}"/>
              </a:ext>
            </a:extLst>
          </p:cNvPr>
          <p:cNvCxnSpPr>
            <a:cxnSpLocks/>
            <a:stCxn id="5" idx="4"/>
          </p:cNvCxnSpPr>
          <p:nvPr/>
        </p:nvCxnSpPr>
        <p:spPr>
          <a:xfrm>
            <a:off x="3010710" y="4075889"/>
            <a:ext cx="1259733" cy="110895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046DCE80-1249-C90D-DD16-C3ADBE671066}"/>
              </a:ext>
            </a:extLst>
          </p:cNvPr>
          <p:cNvCxnSpPr>
            <a:cxnSpLocks/>
            <a:stCxn id="6" idx="4"/>
          </p:cNvCxnSpPr>
          <p:nvPr/>
        </p:nvCxnSpPr>
        <p:spPr>
          <a:xfrm flipH="1">
            <a:off x="8127089" y="4173699"/>
            <a:ext cx="1551561" cy="108914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C0EE2212-B297-1835-3D50-AD8A45E27232}"/>
              </a:ext>
            </a:extLst>
          </p:cNvPr>
          <p:cNvCxnSpPr>
            <a:cxnSpLocks/>
            <a:stCxn id="6" idx="4"/>
          </p:cNvCxnSpPr>
          <p:nvPr/>
        </p:nvCxnSpPr>
        <p:spPr>
          <a:xfrm>
            <a:off x="9678650" y="4173699"/>
            <a:ext cx="1230363" cy="123488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Ellipse 20">
            <a:extLst>
              <a:ext uri="{FF2B5EF4-FFF2-40B4-BE49-F238E27FC236}">
                <a16:creationId xmlns:a16="http://schemas.microsoft.com/office/drawing/2014/main" id="{FFDF2779-D4AD-05AF-9F5F-0DD82F839280}"/>
              </a:ext>
            </a:extLst>
          </p:cNvPr>
          <p:cNvSpPr/>
          <p:nvPr/>
        </p:nvSpPr>
        <p:spPr>
          <a:xfrm>
            <a:off x="683368" y="5199431"/>
            <a:ext cx="1551561" cy="885217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recettes</a:t>
            </a:r>
            <a:endParaRPr lang="fr-BE" dirty="0">
              <a:solidFill>
                <a:schemeClr val="tx1"/>
              </a:solidFill>
            </a:endParaRPr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F6D9AA12-1585-5588-5CF0-5A64BC84C69D}"/>
              </a:ext>
            </a:extLst>
          </p:cNvPr>
          <p:cNvSpPr/>
          <p:nvPr/>
        </p:nvSpPr>
        <p:spPr>
          <a:xfrm>
            <a:off x="3213557" y="5199432"/>
            <a:ext cx="1770433" cy="885217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dépenses</a:t>
            </a:r>
            <a:endParaRPr lang="fr-BE" dirty="0">
              <a:solidFill>
                <a:schemeClr val="tx1"/>
              </a:solidFill>
            </a:endParaRPr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FCA26124-D71B-EAC4-59E9-EE8FE2341558}"/>
              </a:ext>
            </a:extLst>
          </p:cNvPr>
          <p:cNvSpPr/>
          <p:nvPr/>
        </p:nvSpPr>
        <p:spPr>
          <a:xfrm>
            <a:off x="7208011" y="5262843"/>
            <a:ext cx="1551561" cy="885217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recettes</a:t>
            </a:r>
            <a:endParaRPr lang="fr-BE" dirty="0">
              <a:solidFill>
                <a:schemeClr val="tx1"/>
              </a:solidFill>
            </a:endParaRPr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C450A55E-C208-2EC7-0986-9222991557A9}"/>
              </a:ext>
            </a:extLst>
          </p:cNvPr>
          <p:cNvSpPr/>
          <p:nvPr/>
        </p:nvSpPr>
        <p:spPr>
          <a:xfrm>
            <a:off x="10029034" y="5408579"/>
            <a:ext cx="1762952" cy="885217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dépenses</a:t>
            </a:r>
            <a:endParaRPr lang="fr-BE" dirty="0">
              <a:solidFill>
                <a:schemeClr val="tx1"/>
              </a:solidFill>
            </a:endParaRPr>
          </a:p>
        </p:txBody>
      </p:sp>
      <p:pic>
        <p:nvPicPr>
          <p:cNvPr id="3" name="Image 1" descr="E:\LOGO Celles.png">
            <a:extLst>
              <a:ext uri="{FF2B5EF4-FFF2-40B4-BE49-F238E27FC236}">
                <a16:creationId xmlns:a16="http://schemas.microsoft.com/office/drawing/2014/main" id="{389B322F-B80D-3865-3D91-E350B9A06D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148" y="289631"/>
            <a:ext cx="1520825" cy="146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3912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build="allAtOnce" animBg="1"/>
      <p:bldP spid="21" grpId="0" build="allAtOnce" animBg="1"/>
      <p:bldP spid="22" grpId="0" build="allAtOnce" animBg="1"/>
      <p:bldP spid="23" grpId="0" build="allAtOnce" animBg="1"/>
      <p:bldP spid="24" grpId="0" build="allAtOnce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05E80C53-5482-20A1-2AF5-452DA04389E4}"/>
              </a:ext>
            </a:extLst>
          </p:cNvPr>
          <p:cNvSpPr/>
          <p:nvPr/>
        </p:nvSpPr>
        <p:spPr>
          <a:xfrm>
            <a:off x="529771" y="3058958"/>
            <a:ext cx="2097064" cy="369332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5F25119-7981-A7EA-AFAC-07790F88E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5226" y="365760"/>
            <a:ext cx="7569286" cy="446435"/>
          </a:xfrm>
        </p:spPr>
        <p:txBody>
          <a:bodyPr>
            <a:normAutofit fontScale="90000"/>
          </a:bodyPr>
          <a:lstStyle/>
          <a:p>
            <a:r>
              <a:rPr lang="fr-FR" dirty="0"/>
              <a:t>Le service ordinaire</a:t>
            </a:r>
            <a:endParaRPr lang="fr-BE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70FA3D8-1DA9-46AB-2875-5A4121EA41AE}"/>
              </a:ext>
            </a:extLst>
          </p:cNvPr>
          <p:cNvSpPr txBox="1"/>
          <p:nvPr/>
        </p:nvSpPr>
        <p:spPr>
          <a:xfrm>
            <a:off x="3385226" y="938306"/>
            <a:ext cx="8149639" cy="1771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fr-BE" i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</a:t>
            </a:r>
            <a:r>
              <a:rPr lang="fr-BE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'ensemble des recettes et des dépenses qui se produisent une fois au moins au cours de chaque exercice financier et qui assurent à la commune des revenus et un fonctionnement régulier, en ce compris le remboursement périodique de la dette ( compte de résultats).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fr-BE" i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L’ensemble des recettes couvre l’ensemble des dépenses</a:t>
            </a:r>
            <a:endParaRPr lang="fr-BE" sz="1800" i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124" name="Picture 4" descr="La richesse d'une entreprise est d'abord dans son personnel">
            <a:extLst>
              <a:ext uri="{FF2B5EF4-FFF2-40B4-BE49-F238E27FC236}">
                <a16:creationId xmlns:a16="http://schemas.microsoft.com/office/drawing/2014/main" id="{2027CF2D-113F-4D7C-2872-62ACA227B3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518" y="3535393"/>
            <a:ext cx="1897704" cy="1637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Ensemble De Fourniture De Bureau Image stock - Image du retrait ...">
            <a:extLst>
              <a:ext uri="{FF2B5EF4-FFF2-40B4-BE49-F238E27FC236}">
                <a16:creationId xmlns:a16="http://schemas.microsoft.com/office/drawing/2014/main" id="{1A8FEEF4-3955-4D36-F44B-623F83E10D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7746" y="3602260"/>
            <a:ext cx="1420557" cy="1027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Zone de police de Beloeil/Leuze-en-Hainaut | Basècles">
            <a:extLst>
              <a:ext uri="{FF2B5EF4-FFF2-40B4-BE49-F238E27FC236}">
                <a16:creationId xmlns:a16="http://schemas.microsoft.com/office/drawing/2014/main" id="{C962AE4E-F231-5616-D3A8-5B973CE049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3720" y="3489210"/>
            <a:ext cx="1094968" cy="1094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2" name="Picture 12" descr="ASACO Electric | Cairo">
            <a:extLst>
              <a:ext uri="{FF2B5EF4-FFF2-40B4-BE49-F238E27FC236}">
                <a16:creationId xmlns:a16="http://schemas.microsoft.com/office/drawing/2014/main" id="{EACBE750-786D-73F3-6B72-56B8DDC28F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2876" y="4020497"/>
            <a:ext cx="1185379" cy="1185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4" name="Picture 14" descr="Les intérêts capitalisés - Micropreteurs">
            <a:extLst>
              <a:ext uri="{FF2B5EF4-FFF2-40B4-BE49-F238E27FC236}">
                <a16:creationId xmlns:a16="http://schemas.microsoft.com/office/drawing/2014/main" id="{C7AA4710-E251-E7B8-406A-E27DF4AEF9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8785" y="3965487"/>
            <a:ext cx="2162041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48C2A6F8-633A-6997-AF20-B948C0FE161B}"/>
              </a:ext>
            </a:extLst>
          </p:cNvPr>
          <p:cNvSpPr txBox="1"/>
          <p:nvPr/>
        </p:nvSpPr>
        <p:spPr>
          <a:xfrm>
            <a:off x="534411" y="5502833"/>
            <a:ext cx="18977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Salaires, charges patronales</a:t>
            </a:r>
            <a:endParaRPr lang="fr-BE" sz="1600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B52CC68-3C00-28E6-D0AB-34B5DB7F6D06}"/>
              </a:ext>
            </a:extLst>
          </p:cNvPr>
          <p:cNvSpPr txBox="1"/>
          <p:nvPr/>
        </p:nvSpPr>
        <p:spPr>
          <a:xfrm>
            <a:off x="3771639" y="5548506"/>
            <a:ext cx="18955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Fournitures de bureau, énergie, formations</a:t>
            </a:r>
            <a:endParaRPr lang="fr-BE" sz="1600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03A4CE3-79FE-EFC0-F755-61A8C3AA458F}"/>
              </a:ext>
            </a:extLst>
          </p:cNvPr>
          <p:cNvSpPr txBox="1"/>
          <p:nvPr/>
        </p:nvSpPr>
        <p:spPr>
          <a:xfrm>
            <a:off x="612518" y="3078566"/>
            <a:ext cx="2077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Personnel</a:t>
            </a:r>
            <a:endParaRPr lang="fr-BE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6409506-DEAB-62C8-1AC0-16782E23CD5E}"/>
              </a:ext>
            </a:extLst>
          </p:cNvPr>
          <p:cNvSpPr txBox="1"/>
          <p:nvPr/>
        </p:nvSpPr>
        <p:spPr>
          <a:xfrm>
            <a:off x="3746984" y="3078566"/>
            <a:ext cx="1895504" cy="369332"/>
          </a:xfrm>
          <a:prstGeom prst="rect">
            <a:avLst/>
          </a:prstGeom>
          <a:solidFill>
            <a:srgbClr val="FFC000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/>
              <a:t>Fonctionnement</a:t>
            </a:r>
            <a:endParaRPr lang="fr-BE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9F9C015E-3ED6-E6A1-B643-DDA1579C46AB}"/>
              </a:ext>
            </a:extLst>
          </p:cNvPr>
          <p:cNvSpPr txBox="1"/>
          <p:nvPr/>
        </p:nvSpPr>
        <p:spPr>
          <a:xfrm>
            <a:off x="6601271" y="3038914"/>
            <a:ext cx="1717547" cy="369332"/>
          </a:xfrm>
          <a:prstGeom prst="rect">
            <a:avLst/>
          </a:prstGeom>
          <a:solidFill>
            <a:srgbClr val="FFC000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/>
              <a:t>Transferts</a:t>
            </a:r>
            <a:endParaRPr lang="fr-BE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A364BA3-4017-F182-37F1-05B6CED5CD58}"/>
              </a:ext>
            </a:extLst>
          </p:cNvPr>
          <p:cNvSpPr txBox="1"/>
          <p:nvPr/>
        </p:nvSpPr>
        <p:spPr>
          <a:xfrm>
            <a:off x="9277601" y="3038914"/>
            <a:ext cx="2077910" cy="369332"/>
          </a:xfrm>
          <a:prstGeom prst="rect">
            <a:avLst/>
          </a:prstGeom>
          <a:solidFill>
            <a:srgbClr val="FFC000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/>
              <a:t>Dettes</a:t>
            </a:r>
            <a:endParaRPr lang="fr-BE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FA619B8-72EE-D2BA-36DD-2E8DCEB5ED87}"/>
              </a:ext>
            </a:extLst>
          </p:cNvPr>
          <p:cNvSpPr txBox="1"/>
          <p:nvPr/>
        </p:nvSpPr>
        <p:spPr>
          <a:xfrm>
            <a:off x="6548955" y="5562944"/>
            <a:ext cx="2173353" cy="927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fr-FR" sz="1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</a:t>
            </a:r>
            <a:r>
              <a:rPr lang="fr-FR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otation CPAS, Zones de police, zone de secours</a:t>
            </a:r>
            <a:endParaRPr lang="fr-BE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7A0A376-C221-FE6A-6298-04D5C7D67BBE}"/>
              </a:ext>
            </a:extLst>
          </p:cNvPr>
          <p:cNvSpPr txBox="1"/>
          <p:nvPr/>
        </p:nvSpPr>
        <p:spPr>
          <a:xfrm>
            <a:off x="9448785" y="5548506"/>
            <a:ext cx="2304288" cy="927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fr-FR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Remboursement de capital et intérêts des emprunts</a:t>
            </a:r>
            <a:endParaRPr lang="fr-BE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30F1711-4CDC-9F4F-BBC2-B277F364BFF3}"/>
              </a:ext>
            </a:extLst>
          </p:cNvPr>
          <p:cNvSpPr txBox="1"/>
          <p:nvPr/>
        </p:nvSpPr>
        <p:spPr>
          <a:xfrm>
            <a:off x="-428278" y="2047530"/>
            <a:ext cx="4297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u="sng" dirty="0">
                <a:latin typeface="Aptos Black" panose="020B0004020202020204" pitchFamily="34" charset="0"/>
              </a:rPr>
              <a:t>Dépenses</a:t>
            </a:r>
            <a:endParaRPr lang="fr-BE" sz="3600" u="sng" dirty="0">
              <a:latin typeface="Aptos Black" panose="020B0004020202020204" pitchFamily="34" charset="0"/>
            </a:endParaRPr>
          </a:p>
        </p:txBody>
      </p:sp>
      <p:pic>
        <p:nvPicPr>
          <p:cNvPr id="5122" name="Image 1" descr="E:\LOGO Celles.png">
            <a:extLst>
              <a:ext uri="{FF2B5EF4-FFF2-40B4-BE49-F238E27FC236}">
                <a16:creationId xmlns:a16="http://schemas.microsoft.com/office/drawing/2014/main" id="{B454DE2D-3F64-AE7B-BC48-E35C363C16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706" y="252577"/>
            <a:ext cx="1520825" cy="146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4AA6548-EEC4-815E-FC8C-1EE0E6F4ECC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53610" y="4158035"/>
            <a:ext cx="1310495" cy="126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9900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48C6254C-895E-A7E7-551C-B917A39852A7}"/>
              </a:ext>
            </a:extLst>
          </p:cNvPr>
          <p:cNvSpPr/>
          <p:nvPr/>
        </p:nvSpPr>
        <p:spPr>
          <a:xfrm>
            <a:off x="219456" y="5356611"/>
            <a:ext cx="11484864" cy="1280929"/>
          </a:xfrm>
          <a:prstGeom prst="rect">
            <a:avLst/>
          </a:prstGeom>
          <a:ln w="1905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F4EF2F6-374E-6645-C362-BA272AA444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52016" y="502920"/>
            <a:ext cx="2892552" cy="1289304"/>
          </a:xfrm>
        </p:spPr>
        <p:txBody>
          <a:bodyPr>
            <a:normAutofit fontScale="90000"/>
          </a:bodyPr>
          <a:lstStyle/>
          <a:p>
            <a:r>
              <a:rPr lang="fr-FR" sz="4400" u="sng" dirty="0">
                <a:latin typeface="Aptos Black" panose="020B0004020202020204" pitchFamily="34" charset="0"/>
              </a:rPr>
              <a:t>Recettes</a:t>
            </a:r>
            <a:br>
              <a:rPr lang="fr-BE" sz="4400" u="sng" dirty="0">
                <a:latin typeface="Aptos Black" panose="020B0004020202020204" pitchFamily="34" charset="0"/>
              </a:rPr>
            </a:br>
            <a:endParaRPr lang="fr-BE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3912501-68C1-6C47-BE49-62441C6E5C48}"/>
              </a:ext>
            </a:extLst>
          </p:cNvPr>
          <p:cNvSpPr txBox="1"/>
          <p:nvPr/>
        </p:nvSpPr>
        <p:spPr>
          <a:xfrm>
            <a:off x="2322576" y="1422892"/>
            <a:ext cx="1700784" cy="369332"/>
          </a:xfrm>
          <a:prstGeom prst="rect">
            <a:avLst/>
          </a:prstGeom>
          <a:solidFill>
            <a:srgbClr val="FFC000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/>
              <a:t>Prestations</a:t>
            </a:r>
            <a:endParaRPr lang="fr-BE" dirty="0"/>
          </a:p>
        </p:txBody>
      </p:sp>
      <p:pic>
        <p:nvPicPr>
          <p:cNvPr id="1026" name="Picture 2" descr="Afficher l’image source">
            <a:extLst>
              <a:ext uri="{FF2B5EF4-FFF2-40B4-BE49-F238E27FC236}">
                <a16:creationId xmlns:a16="http://schemas.microsoft.com/office/drawing/2014/main" id="{3888A68E-3FB6-2913-C1C9-F3A75828F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5598" y="2178842"/>
            <a:ext cx="1933956" cy="1289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“Modus.K” şirkəti 3 DOST Mərkəzinin layihələndirilməsi işlərini ...">
            <a:extLst>
              <a:ext uri="{FF2B5EF4-FFF2-40B4-BE49-F238E27FC236}">
                <a16:creationId xmlns:a16="http://schemas.microsoft.com/office/drawing/2014/main" id="{5752B500-4FEF-EECE-D08A-092461A84D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0846" y="2722410"/>
            <a:ext cx="2013722" cy="1132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863D95EB-A2F4-CAF2-2CF1-97BBBD0EEF8B}"/>
              </a:ext>
            </a:extLst>
          </p:cNvPr>
          <p:cNvSpPr txBox="1"/>
          <p:nvPr/>
        </p:nvSpPr>
        <p:spPr>
          <a:xfrm>
            <a:off x="5495925" y="1422892"/>
            <a:ext cx="1581150" cy="369332"/>
          </a:xfrm>
          <a:prstGeom prst="rect">
            <a:avLst/>
          </a:prstGeom>
          <a:solidFill>
            <a:srgbClr val="FFC000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/>
              <a:t>Transferts</a:t>
            </a:r>
            <a:endParaRPr lang="fr-BE" dirty="0"/>
          </a:p>
        </p:txBody>
      </p:sp>
      <p:pic>
        <p:nvPicPr>
          <p:cNvPr id="1032" name="Picture 8" descr="Définition de l'indice des prix à la production (IPP) - ThePressFree">
            <a:extLst>
              <a:ext uri="{FF2B5EF4-FFF2-40B4-BE49-F238E27FC236}">
                <a16:creationId xmlns:a16="http://schemas.microsoft.com/office/drawing/2014/main" id="{7E9837B2-C15D-F674-5CD8-1240CE2958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500" y="2223792"/>
            <a:ext cx="2014353" cy="1334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Photo libre de droit de Concept Taux Dintérêt Et Dividendes Pourcentage ...">
            <a:extLst>
              <a:ext uri="{FF2B5EF4-FFF2-40B4-BE49-F238E27FC236}">
                <a16:creationId xmlns:a16="http://schemas.microsoft.com/office/drawing/2014/main" id="{197FCFAA-BD78-D9E7-2912-AEBE14356F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8785" y="2223792"/>
            <a:ext cx="2620791" cy="1473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6CECEA1-9EA7-8373-F31B-EDF7811B81A5}"/>
              </a:ext>
            </a:extLst>
          </p:cNvPr>
          <p:cNvSpPr txBox="1"/>
          <p:nvPr/>
        </p:nvSpPr>
        <p:spPr>
          <a:xfrm>
            <a:off x="8769096" y="1422892"/>
            <a:ext cx="2093976" cy="369332"/>
          </a:xfrm>
          <a:prstGeom prst="rect">
            <a:avLst/>
          </a:prstGeom>
          <a:solidFill>
            <a:srgbClr val="FFC000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/>
              <a:t>Dettes</a:t>
            </a:r>
            <a:endParaRPr lang="fr-BE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25295DB-4087-C74A-9B1E-22645E5B173A}"/>
              </a:ext>
            </a:extLst>
          </p:cNvPr>
          <p:cNvSpPr txBox="1"/>
          <p:nvPr/>
        </p:nvSpPr>
        <p:spPr>
          <a:xfrm>
            <a:off x="1218438" y="4131371"/>
            <a:ext cx="3326130" cy="10322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fr-FR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</a:t>
            </a:r>
            <a:r>
              <a:rPr lang="fr-F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ocation bâtiments, location salles, actes administratifs délivrés aux citoyens</a:t>
            </a:r>
            <a:endParaRPr lang="fr-BE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7DFC7F8-6AEC-7756-D4B9-6927C6E23005}"/>
              </a:ext>
            </a:extLst>
          </p:cNvPr>
          <p:cNvSpPr txBox="1"/>
          <p:nvPr/>
        </p:nvSpPr>
        <p:spPr>
          <a:xfrm>
            <a:off x="5438394" y="4239812"/>
            <a:ext cx="23705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</a:t>
            </a:r>
            <a:r>
              <a:rPr lang="fr-FR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onds des communes Recette PRI, IPP</a:t>
            </a:r>
            <a:endParaRPr lang="fr-BE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F6042A7-4C3B-319B-04CF-4A904B6A8DB4}"/>
              </a:ext>
            </a:extLst>
          </p:cNvPr>
          <p:cNvSpPr txBox="1"/>
          <p:nvPr/>
        </p:nvSpPr>
        <p:spPr>
          <a:xfrm>
            <a:off x="8518785" y="4324340"/>
            <a:ext cx="309753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Dividendes, intérêts de placement CT</a:t>
            </a:r>
            <a:endParaRPr lang="fr-BE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74E630E-3A55-BE59-F367-2AF8A349E3E3}"/>
              </a:ext>
            </a:extLst>
          </p:cNvPr>
          <p:cNvSpPr txBox="1"/>
          <p:nvPr/>
        </p:nvSpPr>
        <p:spPr>
          <a:xfrm>
            <a:off x="1471207" y="5476336"/>
            <a:ext cx="9474333" cy="1221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fr-FR" sz="2000" kern="100" dirty="0">
                <a:effectLst/>
                <a:latin typeface="Bahnschrift SemiBold SemiConden" panose="020B0502040204020203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Recettes le plus importantes : Fonds des communes, IPP, PRI et taxes déchets</a:t>
            </a:r>
            <a:endParaRPr lang="fr-BE" sz="2000" kern="100" dirty="0">
              <a:effectLst/>
              <a:latin typeface="Bahnschrift SemiBold SemiConden" panose="020B0502040204020203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fr-FR" sz="2000" kern="100" dirty="0">
                <a:effectLst/>
                <a:latin typeface="Bahnschrift SemiBold SemiConden" panose="020B0502040204020203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Dépenses les plus importantes :  Personnel, transfert (CPAS, Police, Zone de secours, </a:t>
            </a:r>
            <a:r>
              <a:rPr lang="fr-FR" sz="2000" kern="100" dirty="0" err="1">
                <a:effectLst/>
                <a:latin typeface="Bahnschrift SemiBold SemiConden" panose="020B0502040204020203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Ipalle</a:t>
            </a:r>
            <a:r>
              <a:rPr lang="fr-FR" sz="2000" kern="100" dirty="0">
                <a:effectLst/>
                <a:latin typeface="Bahnschrift SemiBold SemiConden" panose="020B0502040204020203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), dette</a:t>
            </a:r>
            <a:endParaRPr lang="fr-BE" sz="2000" kern="100" dirty="0">
              <a:effectLst/>
              <a:latin typeface="Bahnschrift SemiBold SemiConden" panose="020B0502040204020203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Flèche : droite 16">
            <a:extLst>
              <a:ext uri="{FF2B5EF4-FFF2-40B4-BE49-F238E27FC236}">
                <a16:creationId xmlns:a16="http://schemas.microsoft.com/office/drawing/2014/main" id="{6456B6D2-754B-7289-C839-11DC0279C359}"/>
              </a:ext>
            </a:extLst>
          </p:cNvPr>
          <p:cNvSpPr/>
          <p:nvPr/>
        </p:nvSpPr>
        <p:spPr>
          <a:xfrm>
            <a:off x="333209" y="5695995"/>
            <a:ext cx="885229" cy="494493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pic>
        <p:nvPicPr>
          <p:cNvPr id="6146" name="Image 1" descr="E:\LOGO Celles.png">
            <a:extLst>
              <a:ext uri="{FF2B5EF4-FFF2-40B4-BE49-F238E27FC236}">
                <a16:creationId xmlns:a16="http://schemas.microsoft.com/office/drawing/2014/main" id="{F6DDD80C-EA3C-0B3A-E258-FD59C8B507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543" y="309950"/>
            <a:ext cx="1520825" cy="146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80688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990048A-02A2-D306-CEFE-68AD1A924C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0008" y="356615"/>
            <a:ext cx="6181344" cy="1645921"/>
          </a:xfrm>
        </p:spPr>
        <p:txBody>
          <a:bodyPr>
            <a:normAutofit fontScale="90000"/>
          </a:bodyPr>
          <a:lstStyle/>
          <a:p>
            <a:r>
              <a:rPr lang="fr-FR" dirty="0"/>
              <a:t>Service extraordinaire</a:t>
            </a:r>
            <a:br>
              <a:rPr lang="fr-FR" dirty="0"/>
            </a:br>
            <a:r>
              <a:rPr lang="fr-BE" sz="2000" i="1" kern="100" dirty="0">
                <a:latin typeface="Aptos" panose="020B0004020202020204" pitchFamily="34" charset="0"/>
                <a:cs typeface="Times New Roman" panose="02020603050405020304" pitchFamily="18" charset="0"/>
              </a:rPr>
              <a:t>L'ensemble des recettes et des dépenses qui affectent directement et durablement l'importance, la valeur ou la conservation du patrimoine communal ( bilan)</a:t>
            </a:r>
            <a:br>
              <a:rPr lang="fr-BE" sz="2000" i="1" kern="100" dirty="0">
                <a:latin typeface="Aptos" panose="020B0004020202020204" pitchFamily="34" charset="0"/>
                <a:cs typeface="Times New Roman" panose="02020603050405020304" pitchFamily="18" charset="0"/>
              </a:rPr>
            </a:br>
            <a:br>
              <a:rPr lang="fr-FR" dirty="0"/>
            </a:br>
            <a:endParaRPr lang="fr-BE" dirty="0"/>
          </a:p>
        </p:txBody>
      </p:sp>
      <p:pic>
        <p:nvPicPr>
          <p:cNvPr id="1026" name="Picture 2" descr="Illustration De Concept Abstrait De Rénovation De Maison. Idées Et ...">
            <a:extLst>
              <a:ext uri="{FF2B5EF4-FFF2-40B4-BE49-F238E27FC236}">
                <a16:creationId xmlns:a16="http://schemas.microsoft.com/office/drawing/2014/main" id="{45510FF5-C10B-F64A-D790-82BCF4ADF07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4808" y="2002536"/>
            <a:ext cx="4968239" cy="4764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4FD52BBD-F644-DDAA-0568-432BE6981F36}"/>
              </a:ext>
            </a:extLst>
          </p:cNvPr>
          <p:cNvSpPr txBox="1"/>
          <p:nvPr/>
        </p:nvSpPr>
        <p:spPr>
          <a:xfrm>
            <a:off x="19020" y="3429000"/>
            <a:ext cx="6087618" cy="7137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fr-B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L’ensemble des investissements communaux ainsi que l’ensemble des moyens pour financer ces investissements.</a:t>
            </a:r>
          </a:p>
        </p:txBody>
      </p:sp>
      <p:pic>
        <p:nvPicPr>
          <p:cNvPr id="7170" name="Image 1" descr="E:\LOGO Celles.png">
            <a:extLst>
              <a:ext uri="{FF2B5EF4-FFF2-40B4-BE49-F238E27FC236}">
                <a16:creationId xmlns:a16="http://schemas.microsoft.com/office/drawing/2014/main" id="{0A976658-A374-CED0-FE46-D0D73866E2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825" y="520256"/>
            <a:ext cx="1520825" cy="146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0965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27EFFD8-D769-F92A-FFA7-7E8958E82F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4373" y="218509"/>
            <a:ext cx="6463430" cy="1522984"/>
          </a:xfrm>
        </p:spPr>
        <p:txBody>
          <a:bodyPr>
            <a:normAutofit fontScale="90000"/>
          </a:bodyPr>
          <a:lstStyle/>
          <a:p>
            <a:pPr algn="ctr"/>
            <a:r>
              <a:rPr lang="fr-BE" sz="2800" dirty="0"/>
              <a:t>La particularité du service extraordinaire est que chaque dépense doit disposer de ses propres moyens (recettes de transferts, emprunts, subsides, …)</a:t>
            </a:r>
            <a:br>
              <a:rPr lang="fr-BE" sz="2800" dirty="0"/>
            </a:br>
            <a:r>
              <a:rPr lang="fr-BE" sz="2800" dirty="0"/>
              <a:t>Le Budget extraordinaire doit obligatoirement être en équilibre</a:t>
            </a:r>
            <a:br>
              <a:rPr lang="fr-BE" sz="2800" dirty="0"/>
            </a:br>
            <a:endParaRPr lang="fr-BE" sz="2800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FA0E8A6-ED6F-1F3F-8775-D10131A050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1025" y="2754623"/>
            <a:ext cx="5295900" cy="2935670"/>
          </a:xfrm>
        </p:spPr>
        <p:txBody>
          <a:bodyPr/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fr-B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Exemple : </a:t>
            </a:r>
          </a:p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lang="fr-B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Dépenses :  </a:t>
            </a:r>
            <a:r>
              <a:rPr lang="fr-F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Eclairage public - Remplacement luminaires 2025</a:t>
            </a:r>
            <a:r>
              <a:rPr lang="fr-B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100.000 €</a:t>
            </a:r>
          </a:p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lang="fr-B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Recettes :   Intervention ORES : </a:t>
            </a:r>
            <a:r>
              <a:rPr lang="fr-BE" sz="18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4</a:t>
            </a:r>
            <a:r>
              <a:rPr lang="fr-B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0.000 €</a:t>
            </a:r>
          </a:p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lang="fr-B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     Emprunt : </a:t>
            </a:r>
            <a:r>
              <a:rPr lang="fr-BE" sz="18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6</a:t>
            </a:r>
            <a:r>
              <a:rPr lang="fr-B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0.000 €</a:t>
            </a:r>
          </a:p>
          <a:p>
            <a:endParaRPr lang="fr-BE" dirty="0"/>
          </a:p>
        </p:txBody>
      </p:sp>
      <p:pic>
        <p:nvPicPr>
          <p:cNvPr id="2050" name="Picture 2" descr="Vecteur Stock Ouvrier à la pelle | Adobe Stock">
            <a:extLst>
              <a:ext uri="{FF2B5EF4-FFF2-40B4-BE49-F238E27FC236}">
                <a16:creationId xmlns:a16="http://schemas.microsoft.com/office/drawing/2014/main" id="{72A50B7C-258B-9591-643C-4CEF6CCD565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64" t="1593" b="2718"/>
          <a:stretch/>
        </p:blipFill>
        <p:spPr bwMode="auto">
          <a:xfrm>
            <a:off x="7296149" y="1929385"/>
            <a:ext cx="4028313" cy="4325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Image 1" descr="E:\LOGO Celles.png">
            <a:extLst>
              <a:ext uri="{FF2B5EF4-FFF2-40B4-BE49-F238E27FC236}">
                <a16:creationId xmlns:a16="http://schemas.microsoft.com/office/drawing/2014/main" id="{C9869487-3D3A-ABE3-5952-24FFC08748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425" y="406399"/>
            <a:ext cx="1520825" cy="146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71436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F27384-6209-1F06-1BBC-886419F6F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0735" y="516071"/>
            <a:ext cx="6930844" cy="2912929"/>
          </a:xfrm>
        </p:spPr>
        <p:txBody>
          <a:bodyPr>
            <a:normAutofit fontScale="90000"/>
          </a:bodyPr>
          <a:lstStyle/>
          <a:p>
            <a:pPr algn="ctr"/>
            <a:r>
              <a:rPr lang="fr-BE" sz="2800" dirty="0"/>
              <a:t>Chaque investissement est identifié à un numéro de projet extraordinaire. Ce numéro est identique en dépenses et en recettes.</a:t>
            </a:r>
            <a:br>
              <a:rPr lang="fr-BE" sz="2800" dirty="0"/>
            </a:br>
            <a:br>
              <a:rPr lang="fr-BE" sz="2800" dirty="0"/>
            </a:br>
            <a:r>
              <a:rPr lang="fr-BE" sz="2800" dirty="0"/>
              <a:t>Tout ce qui touche à l’investissement porte le même numéro de projet (Auteur de projet, coordinateur de sécurité, </a:t>
            </a:r>
            <a:r>
              <a:rPr lang="fr-BE" sz="2800" dirty="0" err="1"/>
              <a:t>Certibeau</a:t>
            </a:r>
            <a:r>
              <a:rPr lang="fr-BE" sz="2800" dirty="0"/>
              <a:t>, …)</a:t>
            </a:r>
            <a:br>
              <a:rPr lang="fr-BE" sz="2800" dirty="0"/>
            </a:br>
            <a:endParaRPr lang="fr-BE" sz="2800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240C826-205C-B8A5-A916-7B76CD991B3F}"/>
              </a:ext>
            </a:extLst>
          </p:cNvPr>
          <p:cNvSpPr txBox="1"/>
          <p:nvPr/>
        </p:nvSpPr>
        <p:spPr>
          <a:xfrm>
            <a:off x="2515347" y="3907072"/>
            <a:ext cx="5942106" cy="20797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fr-B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EX : </a:t>
            </a:r>
            <a:r>
              <a:rPr lang="fr-FR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Eclairage public - Remplacement luminaires 2025 </a:t>
            </a:r>
            <a:r>
              <a:rPr lang="fr-B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	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endParaRPr lang="fr-BE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fr-BE" sz="1800" b="1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426/735-60 – 20250006 </a:t>
            </a:r>
            <a:r>
              <a:rPr lang="fr-B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pour les dépenses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fr-BE" sz="1800" b="1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426/560-52 – 20250006  </a:t>
            </a:r>
            <a:r>
              <a:rPr lang="fr-B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pour les recettes (ORES)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fr-BE" sz="1800" b="1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426/961-51 – 20250006  </a:t>
            </a:r>
            <a:r>
              <a:rPr lang="fr-B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pour les recettes emprunts</a:t>
            </a:r>
          </a:p>
        </p:txBody>
      </p:sp>
      <p:pic>
        <p:nvPicPr>
          <p:cNvPr id="9218" name="Image 1" descr="E:\LOGO Celles.png">
            <a:extLst>
              <a:ext uri="{FF2B5EF4-FFF2-40B4-BE49-F238E27FC236}">
                <a16:creationId xmlns:a16="http://schemas.microsoft.com/office/drawing/2014/main" id="{CA284176-9B19-7F09-B690-ACAE517C25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5" y="328549"/>
            <a:ext cx="1520825" cy="146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03350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887AAB-56C7-6DA7-719B-215C327B4B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3694" y="352220"/>
            <a:ext cx="9380250" cy="1325563"/>
          </a:xfrm>
        </p:spPr>
        <p:txBody>
          <a:bodyPr/>
          <a:lstStyle/>
          <a:p>
            <a:r>
              <a:rPr lang="fr-B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BE" sz="2500" dirty="0"/>
              <a:t>Le budget est décomposé en articles budgétaires </a:t>
            </a:r>
            <a:br>
              <a:rPr lang="fr-B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fr-B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fr-BE" sz="3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EX: </a:t>
            </a:r>
            <a:r>
              <a:rPr lang="fr-BE" sz="3600" b="1" kern="1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104</a:t>
            </a:r>
            <a:r>
              <a:rPr lang="fr-BE" sz="3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/</a:t>
            </a:r>
            <a:r>
              <a:rPr lang="fr-BE" sz="3600" b="1" kern="1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125-12</a:t>
            </a:r>
            <a:endParaRPr lang="fr-BE" sz="3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6787780-C498-FC5F-0921-AE3592D4F2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694" y="1949451"/>
            <a:ext cx="11274612" cy="949198"/>
          </a:xfrm>
        </p:spPr>
        <p:txBody>
          <a:bodyPr/>
          <a:lstStyle/>
          <a:p>
            <a:r>
              <a:rPr lang="fr-B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La suite des  trois premiers chiffres  est appelé </a:t>
            </a:r>
            <a:r>
              <a:rPr lang="fr-BE" sz="1800" b="1" kern="1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code fonctionnel</a:t>
            </a:r>
            <a:r>
              <a:rPr lang="fr-B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ce qui définit la destination</a:t>
            </a:r>
          </a:p>
          <a:p>
            <a:r>
              <a:rPr lang="fr-B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La suite des cinq chiffres suivants est appelé </a:t>
            </a:r>
            <a:r>
              <a:rPr lang="fr-BE" sz="1800" b="1" kern="1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code économique</a:t>
            </a:r>
            <a:r>
              <a:rPr lang="fr-B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ce qui définit la nature</a:t>
            </a:r>
          </a:p>
          <a:p>
            <a:endParaRPr lang="fr-BE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769DC22-6E5A-DC50-ED2C-996509EAE258}"/>
              </a:ext>
            </a:extLst>
          </p:cNvPr>
          <p:cNvSpPr txBox="1"/>
          <p:nvPr/>
        </p:nvSpPr>
        <p:spPr>
          <a:xfrm>
            <a:off x="713232" y="3020843"/>
            <a:ext cx="3529584" cy="1658596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fr-B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Exemple code fonctionnel  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fr-BE" sz="1800" b="1" kern="1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104</a:t>
            </a:r>
            <a:r>
              <a:rPr lang="fr-BE" sz="1800" kern="100" dirty="0">
                <a:solidFill>
                  <a:srgbClr val="00B05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fr-B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Administration générale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fr-BE" sz="1800" b="1" kern="1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835</a:t>
            </a:r>
            <a:r>
              <a:rPr lang="fr-BE" sz="1800" kern="100" dirty="0">
                <a:solidFill>
                  <a:srgbClr val="00B05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fr-B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Petite enfance / crèche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fr-B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D4D938F-8B56-F917-E5FE-4ED8AF99B019}"/>
              </a:ext>
            </a:extLst>
          </p:cNvPr>
          <p:cNvSpPr txBox="1"/>
          <p:nvPr/>
        </p:nvSpPr>
        <p:spPr>
          <a:xfrm>
            <a:off x="5257800" y="3020843"/>
            <a:ext cx="3529584" cy="1237455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fr-B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Exemple code économique : 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fr-BE" sz="1800" b="1" kern="1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125-12</a:t>
            </a:r>
            <a:r>
              <a:rPr lang="fr-B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: fourniture électricité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fr-BE" sz="1800" b="1" kern="1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123-11</a:t>
            </a:r>
            <a:r>
              <a:rPr lang="fr-B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: frais téléphoniques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4BC2B21-505F-597F-A5C1-DA7896B06C65}"/>
              </a:ext>
            </a:extLst>
          </p:cNvPr>
          <p:cNvSpPr txBox="1"/>
          <p:nvPr/>
        </p:nvSpPr>
        <p:spPr>
          <a:xfrm>
            <a:off x="2123694" y="4801633"/>
            <a:ext cx="6094476" cy="1874552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fr-B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Le mixte des deux :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fr-B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104 / 125-12 : Fourniture électricité pour l’administration générale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fr-B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835/ 125-12 : Fourniture électricité  pour la crèche «  les polichinelles »</a:t>
            </a:r>
          </a:p>
        </p:txBody>
      </p:sp>
      <p:pic>
        <p:nvPicPr>
          <p:cNvPr id="10242" name="Image 1" descr="E:\LOGO Celles.png">
            <a:extLst>
              <a:ext uri="{FF2B5EF4-FFF2-40B4-BE49-F238E27FC236}">
                <a16:creationId xmlns:a16="http://schemas.microsoft.com/office/drawing/2014/main" id="{CF6FD4F0-8F98-9CE8-9D48-827908F5FD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694" y="214108"/>
            <a:ext cx="1520825" cy="146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7799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033FB0-F256-03C8-51D6-8389E35FB4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7093907" cy="715581"/>
          </a:xfrm>
        </p:spPr>
        <p:txBody>
          <a:bodyPr>
            <a:normAutofit fontScale="90000"/>
          </a:bodyPr>
          <a:lstStyle/>
          <a:p>
            <a:r>
              <a:rPr lang="fr-BE" dirty="0"/>
              <a:t>Résultat d’un budget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0852890-FE24-24DD-C0DA-6171A82325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93913" y="2208276"/>
            <a:ext cx="9144000" cy="2926080"/>
          </a:xfrm>
        </p:spPr>
        <p:txBody>
          <a:bodyPr>
            <a:norm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lang="fr-B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Résultat à l’exercice propre  (année en cours)</a:t>
            </a:r>
          </a:p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lang="fr-B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Résultat général  = Résultat de l’exercice</a:t>
            </a:r>
            <a:r>
              <a:rPr lang="fr-BE" sz="18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+ Résultat des exercices antérieurs</a:t>
            </a:r>
          </a:p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fr-BE" b="1" u="sng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Le budget ordinaire doit obligatoirement être en BONI à l’exercice propre</a:t>
            </a:r>
            <a:endParaRPr lang="fr-BE" sz="1800" b="1" u="sng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lang="fr-B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Lorsque que l’on réalise un bénéfice, on parle de boni </a:t>
            </a:r>
          </a:p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lang="fr-B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Lorsque qu’on réalise une perte on parle d’un mali</a:t>
            </a:r>
          </a:p>
          <a:p>
            <a:endParaRPr lang="fr-BE" dirty="0"/>
          </a:p>
        </p:txBody>
      </p:sp>
      <p:sp>
        <p:nvSpPr>
          <p:cNvPr id="5" name="Signe Plus 4">
            <a:extLst>
              <a:ext uri="{FF2B5EF4-FFF2-40B4-BE49-F238E27FC236}">
                <a16:creationId xmlns:a16="http://schemas.microsoft.com/office/drawing/2014/main" id="{A5B814C9-B4C4-64CD-AA94-8E114498DD50}"/>
              </a:ext>
            </a:extLst>
          </p:cNvPr>
          <p:cNvSpPr/>
          <p:nvPr/>
        </p:nvSpPr>
        <p:spPr>
          <a:xfrm>
            <a:off x="7626096" y="3671316"/>
            <a:ext cx="1563624" cy="1362456"/>
          </a:xfrm>
          <a:prstGeom prst="mathPlus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6" name="Signe Moins 5">
            <a:extLst>
              <a:ext uri="{FF2B5EF4-FFF2-40B4-BE49-F238E27FC236}">
                <a16:creationId xmlns:a16="http://schemas.microsoft.com/office/drawing/2014/main" id="{D69DA1A0-049D-0ED0-FBA4-24F34920B2DC}"/>
              </a:ext>
            </a:extLst>
          </p:cNvPr>
          <p:cNvSpPr/>
          <p:nvPr/>
        </p:nvSpPr>
        <p:spPr>
          <a:xfrm>
            <a:off x="9665208" y="4631437"/>
            <a:ext cx="1408176" cy="1618487"/>
          </a:xfrm>
          <a:prstGeom prst="mathMinus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65723ACC-2EBD-60E5-616C-2D6CD9D0D9ED}"/>
              </a:ext>
            </a:extLst>
          </p:cNvPr>
          <p:cNvCxnSpPr/>
          <p:nvPr/>
        </p:nvCxnSpPr>
        <p:spPr>
          <a:xfrm flipH="1">
            <a:off x="8407908" y="4142232"/>
            <a:ext cx="2093976" cy="148132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266" name="Image 1" descr="E:\LOGO Celles.png">
            <a:extLst>
              <a:ext uri="{FF2B5EF4-FFF2-40B4-BE49-F238E27FC236}">
                <a16:creationId xmlns:a16="http://schemas.microsoft.com/office/drawing/2014/main" id="{179F5396-1CCF-F134-057D-97F650B6DF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425" y="390525"/>
            <a:ext cx="1520825" cy="146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6131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A4115D-E056-16A5-D9D4-FC546DE60E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15830" y="310895"/>
            <a:ext cx="6952389" cy="1909763"/>
          </a:xfrm>
        </p:spPr>
        <p:txBody>
          <a:bodyPr/>
          <a:lstStyle/>
          <a:p>
            <a:r>
              <a:rPr lang="fr-BE" sz="2500" dirty="0"/>
              <a:t>Après le vote du budget et son approbation, il est possible que l’on doive adapter le budget.</a:t>
            </a:r>
            <a:br>
              <a:rPr lang="fr-B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fr-BE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DCAC969-009F-BF54-C367-42347B8703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8690" y="2220658"/>
            <a:ext cx="9144000" cy="1909763"/>
          </a:xfrm>
        </p:spPr>
        <p:txBody>
          <a:bodyPr>
            <a:norm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lang="fr-BE" sz="1800" b="1" u="sng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Modification budgétaire </a:t>
            </a:r>
            <a:r>
              <a:rPr lang="fr-B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toute décision adoptée par le conseil communal après l'arrêt du budget et ayant pour effet de créer, supprimer ou modifier un ou plusieurs crédits budgétaires</a:t>
            </a:r>
          </a:p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lang="fr-B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Il peut en exister plusieurs sur l’exercice et suit le même processus que le budget.</a:t>
            </a:r>
          </a:p>
          <a:p>
            <a:endParaRPr lang="fr-BE" dirty="0"/>
          </a:p>
        </p:txBody>
      </p:sp>
      <p:pic>
        <p:nvPicPr>
          <p:cNvPr id="1028" name="Picture 4" descr="pouce en l'air vector - Telecharger Vectoriel Gratuit, Clipart ...">
            <a:extLst>
              <a:ext uri="{FF2B5EF4-FFF2-40B4-BE49-F238E27FC236}">
                <a16:creationId xmlns:a16="http://schemas.microsoft.com/office/drawing/2014/main" id="{327163BC-9050-9069-E533-D74F5C7B8E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0158" y="4673808"/>
            <a:ext cx="1531683" cy="1530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Image 1" descr="E:\LOGO Celles.png">
            <a:extLst>
              <a:ext uri="{FF2B5EF4-FFF2-40B4-BE49-F238E27FC236}">
                <a16:creationId xmlns:a16="http://schemas.microsoft.com/office/drawing/2014/main" id="{90A505CC-16ED-B5B7-D32E-D403C2802B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198" y="460982"/>
            <a:ext cx="1520825" cy="146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9139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92A7CA-BF8D-8D2D-6907-F5527766A2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75106" y="0"/>
            <a:ext cx="6196520" cy="2597285"/>
          </a:xfrm>
        </p:spPr>
        <p:txBody>
          <a:bodyPr>
            <a:normAutofit fontScale="90000"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lang="fr-BE" sz="4000" dirty="0"/>
              <a:t>Le résultat réel d’un budget est appelé le </a:t>
            </a:r>
            <a:r>
              <a:rPr lang="fr-BE" sz="4000" b="1" dirty="0"/>
              <a:t>COMPTE</a:t>
            </a:r>
            <a:br>
              <a:rPr lang="fr-B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fr-BE" sz="2000" i="1" kern="100" dirty="0">
                <a:latin typeface="Aptos" panose="020B0004020202020204" pitchFamily="34" charset="0"/>
                <a:cs typeface="Times New Roman" panose="02020603050405020304" pitchFamily="18" charset="0"/>
              </a:rPr>
              <a:t>COMPTE : utilisation réelle des crédits budgétaires de l’année en dépenses et en recettes</a:t>
            </a:r>
            <a:br>
              <a:rPr lang="fr-BE" sz="2000" i="1" kern="100" dirty="0">
                <a:latin typeface="Aptos" panose="020B0004020202020204" pitchFamily="34" charset="0"/>
                <a:cs typeface="Times New Roman" panose="02020603050405020304" pitchFamily="18" charset="0"/>
              </a:rPr>
            </a:br>
            <a:r>
              <a:rPr lang="fr-BE" sz="2000" i="1" kern="100" dirty="0">
                <a:latin typeface="Aptos" panose="020B0004020202020204" pitchFamily="34" charset="0"/>
                <a:cs typeface="Times New Roman" panose="02020603050405020304" pitchFamily="18" charset="0"/>
              </a:rPr>
              <a:t> </a:t>
            </a:r>
            <a:br>
              <a:rPr lang="fr-BE" sz="2000" i="1" kern="100" dirty="0">
                <a:latin typeface="Aptos" panose="020B0004020202020204" pitchFamily="34" charset="0"/>
                <a:cs typeface="Times New Roman" panose="02020603050405020304" pitchFamily="18" charset="0"/>
              </a:rPr>
            </a:br>
            <a:endParaRPr lang="fr-BE" sz="2000" i="1" kern="100" dirty="0">
              <a:latin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17997B5-2D76-AA91-BD60-B68F76F3EB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0525" y="2441642"/>
            <a:ext cx="6896100" cy="3501957"/>
          </a:xfrm>
        </p:spPr>
        <p:txBody>
          <a:bodyPr>
            <a:normAutofit/>
          </a:bodyPr>
          <a:lstStyle/>
          <a:p>
            <a:pPr algn="l"/>
            <a:r>
              <a:rPr lang="fr-BE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Il se décompose en :</a:t>
            </a:r>
          </a:p>
          <a:p>
            <a:pPr algn="l"/>
            <a:br>
              <a:rPr lang="fr-BE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fr-BE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                                  Compte Budgétaire</a:t>
            </a:r>
          </a:p>
          <a:p>
            <a:pPr algn="l"/>
            <a:br>
              <a:rPr lang="fr-BE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fr-BE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                                  Le bilan et compte de résultats</a:t>
            </a:r>
          </a:p>
          <a:p>
            <a:pPr algn="l"/>
            <a:br>
              <a:rPr lang="fr-BE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fr-BE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                                  Une synthèse analytique</a:t>
            </a:r>
            <a:br>
              <a:rPr lang="fr-BE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fr-BE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br>
              <a:rPr lang="fr-BE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fr-BE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Il s’effectue l’année n +1</a:t>
            </a:r>
            <a:br>
              <a:rPr lang="fr-BE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fr-BE" dirty="0"/>
          </a:p>
        </p:txBody>
      </p:sp>
      <p:sp>
        <p:nvSpPr>
          <p:cNvPr id="10" name="Flèche : droite 9">
            <a:extLst>
              <a:ext uri="{FF2B5EF4-FFF2-40B4-BE49-F238E27FC236}">
                <a16:creationId xmlns:a16="http://schemas.microsoft.com/office/drawing/2014/main" id="{4440513D-53BE-498C-920F-4F0D8889DC62}"/>
              </a:ext>
            </a:extLst>
          </p:cNvPr>
          <p:cNvSpPr/>
          <p:nvPr/>
        </p:nvSpPr>
        <p:spPr>
          <a:xfrm>
            <a:off x="944886" y="3181984"/>
            <a:ext cx="1068740" cy="408562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1" name="Flèche : droite 10">
            <a:extLst>
              <a:ext uri="{FF2B5EF4-FFF2-40B4-BE49-F238E27FC236}">
                <a16:creationId xmlns:a16="http://schemas.microsoft.com/office/drawing/2014/main" id="{8994C9A6-CEC6-0C11-4859-2DB0D1EB19CA}"/>
              </a:ext>
            </a:extLst>
          </p:cNvPr>
          <p:cNvSpPr/>
          <p:nvPr/>
        </p:nvSpPr>
        <p:spPr>
          <a:xfrm>
            <a:off x="944886" y="3864837"/>
            <a:ext cx="1068740" cy="408562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2" name="Flèche : droite 11">
            <a:extLst>
              <a:ext uri="{FF2B5EF4-FFF2-40B4-BE49-F238E27FC236}">
                <a16:creationId xmlns:a16="http://schemas.microsoft.com/office/drawing/2014/main" id="{8AC1BAC9-572E-F4A4-6A79-60F2032299FA}"/>
              </a:ext>
            </a:extLst>
          </p:cNvPr>
          <p:cNvSpPr/>
          <p:nvPr/>
        </p:nvSpPr>
        <p:spPr>
          <a:xfrm>
            <a:off x="944886" y="4547690"/>
            <a:ext cx="1068740" cy="408562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pic>
        <p:nvPicPr>
          <p:cNvPr id="13314" name="Image 1" descr="E:\LOGO Celles.png">
            <a:extLst>
              <a:ext uri="{FF2B5EF4-FFF2-40B4-BE49-F238E27FC236}">
                <a16:creationId xmlns:a16="http://schemas.microsoft.com/office/drawing/2014/main" id="{0F0A226B-994B-943D-E8C6-71D21D9163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843" y="396875"/>
            <a:ext cx="1520825" cy="146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5810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D3E67C5-3C09-D6BF-B10D-E71C7192D5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83653" y="1710268"/>
            <a:ext cx="2613764" cy="939901"/>
          </a:xfrm>
        </p:spPr>
        <p:txBody>
          <a:bodyPr/>
          <a:lstStyle/>
          <a:p>
            <a:r>
              <a:rPr lang="fr-BE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MERCI!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E6A9E138-7A62-AEC0-21AA-AC796DFC153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B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Je vous remercie de votre attention et vous invite à poser vos questions</a:t>
            </a:r>
          </a:p>
          <a:p>
            <a:endParaRPr lang="fr-BE" dirty="0"/>
          </a:p>
        </p:txBody>
      </p:sp>
      <p:pic>
        <p:nvPicPr>
          <p:cNvPr id="14338" name="Image 1" descr="E:\LOGO Celles.png">
            <a:extLst>
              <a:ext uri="{FF2B5EF4-FFF2-40B4-BE49-F238E27FC236}">
                <a16:creationId xmlns:a16="http://schemas.microsoft.com/office/drawing/2014/main" id="{B966F784-45AB-FEC3-3F1D-97956D1343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100" y="636639"/>
            <a:ext cx="1520825" cy="146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54351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Image 2">
            <a:extLst>
              <a:ext uri="{FF2B5EF4-FFF2-40B4-BE49-F238E27FC236}">
                <a16:creationId xmlns:a16="http://schemas.microsoft.com/office/drawing/2014/main" id="{9B240F3F-0502-4B91-A0D5-88E832409B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0" y="93664"/>
            <a:ext cx="8891588" cy="667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2" name="WordArt 5" descr="Zone de dessin">
            <a:extLst>
              <a:ext uri="{FF2B5EF4-FFF2-40B4-BE49-F238E27FC236}">
                <a16:creationId xmlns:a16="http://schemas.microsoft.com/office/drawing/2014/main" id="{E73133A6-9B08-49F5-86F7-C9F4F1320F97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063750" y="1630364"/>
            <a:ext cx="8135938" cy="1798637"/>
          </a:xfrm>
          <a:prstGeom prst="rect">
            <a:avLst/>
          </a:prstGeom>
          <a:noFill/>
          <a:ln>
            <a:noFill/>
          </a:ln>
        </p:spPr>
        <p:txBody>
          <a:bodyPr wrap="none" fromWordArt="1">
            <a:prstTxWarp prst="textPlain">
              <a:avLst>
                <a:gd name="adj" fmla="val 48935"/>
              </a:avLst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3600" b="0" i="0" u="none" strike="noStrike" kern="10" cap="none" spc="0" normalizeH="0" baseline="0" noProof="0" dirty="0"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blipFill dpi="0" rotWithShape="1">
                  <a:blip r:embed="rId4">
                    <a:alphaModFix amt="70000"/>
                  </a:blip>
                  <a:srcRect/>
                  <a:tile tx="0" ty="0" sx="100000" sy="100000" flip="none" algn="tl"/>
                </a:blip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BUDGET </a:t>
            </a:r>
            <a:r>
              <a:rPr kumimoji="0" lang="fr-BE" sz="3600" b="0" i="0" u="none" strike="noStrike" kern="10" cap="none" spc="0" normalizeH="0" baseline="0" noProof="0" dirty="0"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blipFill>
                  <a:blip r:embed="rId4">
                    <a:alphaModFix amt="70000"/>
                  </a:blip>
                  <a:tile tx="0" ty="0" sx="100000" sy="100000" flip="none" algn="tl"/>
                </a:blip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COMMUNAL</a:t>
            </a:r>
          </a:p>
        </p:txBody>
      </p:sp>
      <p:sp>
        <p:nvSpPr>
          <p:cNvPr id="4100" name="WordArt 6" descr="Zone de dessin">
            <a:extLst>
              <a:ext uri="{FF2B5EF4-FFF2-40B4-BE49-F238E27FC236}">
                <a16:creationId xmlns:a16="http://schemas.microsoft.com/office/drawing/2014/main" id="{09D02B5D-EAFB-4A95-B2FF-9505B4967092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5303838" y="3932238"/>
            <a:ext cx="4679950" cy="7921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3600" b="0" i="0" u="none" strike="noStrike" kern="10" cap="none" spc="0" normalizeH="0" baseline="0" noProof="0" dirty="0"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blipFill dpi="0" rotWithShape="1">
                  <a:blip r:embed="rId4">
                    <a:alphaModFix amt="70000"/>
                  </a:blip>
                  <a:srcRect/>
                  <a:tile tx="0" ty="0" sx="100000" sy="100000" flip="none" algn="tl"/>
                </a:blip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Exercice 2025</a:t>
            </a:r>
          </a:p>
        </p:txBody>
      </p:sp>
    </p:spTree>
  </p:cSld>
  <p:clrMapOvr>
    <a:masterClrMapping/>
  </p:clrMapOvr>
  <p:transition>
    <p:randomBar dir="vert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Image 6">
            <a:extLst>
              <a:ext uri="{FF2B5EF4-FFF2-40B4-BE49-F238E27FC236}">
                <a16:creationId xmlns:a16="http://schemas.microsoft.com/office/drawing/2014/main" id="{433C33BC-EECD-46E5-9B04-C7726BC4DA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950" y="93664"/>
            <a:ext cx="8891588" cy="667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WordArt 5" descr="Zone de dessin">
            <a:extLst>
              <a:ext uri="{FF2B5EF4-FFF2-40B4-BE49-F238E27FC236}">
                <a16:creationId xmlns:a16="http://schemas.microsoft.com/office/drawing/2014/main" id="{6B3EEFFD-1374-4282-A556-895933BF91E0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1774825" y="333375"/>
            <a:ext cx="4032250" cy="5032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8935"/>
              </a:avLst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3600" b="0" i="0" u="none" strike="noStrike" kern="10" cap="none" spc="0" normalizeH="0" baseline="0" noProof="0"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blipFill dpi="0" rotWithShape="1">
                  <a:blip r:embed="rId4">
                    <a:alphaModFix amt="70000"/>
                  </a:blip>
                  <a:srcRect/>
                  <a:tile tx="0" ty="0" sx="100000" sy="100000" flip="none" algn="tl"/>
                </a:blip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BUDGET COMMUNAL</a:t>
            </a:r>
          </a:p>
        </p:txBody>
      </p:sp>
      <p:sp>
        <p:nvSpPr>
          <p:cNvPr id="6148" name="WordArt 6" descr="Zone de dessin">
            <a:extLst>
              <a:ext uri="{FF2B5EF4-FFF2-40B4-BE49-F238E27FC236}">
                <a16:creationId xmlns:a16="http://schemas.microsoft.com/office/drawing/2014/main" id="{02E551EC-E3C2-44CC-A3B2-4C9A60697452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855913" y="2205038"/>
            <a:ext cx="6769100" cy="16557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3600" b="0" i="0" u="none" strike="noStrike" kern="10" cap="none" spc="0" normalizeH="0" baseline="0" noProof="0"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blipFill dpi="0" rotWithShape="1">
                  <a:blip r:embed="rId4">
                    <a:alphaModFix amt="70000"/>
                  </a:blip>
                  <a:srcRect/>
                  <a:tile tx="0" ty="0" sx="100000" sy="100000" flip="none" algn="tl"/>
                </a:blip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SERVICE ORDINAIRE</a:t>
            </a:r>
          </a:p>
        </p:txBody>
      </p:sp>
      <p:sp>
        <p:nvSpPr>
          <p:cNvPr id="6149" name="WordArt 7" descr="Zone de dessin">
            <a:extLst>
              <a:ext uri="{FF2B5EF4-FFF2-40B4-BE49-F238E27FC236}">
                <a16:creationId xmlns:a16="http://schemas.microsoft.com/office/drawing/2014/main" id="{9DFF164E-A202-4D33-A9CA-DAD10A88D120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7751764" y="5876926"/>
            <a:ext cx="2592387" cy="576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3600" b="0" i="0" u="none" strike="noStrike" kern="10" cap="none" spc="0" normalizeH="0" baseline="0" noProof="0" dirty="0"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blipFill dpi="0" rotWithShape="1">
                  <a:blip r:embed="rId4">
                    <a:alphaModFix amt="70000"/>
                  </a:blip>
                  <a:srcRect/>
                  <a:tile tx="0" ty="0" sx="100000" sy="100000" flip="none" algn="tl"/>
                </a:blip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Exercice 2025</a:t>
            </a:r>
          </a:p>
        </p:txBody>
      </p:sp>
    </p:spTree>
  </p:cSld>
  <p:clrMapOvr>
    <a:masterClrMapping/>
  </p:clrMapOvr>
  <p:transition>
    <p:randomBar dir="vert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94" name="Group 50">
            <a:extLst>
              <a:ext uri="{FF2B5EF4-FFF2-40B4-BE49-F238E27FC236}">
                <a16:creationId xmlns:a16="http://schemas.microsoft.com/office/drawing/2014/main" id="{67FF6B61-97F1-4E0A-ACA4-3A98E49C66D3}"/>
              </a:ext>
            </a:extLst>
          </p:cNvPr>
          <p:cNvGraphicFramePr>
            <a:graphicFrameLocks noGrp="1"/>
          </p:cNvGraphicFramePr>
          <p:nvPr>
            <p:ph/>
            <p:extLst>
              <p:ext uri="{D42A27DB-BD31-4B8C-83A1-F6EECF244321}">
                <p14:modId xmlns:p14="http://schemas.microsoft.com/office/powerpoint/2010/main" val="3977006605"/>
              </p:ext>
            </p:extLst>
          </p:nvPr>
        </p:nvGraphicFramePr>
        <p:xfrm>
          <a:off x="1919288" y="1484314"/>
          <a:ext cx="8229600" cy="4827588"/>
        </p:xfrm>
        <a:graphic>
          <a:graphicData uri="http://schemas.openxmlformats.org/drawingml/2006/table">
            <a:tbl>
              <a:tblPr/>
              <a:tblGrid>
                <a:gridCol w="7223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23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479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04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80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46856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25516">
                <a:tc gridSpan="3"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 RECETTES ORDINAIRES </a:t>
                      </a:r>
                      <a:endParaRPr kumimoji="0" lang="fr-FR" altLang="fr-F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gridSpan="3"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 DEPENSES ORDINAIRES 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2031">
                <a:tc gridSpan="2"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TOTAL EX.</a:t>
                      </a:r>
                    </a:p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PROPRE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9.628.383,59</a:t>
                      </a:r>
                      <a:endParaRPr kumimoji="0" lang="fr-FR" altLang="fr-F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TOTAL EX.</a:t>
                      </a:r>
                    </a:p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PROPRE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9.606.002,79</a:t>
                      </a:r>
                      <a:endParaRPr kumimoji="0" lang="fr-FR" altLang="fr-F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568">
                <a:tc gridSpan="2"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BONI EX.</a:t>
                      </a:r>
                    </a:p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PROPRE</a:t>
                      </a:r>
                    </a:p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22.380,80</a:t>
                      </a:r>
                      <a:endParaRPr kumimoji="0" lang="fr-FR" altLang="fr-F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8362">
                <a:tc gridSpan="2"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EX.ANTERIEURS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788.467,50    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EX. ANTERIEURS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162.542,51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6794">
                <a:tc gridSpan="2"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PRELEVEMENTS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0,00     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PRELEVEMENTS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35.000,00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0096">
                <a:tc gridSpan="2"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TOTAL</a:t>
                      </a:r>
                    </a:p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GENERAL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10.416.851,09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TOTAL </a:t>
                      </a:r>
                    </a:p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GENERAL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9.803.545,30</a:t>
                      </a: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65206">
                <a:tc gridSpan="2"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BONI</a:t>
                      </a:r>
                    </a:p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GENERAL</a:t>
                      </a:r>
                      <a:endParaRPr kumimoji="0" lang="fr-FR" altLang="fr-F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613.305,79</a:t>
                      </a:r>
                      <a:endParaRPr kumimoji="0" lang="fr-FR" altLang="fr-F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fr-FR" altLang="fr-F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3" marB="45723"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fr-FR" altLang="fr-F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8015"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fr-FR" altLang="fr-F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fr-FR" altLang="fr-F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3" marB="45723"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fr-FR" altLang="fr-F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fr-FR" altLang="fr-F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fr-FR" altLang="fr-F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3" marB="45723"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fr-FR" altLang="fr-F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2389" name="WordArt 165">
            <a:extLst>
              <a:ext uri="{FF2B5EF4-FFF2-40B4-BE49-F238E27FC236}">
                <a16:creationId xmlns:a16="http://schemas.microsoft.com/office/drawing/2014/main" id="{A217B359-151F-42FE-8094-913F370A69F7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1774826" y="549275"/>
            <a:ext cx="8569325" cy="431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3600" b="0" i="0" u="none" strike="noStrike" kern="10" cap="none" spc="0" normalizeH="0" baseline="0" noProof="0"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808080">
                    <a:alpha val="78038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 RECAPITULATIF ORDINAIRE</a:t>
            </a: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Text Box 4">
            <a:extLst>
              <a:ext uri="{FF2B5EF4-FFF2-40B4-BE49-F238E27FC236}">
                <a16:creationId xmlns:a16="http://schemas.microsoft.com/office/drawing/2014/main" id="{F19566A9-F665-49E1-95F8-53EE0DC474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51088" y="685800"/>
            <a:ext cx="7561262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altLang="fr-FR" sz="4400" b="1" i="0" u="sng" strike="noStrike" kern="1200" cap="none" spc="0" normalizeH="0" baseline="0" noProof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DEPENSES ORDINAIRES</a:t>
            </a:r>
            <a:endParaRPr kumimoji="0" lang="fr-FR" altLang="fr-FR" sz="4400" b="1" i="0" u="sng" strike="noStrike" kern="1200" cap="none" spc="0" normalizeH="0" baseline="0" noProof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0243" name="Text Box 5">
            <a:extLst>
              <a:ext uri="{FF2B5EF4-FFF2-40B4-BE49-F238E27FC236}">
                <a16:creationId xmlns:a16="http://schemas.microsoft.com/office/drawing/2014/main" id="{FC4B355C-5FD5-4366-8A57-B4EC72CCFA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74914" y="1792288"/>
            <a:ext cx="39084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486" name="Text Box 6">
            <a:extLst>
              <a:ext uri="{FF2B5EF4-FFF2-40B4-BE49-F238E27FC236}">
                <a16:creationId xmlns:a16="http://schemas.microsoft.com/office/drawing/2014/main" id="{7E391D9B-86AE-43B4-ACFB-F6E60A2A0E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66989" y="2060576"/>
            <a:ext cx="7921625" cy="2462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altLang="fr-FR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Personnel				4.628.157,27 €    </a:t>
            </a:r>
            <a:r>
              <a:rPr kumimoji="0" lang="fr-BE" alt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48,18% 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altLang="fr-FR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Fonctionnement			1.525.023,05 €    </a:t>
            </a:r>
            <a:r>
              <a:rPr kumimoji="0" lang="fr-BE" alt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15,89%</a:t>
            </a:r>
            <a:r>
              <a:rPr kumimoji="0" lang="fr-BE" altLang="fr-FR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altLang="fr-FR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Transferts				2.044.564,10 €    </a:t>
            </a:r>
            <a:r>
              <a:rPr kumimoji="0" lang="fr-BE" alt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21,28%</a:t>
            </a:r>
            <a:endParaRPr kumimoji="0" lang="fr-BE" altLang="fr-FR" sz="2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altLang="fr-FR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Dettes					1.384.476,66 €    </a:t>
            </a:r>
            <a:r>
              <a:rPr kumimoji="0" lang="fr-BE" alt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14,41%</a:t>
            </a:r>
            <a:endParaRPr kumimoji="0" lang="fr-BE" altLang="fr-FR" sz="2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altLang="fr-FR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Prélèvements				     23.781,71 €      </a:t>
            </a:r>
            <a:r>
              <a:rPr kumimoji="0" lang="fr-BE" alt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0,24%</a:t>
            </a:r>
            <a:endParaRPr kumimoji="0" lang="fr-FR" altLang="fr-FR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7181" name="Group 13">
            <a:extLst>
              <a:ext uri="{FF2B5EF4-FFF2-40B4-BE49-F238E27FC236}">
                <a16:creationId xmlns:a16="http://schemas.microsoft.com/office/drawing/2014/main" id="{CA616EBB-29DB-472D-8ADC-7AC6E065BD20}"/>
              </a:ext>
            </a:extLst>
          </p:cNvPr>
          <p:cNvGrpSpPr>
            <a:grpSpLocks/>
          </p:cNvGrpSpPr>
          <p:nvPr/>
        </p:nvGrpSpPr>
        <p:grpSpPr bwMode="auto">
          <a:xfrm>
            <a:off x="2424114" y="4791075"/>
            <a:ext cx="7056437" cy="750888"/>
            <a:chOff x="567" y="3018"/>
            <a:chExt cx="4445" cy="473"/>
          </a:xfrm>
        </p:grpSpPr>
        <p:sp>
          <p:nvSpPr>
            <p:cNvPr id="10246" name="Line 7">
              <a:extLst>
                <a:ext uri="{FF2B5EF4-FFF2-40B4-BE49-F238E27FC236}">
                  <a16:creationId xmlns:a16="http://schemas.microsoft.com/office/drawing/2014/main" id="{81824E6C-75A7-4104-960F-C27F12D45DB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43" y="3018"/>
              <a:ext cx="176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BE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247" name="Text Box 9">
              <a:extLst>
                <a:ext uri="{FF2B5EF4-FFF2-40B4-BE49-F238E27FC236}">
                  <a16:creationId xmlns:a16="http://schemas.microsoft.com/office/drawing/2014/main" id="{FAA0BDB1-4474-4B6C-B6C5-D78AA7E0BE0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7" y="3203"/>
              <a:ext cx="444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BE" alt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DE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Total (ex. propre)			9.606.002,79 €</a:t>
              </a:r>
              <a:endParaRPr kumimoji="0" lang="fr-FR" alt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DE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1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7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4" grpId="0"/>
      <p:bldP spid="2048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Espace réservé du contenu 5">
            <a:extLst>
              <a:ext uri="{FF2B5EF4-FFF2-40B4-BE49-F238E27FC236}">
                <a16:creationId xmlns:a16="http://schemas.microsoft.com/office/drawing/2014/main" id="{C32C03CA-61DA-48F5-A004-0CA27EA4E3DC}"/>
              </a:ext>
            </a:extLst>
          </p:cNvPr>
          <p:cNvGraphicFramePr>
            <a:graphicFrameLocks noGrp="1"/>
          </p:cNvGraphicFramePr>
          <p:nvPr>
            <p:ph/>
            <p:extLst>
              <p:ext uri="{D42A27DB-BD31-4B8C-83A1-F6EECF244321}">
                <p14:modId xmlns:p14="http://schemas.microsoft.com/office/powerpoint/2010/main" val="3331530995"/>
              </p:ext>
            </p:extLst>
          </p:nvPr>
        </p:nvGraphicFramePr>
        <p:xfrm>
          <a:off x="1155700" y="0"/>
          <a:ext cx="103124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Graphique 4">
            <a:extLst>
              <a:ext uri="{FF2B5EF4-FFF2-40B4-BE49-F238E27FC236}">
                <a16:creationId xmlns:a16="http://schemas.microsoft.com/office/drawing/2014/main" id="{BEEF88E3-DFB2-5DE9-63EB-4C1AD42C5E1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05661390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ransition>
    <p:randomBar dir="vert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204FA1AA-ECC9-4AAB-A2B2-5E8D7A23F3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3750" y="1916113"/>
            <a:ext cx="8066088" cy="2952750"/>
          </a:xfrm>
          <a:prstGeom prst="rect">
            <a:avLst/>
          </a:prstGeom>
          <a:solidFill>
            <a:srgbClr val="77C1C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BE" altLang="fr-FR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339" name="WordArt 3">
            <a:extLst>
              <a:ext uri="{FF2B5EF4-FFF2-40B4-BE49-F238E27FC236}">
                <a16:creationId xmlns:a16="http://schemas.microsoft.com/office/drawing/2014/main" id="{68045DAD-80BD-457F-878E-CB058B4D01AD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351088" y="2276475"/>
            <a:ext cx="7632700" cy="23764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8000" b="0" i="1" u="none" strike="noStrike" kern="10" cap="none" spc="0" normalizeH="0" baseline="0" noProof="0" dirty="0">
                <a:ln w="25400">
                  <a:solidFill>
                    <a:srgbClr val="333399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uLnTx/>
                <a:uFillTx/>
                <a:latin typeface="Monotype Corsiva" panose="03010101010201010101" pitchFamily="66" charset="0"/>
                <a:ea typeface="+mn-ea"/>
                <a:cs typeface="Arial" panose="020B0604020202020204" pitchFamily="34" charset="0"/>
              </a:rPr>
              <a:t>Dépenses de personnel</a:t>
            </a:r>
          </a:p>
        </p:txBody>
      </p:sp>
      <p:sp>
        <p:nvSpPr>
          <p:cNvPr id="14340" name="Line 4">
            <a:extLst>
              <a:ext uri="{FF2B5EF4-FFF2-40B4-BE49-F238E27FC236}">
                <a16:creationId xmlns:a16="http://schemas.microsoft.com/office/drawing/2014/main" id="{0E9416AF-DFF2-4FB4-9C86-CD8CCB2F89B8}"/>
              </a:ext>
            </a:extLst>
          </p:cNvPr>
          <p:cNvSpPr>
            <a:spLocks noChangeShapeType="1"/>
          </p:cNvSpPr>
          <p:nvPr/>
        </p:nvSpPr>
        <p:spPr bwMode="auto">
          <a:xfrm>
            <a:off x="2855914" y="4292600"/>
            <a:ext cx="6480175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BE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>
    <p:randomBar dir="vert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48" name="Text Box 264">
            <a:extLst>
              <a:ext uri="{FF2B5EF4-FFF2-40B4-BE49-F238E27FC236}">
                <a16:creationId xmlns:a16="http://schemas.microsoft.com/office/drawing/2014/main" id="{3F2DC28E-A475-416A-BE19-60CA86B92F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9650" y="5300663"/>
            <a:ext cx="7632700" cy="1016000"/>
          </a:xfrm>
          <a:prstGeom prst="rect">
            <a:avLst/>
          </a:prstGeom>
          <a:solidFill>
            <a:srgbClr val="22226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alt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stellar" panose="020A0402060406010301" pitchFamily="18" charset="0"/>
                <a:ea typeface="+mn-ea"/>
                <a:cs typeface="Arial" panose="020B0604020202020204" pitchFamily="34" charset="0"/>
              </a:rPr>
              <a:t> Soit  48,18 % des dépenses communales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alt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stellar" panose="020A0402060406010301" pitchFamily="18" charset="0"/>
                <a:ea typeface="+mn-ea"/>
                <a:cs typeface="Arial" panose="020B0604020202020204" pitchFamily="34" charset="0"/>
              </a:rPr>
              <a:t>+6,8% par rapport au budget 2024</a:t>
            </a:r>
            <a:endParaRPr kumimoji="0" lang="fr-FR" altLang="fr-FR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stellar" panose="020A0402060406010301" pitchFamily="18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FBA60E05-6507-4824-AABD-1DC5AF41BA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5428631"/>
              </p:ext>
            </p:extLst>
          </p:nvPr>
        </p:nvGraphicFramePr>
        <p:xfrm>
          <a:off x="2185194" y="541337"/>
          <a:ext cx="7821612" cy="29987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72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072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072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99596">
                <a:tc>
                  <a:txBody>
                    <a:bodyPr/>
                    <a:lstStyle/>
                    <a:p>
                      <a:pPr algn="ctr"/>
                      <a:r>
                        <a:rPr lang="fr-BE" sz="2000" dirty="0">
                          <a:solidFill>
                            <a:srgbClr val="222268"/>
                          </a:solidFill>
                        </a:rPr>
                        <a:t>Années </a:t>
                      </a:r>
                      <a:endParaRPr lang="fr-BE" sz="1800" dirty="0">
                        <a:solidFill>
                          <a:srgbClr val="222268"/>
                        </a:solidFill>
                      </a:endParaRPr>
                    </a:p>
                  </a:txBody>
                  <a:tcPr marL="91455" marR="91455" marT="45706" marB="457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2000" dirty="0">
                          <a:solidFill>
                            <a:srgbClr val="222268"/>
                          </a:solidFill>
                        </a:rPr>
                        <a:t>Montants </a:t>
                      </a:r>
                      <a:endParaRPr lang="fr-BE" sz="1600" dirty="0">
                        <a:solidFill>
                          <a:srgbClr val="222268"/>
                        </a:solidFill>
                      </a:endParaRPr>
                    </a:p>
                  </a:txBody>
                  <a:tcPr marL="91455" marR="91455" marT="45706" marB="457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2000" dirty="0">
                          <a:solidFill>
                            <a:srgbClr val="222268"/>
                          </a:solidFill>
                        </a:rPr>
                        <a:t>Emplois ETP</a:t>
                      </a:r>
                      <a:endParaRPr lang="fr-BE" sz="2400" dirty="0">
                        <a:solidFill>
                          <a:srgbClr val="222268"/>
                        </a:solidFill>
                      </a:endParaRPr>
                    </a:p>
                  </a:txBody>
                  <a:tcPr marL="91455" marR="91455" marT="45706" marB="45706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9596"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Budget initial  2024</a:t>
                      </a:r>
                      <a:endParaRPr lang="fr-BE" sz="2000" dirty="0"/>
                    </a:p>
                  </a:txBody>
                  <a:tcPr marL="91455" marR="91455" marT="45706" marB="45706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/>
                        <a:t>4.332.257,24</a:t>
                      </a:r>
                      <a:endParaRPr lang="fr-BE" sz="2000" dirty="0"/>
                    </a:p>
                    <a:p>
                      <a:pPr algn="ctr"/>
                      <a:endParaRPr lang="fr-BE" sz="2000" dirty="0"/>
                    </a:p>
                  </a:txBody>
                  <a:tcPr marL="91455" marR="91455" marT="45706" marB="45706" anchor="ctr"/>
                </a:tc>
                <a:tc>
                  <a:txBody>
                    <a:bodyPr/>
                    <a:lstStyle/>
                    <a:p>
                      <a:pPr algn="ctr"/>
                      <a:endParaRPr lang="fr-BE" sz="2000" dirty="0">
                        <a:solidFill>
                          <a:schemeClr val="tx1"/>
                        </a:solidFill>
                      </a:endParaRPr>
                    </a:p>
                  </a:txBody>
                  <a:tcPr marL="91455" marR="91455" marT="45706" marB="45706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99596"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Budget initial  2025</a:t>
                      </a:r>
                      <a:endParaRPr lang="fr-BE" sz="2000" dirty="0"/>
                    </a:p>
                  </a:txBody>
                  <a:tcPr marL="91455" marR="91455" marT="45706" marB="4570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4.628.157,27</a:t>
                      </a:r>
                      <a:endParaRPr lang="fr-BE" sz="2000" dirty="0"/>
                    </a:p>
                  </a:txBody>
                  <a:tcPr marL="91455" marR="91455" marT="45706" marB="45706" anchor="ctr"/>
                </a:tc>
                <a:tc>
                  <a:txBody>
                    <a:bodyPr/>
                    <a:lstStyle/>
                    <a:p>
                      <a:pPr algn="ctr"/>
                      <a:endParaRPr lang="fr-BE" sz="2000" dirty="0">
                        <a:solidFill>
                          <a:schemeClr val="tx1"/>
                        </a:solidFill>
                      </a:endParaRPr>
                    </a:p>
                  </a:txBody>
                  <a:tcPr marL="91455" marR="91455" marT="45706" marB="45706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" name="ZoneTexte 1">
            <a:extLst>
              <a:ext uri="{FF2B5EF4-FFF2-40B4-BE49-F238E27FC236}">
                <a16:creationId xmlns:a16="http://schemas.microsoft.com/office/drawing/2014/main" id="{74D6A7C2-FA85-3B6E-17BF-6F04FD6B5837}"/>
              </a:ext>
            </a:extLst>
          </p:cNvPr>
          <p:cNvSpPr txBox="1"/>
          <p:nvPr/>
        </p:nvSpPr>
        <p:spPr>
          <a:xfrm>
            <a:off x="3945699" y="3757808"/>
            <a:ext cx="47974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dirty="0"/>
              <a:t>+ 295.900,03 €</a:t>
            </a:r>
            <a:endParaRPr lang="fr-BE" sz="3600" dirty="0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64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1A218168-7375-4434-B891-33975D8F38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3750" y="1916113"/>
            <a:ext cx="8066088" cy="2952750"/>
          </a:xfrm>
          <a:prstGeom prst="rect">
            <a:avLst/>
          </a:prstGeom>
          <a:solidFill>
            <a:srgbClr val="77C1C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BE" altLang="fr-FR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459" name="WordArt 3">
            <a:extLst>
              <a:ext uri="{FF2B5EF4-FFF2-40B4-BE49-F238E27FC236}">
                <a16:creationId xmlns:a16="http://schemas.microsoft.com/office/drawing/2014/main" id="{F7506F83-CFEC-4E2B-8D70-2DCF913C4C97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171701" y="2608264"/>
            <a:ext cx="7885113" cy="19002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8000" b="0" i="1" u="none" strike="noStrike" kern="10" cap="none" spc="0" normalizeH="0" baseline="0" noProof="0">
                <a:ln w="25400">
                  <a:solidFill>
                    <a:srgbClr val="333399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uLnTx/>
                <a:uFillTx/>
                <a:latin typeface="Monotype Corsiva" panose="03010101010201010101" pitchFamily="66" charset="0"/>
                <a:ea typeface="+mn-ea"/>
                <a:cs typeface="Arial" panose="020B0604020202020204" pitchFamily="34" charset="0"/>
              </a:rPr>
              <a:t>Dépenses de fonctionnement</a:t>
            </a:r>
          </a:p>
        </p:txBody>
      </p:sp>
      <p:sp>
        <p:nvSpPr>
          <p:cNvPr id="19460" name="Line 4">
            <a:extLst>
              <a:ext uri="{FF2B5EF4-FFF2-40B4-BE49-F238E27FC236}">
                <a16:creationId xmlns:a16="http://schemas.microsoft.com/office/drawing/2014/main" id="{26418FF6-0936-4E46-9F61-0399FD718F57}"/>
              </a:ext>
            </a:extLst>
          </p:cNvPr>
          <p:cNvSpPr>
            <a:spLocks noChangeShapeType="1"/>
          </p:cNvSpPr>
          <p:nvPr/>
        </p:nvSpPr>
        <p:spPr bwMode="auto">
          <a:xfrm>
            <a:off x="2855914" y="4292600"/>
            <a:ext cx="6480175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BE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>
    <p:randomBar dir="vert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48" name="Text Box 264">
            <a:extLst>
              <a:ext uri="{FF2B5EF4-FFF2-40B4-BE49-F238E27FC236}">
                <a16:creationId xmlns:a16="http://schemas.microsoft.com/office/drawing/2014/main" id="{4913C5E7-AA2C-4284-8004-7CFDD95C57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9650" y="5300663"/>
            <a:ext cx="7632700" cy="1016000"/>
          </a:xfrm>
          <a:prstGeom prst="rect">
            <a:avLst/>
          </a:prstGeom>
          <a:solidFill>
            <a:srgbClr val="22226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alt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stellar" panose="020A0402060406010301" pitchFamily="18" charset="0"/>
                <a:ea typeface="+mn-ea"/>
                <a:cs typeface="Arial" panose="020B0604020202020204" pitchFamily="34" charset="0"/>
              </a:rPr>
              <a:t> Soit  15,89 % des dépenses communales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alt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stellar" panose="020A0402060406010301" pitchFamily="18" charset="0"/>
                <a:ea typeface="+mn-ea"/>
                <a:cs typeface="Arial" panose="020B0604020202020204" pitchFamily="34" charset="0"/>
              </a:rPr>
              <a:t>-3,4% par rapport au budget 2024</a:t>
            </a:r>
            <a:endParaRPr kumimoji="0" lang="fr-FR" altLang="fr-FR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stellar" panose="020A0402060406010301" pitchFamily="18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4AD9D9F1-0808-4E54-B4A7-91DA82D7DB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552583"/>
              </p:ext>
            </p:extLst>
          </p:nvPr>
        </p:nvGraphicFramePr>
        <p:xfrm>
          <a:off x="2180432" y="300037"/>
          <a:ext cx="7831136" cy="32480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155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155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82675">
                <a:tc>
                  <a:txBody>
                    <a:bodyPr/>
                    <a:lstStyle/>
                    <a:p>
                      <a:pPr algn="ctr"/>
                      <a:r>
                        <a:rPr lang="fr-BE" sz="2400" dirty="0">
                          <a:solidFill>
                            <a:srgbClr val="222268"/>
                          </a:solidFill>
                        </a:rPr>
                        <a:t>Années </a:t>
                      </a:r>
                      <a:endParaRPr lang="fr-BE" sz="2000" dirty="0">
                        <a:solidFill>
                          <a:srgbClr val="222268"/>
                        </a:solidFill>
                      </a:endParaRPr>
                    </a:p>
                  </a:txBody>
                  <a:tcPr marL="91438" marR="91438" marT="45706" marB="457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2400" dirty="0">
                          <a:solidFill>
                            <a:srgbClr val="222268"/>
                          </a:solidFill>
                        </a:rPr>
                        <a:t>Montants </a:t>
                      </a:r>
                      <a:endParaRPr lang="fr-BE" sz="1800" dirty="0">
                        <a:solidFill>
                          <a:srgbClr val="222268"/>
                        </a:solidFill>
                      </a:endParaRPr>
                    </a:p>
                  </a:txBody>
                  <a:tcPr marL="91438" marR="91438" marT="45706" marB="45706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82675"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Budget 2024</a:t>
                      </a:r>
                      <a:endParaRPr lang="fr-BE" sz="2000" dirty="0"/>
                    </a:p>
                  </a:txBody>
                  <a:tcPr marL="91438" marR="91438" marT="45706" marB="4570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2000" dirty="0"/>
                        <a:t>1.579.053,63</a:t>
                      </a:r>
                    </a:p>
                  </a:txBody>
                  <a:tcPr marL="91438" marR="91438" marT="45706" marB="45706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82675"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Budget 2025</a:t>
                      </a:r>
                      <a:endParaRPr lang="fr-BE" sz="2000" dirty="0"/>
                    </a:p>
                  </a:txBody>
                  <a:tcPr marL="91438" marR="91438" marT="45706" marB="4570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2000" dirty="0"/>
                        <a:t>1.525.023,05</a:t>
                      </a:r>
                    </a:p>
                  </a:txBody>
                  <a:tcPr marL="91438" marR="91438" marT="45706" marB="45706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" name="ZoneTexte 1">
            <a:extLst>
              <a:ext uri="{FF2B5EF4-FFF2-40B4-BE49-F238E27FC236}">
                <a16:creationId xmlns:a16="http://schemas.microsoft.com/office/drawing/2014/main" id="{50C63AEC-A555-927F-51F1-C9ACDE7FFDE1}"/>
              </a:ext>
            </a:extLst>
          </p:cNvPr>
          <p:cNvSpPr txBox="1"/>
          <p:nvPr/>
        </p:nvSpPr>
        <p:spPr>
          <a:xfrm>
            <a:off x="3697266" y="3970751"/>
            <a:ext cx="47974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dirty="0"/>
              <a:t>-54.030,58 €</a:t>
            </a:r>
            <a:endParaRPr lang="fr-BE" sz="3600" dirty="0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64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A9D2572E-08E9-494C-98FE-14A2356524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3750" y="1916113"/>
            <a:ext cx="8066088" cy="2952750"/>
          </a:xfrm>
          <a:prstGeom prst="rect">
            <a:avLst/>
          </a:prstGeom>
          <a:solidFill>
            <a:srgbClr val="77C1C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BE" altLang="fr-FR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3555" name="WordArt 3">
            <a:extLst>
              <a:ext uri="{FF2B5EF4-FFF2-40B4-BE49-F238E27FC236}">
                <a16:creationId xmlns:a16="http://schemas.microsoft.com/office/drawing/2014/main" id="{9AD9B46E-7427-4150-89B7-7E1C492973B6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279650" y="2133600"/>
            <a:ext cx="7704138" cy="2476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8000" b="0" i="1" u="none" strike="noStrike" kern="10" cap="none" spc="0" normalizeH="0" baseline="0" noProof="0">
                <a:ln w="25400">
                  <a:solidFill>
                    <a:srgbClr val="333399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uLnTx/>
                <a:uFillTx/>
                <a:latin typeface="Monotype Corsiva" panose="03010101010201010101" pitchFamily="66" charset="0"/>
                <a:ea typeface="+mn-ea"/>
                <a:cs typeface="Arial" panose="020B0604020202020204" pitchFamily="34" charset="0"/>
              </a:rPr>
              <a:t>Dépenses de transferts</a:t>
            </a:r>
          </a:p>
        </p:txBody>
      </p:sp>
      <p:sp>
        <p:nvSpPr>
          <p:cNvPr id="23556" name="Line 4">
            <a:extLst>
              <a:ext uri="{FF2B5EF4-FFF2-40B4-BE49-F238E27FC236}">
                <a16:creationId xmlns:a16="http://schemas.microsoft.com/office/drawing/2014/main" id="{20828DB1-C1A8-4243-A7BA-9F4021738BEC}"/>
              </a:ext>
            </a:extLst>
          </p:cNvPr>
          <p:cNvSpPr>
            <a:spLocks noChangeShapeType="1"/>
          </p:cNvSpPr>
          <p:nvPr/>
        </p:nvSpPr>
        <p:spPr bwMode="auto">
          <a:xfrm>
            <a:off x="2855914" y="4292600"/>
            <a:ext cx="6480175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BE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>
    <p:randomBar dir="vert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48" name="Text Box 264">
            <a:extLst>
              <a:ext uri="{FF2B5EF4-FFF2-40B4-BE49-F238E27FC236}">
                <a16:creationId xmlns:a16="http://schemas.microsoft.com/office/drawing/2014/main" id="{8E3E9B6A-291D-43AF-A99F-98BD9DAD40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9650" y="5300663"/>
            <a:ext cx="7632700" cy="1016000"/>
          </a:xfrm>
          <a:prstGeom prst="rect">
            <a:avLst/>
          </a:prstGeom>
          <a:solidFill>
            <a:srgbClr val="22226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alt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stellar" panose="020A0402060406010301" pitchFamily="18" charset="0"/>
                <a:ea typeface="+mn-ea"/>
                <a:cs typeface="Arial" panose="020B0604020202020204" pitchFamily="34" charset="0"/>
              </a:rPr>
              <a:t> Soit  21,28 % des dépenses communales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alt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stellar" panose="020A0402060406010301" pitchFamily="18" charset="0"/>
                <a:ea typeface="+mn-ea"/>
                <a:cs typeface="Arial" panose="020B0604020202020204" pitchFamily="34" charset="0"/>
              </a:rPr>
              <a:t>+0,05% par rapport au budget 2024</a:t>
            </a:r>
            <a:endParaRPr kumimoji="0" lang="fr-FR" altLang="fr-FR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stellar" panose="020A0402060406010301" pitchFamily="18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E99292B2-7EFF-4BD6-B69D-BECF1E37D7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7240316"/>
              </p:ext>
            </p:extLst>
          </p:nvPr>
        </p:nvGraphicFramePr>
        <p:xfrm>
          <a:off x="2279650" y="449263"/>
          <a:ext cx="7816850" cy="32670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08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08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89025">
                <a:tc>
                  <a:txBody>
                    <a:bodyPr/>
                    <a:lstStyle/>
                    <a:p>
                      <a:pPr algn="ctr"/>
                      <a:r>
                        <a:rPr lang="fr-BE" sz="2000" dirty="0">
                          <a:solidFill>
                            <a:srgbClr val="222268"/>
                          </a:solidFill>
                        </a:rPr>
                        <a:t>Années </a:t>
                      </a:r>
                      <a:endParaRPr lang="fr-BE" sz="1800" dirty="0">
                        <a:solidFill>
                          <a:srgbClr val="222268"/>
                        </a:solidFill>
                      </a:endParaRPr>
                    </a:p>
                  </a:txBody>
                  <a:tcPr marL="91438" marR="91438" marT="45706" marB="457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2000" dirty="0">
                          <a:solidFill>
                            <a:srgbClr val="222268"/>
                          </a:solidFill>
                        </a:rPr>
                        <a:t>Montants </a:t>
                      </a:r>
                      <a:endParaRPr lang="fr-BE" sz="1600" dirty="0">
                        <a:solidFill>
                          <a:srgbClr val="222268"/>
                        </a:solidFill>
                      </a:endParaRPr>
                    </a:p>
                  </a:txBody>
                  <a:tcPr marL="91438" marR="91438" marT="45706" marB="45706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89025"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Budget 2024</a:t>
                      </a:r>
                      <a:endParaRPr lang="fr-BE" sz="2000" dirty="0"/>
                    </a:p>
                  </a:txBody>
                  <a:tcPr marL="91438" marR="91438" marT="45706" marB="4570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2.036.370,80</a:t>
                      </a:r>
                      <a:endParaRPr lang="fr-BE" sz="2000" dirty="0"/>
                    </a:p>
                  </a:txBody>
                  <a:tcPr marL="91438" marR="91438" marT="45706" marB="45706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89025"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Budget 2025</a:t>
                      </a:r>
                      <a:endParaRPr lang="fr-BE" sz="2000" dirty="0"/>
                    </a:p>
                  </a:txBody>
                  <a:tcPr marL="91438" marR="91438" marT="45706" marB="4570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2.044.564,10</a:t>
                      </a:r>
                      <a:endParaRPr lang="fr-BE" sz="2000" dirty="0"/>
                    </a:p>
                  </a:txBody>
                  <a:tcPr marL="91438" marR="91438" marT="45706" marB="45706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5617" name="ZoneTexte 1">
            <a:extLst>
              <a:ext uri="{FF2B5EF4-FFF2-40B4-BE49-F238E27FC236}">
                <a16:creationId xmlns:a16="http://schemas.microsoft.com/office/drawing/2014/main" id="{02435F27-B771-478F-8D1F-F811A1EA78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08325" y="3995738"/>
            <a:ext cx="59753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+ 8.193,30 €</a:t>
            </a:r>
            <a:endParaRPr kumimoji="0" lang="fr-BE" altLang="fr-FR" sz="3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64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F8F29C0C-6DFA-4108-95ED-F91DFA645F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821957"/>
              </p:ext>
            </p:extLst>
          </p:nvPr>
        </p:nvGraphicFramePr>
        <p:xfrm>
          <a:off x="2668588" y="247650"/>
          <a:ext cx="6424611" cy="1295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15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415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415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76503">
                <a:tc>
                  <a:txBody>
                    <a:bodyPr/>
                    <a:lstStyle/>
                    <a:p>
                      <a:endParaRPr lang="fr-BE" sz="1800" dirty="0">
                        <a:solidFill>
                          <a:srgbClr val="222268"/>
                        </a:solidFill>
                      </a:endParaRPr>
                    </a:p>
                  </a:txBody>
                  <a:tcPr marL="91410" marR="91410" marT="45688" marB="45688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2000" kern="1200" dirty="0">
                          <a:solidFill>
                            <a:schemeClr val="tx1"/>
                          </a:solidFill>
                        </a:rPr>
                        <a:t>Budget 2024</a:t>
                      </a:r>
                    </a:p>
                  </a:txBody>
                  <a:tcPr marL="91410" marR="91410" marT="45688" marB="45688" anchor="ctr" anchorCtr="1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Budget 2025</a:t>
                      </a:r>
                      <a:endParaRPr lang="fr-BE" sz="2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10" marR="91410" marT="45688" marB="45688" anchor="ctr" anchorCtr="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897">
                <a:tc>
                  <a:txBody>
                    <a:bodyPr/>
                    <a:lstStyle/>
                    <a:p>
                      <a:pPr algn="ctr"/>
                      <a:r>
                        <a:rPr lang="fr-BE" sz="1800" dirty="0"/>
                        <a:t>Fabrique</a:t>
                      </a:r>
                      <a:r>
                        <a:rPr lang="fr-BE" sz="1800" baseline="0" dirty="0"/>
                        <a:t> d’Eglise</a:t>
                      </a:r>
                      <a:endParaRPr lang="fr-BE" sz="1800" dirty="0"/>
                    </a:p>
                  </a:txBody>
                  <a:tcPr marL="91410" marR="91410" marT="45688" marB="45688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/>
                        <a:t>64.182,70</a:t>
                      </a:r>
                      <a:endParaRPr lang="fr-BE" sz="1800" dirty="0"/>
                    </a:p>
                  </a:txBody>
                  <a:tcPr marL="91410" marR="91410" marT="45688" marB="4568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62.469,48</a:t>
                      </a:r>
                      <a:endParaRPr lang="fr-BE" sz="1800" dirty="0"/>
                    </a:p>
                  </a:txBody>
                  <a:tcPr marL="91410" marR="91410" marT="45688" marB="45688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Rectangle à coins arrondis 4">
            <a:extLst>
              <a:ext uri="{FF2B5EF4-FFF2-40B4-BE49-F238E27FC236}">
                <a16:creationId xmlns:a16="http://schemas.microsoft.com/office/drawing/2014/main" id="{D34F23BB-A3F9-4AA8-99C9-6F9E34BA865C}"/>
              </a:ext>
            </a:extLst>
          </p:cNvPr>
          <p:cNvSpPr/>
          <p:nvPr/>
        </p:nvSpPr>
        <p:spPr bwMode="auto">
          <a:xfrm>
            <a:off x="1992313" y="1989138"/>
            <a:ext cx="2087562" cy="2303462"/>
          </a:xfrm>
          <a:prstGeom prst="roundRect">
            <a:avLst>
              <a:gd name="adj" fmla="val 4197"/>
            </a:avLst>
          </a:prstGeom>
          <a:noFill/>
          <a:ln w="28575" cap="flat" cmpd="thickThin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BE" sz="2400" b="0" i="0" u="none" strike="noStrike" kern="1200" cap="none" spc="0" normalizeH="0" baseline="0" noProof="0">
              <a:ln w="0"/>
              <a:solidFill>
                <a:srgbClr val="000000"/>
              </a:solidFill>
              <a:effectLst>
                <a:outerShdw blurRad="38100" dist="1905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pic>
        <p:nvPicPr>
          <p:cNvPr id="27665" name="Image 5">
            <a:extLst>
              <a:ext uri="{FF2B5EF4-FFF2-40B4-BE49-F238E27FC236}">
                <a16:creationId xmlns:a16="http://schemas.microsoft.com/office/drawing/2014/main" id="{EE634211-1C66-4C51-9613-9322F53F1A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189" y="2112964"/>
            <a:ext cx="1838325" cy="122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65B8DB4-9247-418F-86BC-BA8453A8D577}"/>
              </a:ext>
            </a:extLst>
          </p:cNvPr>
          <p:cNvSpPr/>
          <p:nvPr/>
        </p:nvSpPr>
        <p:spPr>
          <a:xfrm>
            <a:off x="2028766" y="3388930"/>
            <a:ext cx="2051011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9525">
                  <a:solidFill>
                    <a:srgbClr val="FFFFFF"/>
                  </a:solidFill>
                  <a:prstDash val="solid"/>
                </a:ln>
                <a:solidFill>
                  <a:srgbClr val="000000"/>
                </a:solidFill>
                <a:effectLst>
                  <a:outerShdw blurRad="12700" dist="38100" dir="2700000" algn="tl" rotWithShape="0">
                    <a:srgbClr val="FFFFFF">
                      <a:lumMod val="50000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F.E </a:t>
            </a:r>
            <a:r>
              <a:rPr kumimoji="0" lang="fr-FR" sz="2000" b="1" i="0" u="none" strike="noStrike" kern="1200" cap="none" spc="0" normalizeH="0" baseline="0" noProof="0" dirty="0" err="1">
                <a:ln w="9525">
                  <a:solidFill>
                    <a:srgbClr val="FFFFFF"/>
                  </a:solidFill>
                  <a:prstDash val="solid"/>
                </a:ln>
                <a:solidFill>
                  <a:srgbClr val="000000"/>
                </a:solidFill>
                <a:effectLst>
                  <a:outerShdw blurRad="12700" dist="38100" dir="2700000" algn="tl" rotWithShape="0">
                    <a:srgbClr val="FFFFFF">
                      <a:lumMod val="50000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Escanaffles</a:t>
            </a:r>
            <a:endParaRPr kumimoji="0" lang="fr-FR" sz="2000" b="1" i="0" u="none" strike="noStrike" kern="1200" cap="none" spc="0" normalizeH="0" baseline="0" noProof="0" dirty="0">
              <a:ln w="9525">
                <a:solidFill>
                  <a:srgbClr val="FFFFFF"/>
                </a:solidFill>
                <a:prstDash val="solid"/>
              </a:ln>
              <a:solidFill>
                <a:srgbClr val="000000"/>
              </a:solidFill>
              <a:effectLst>
                <a:outerShdw blurRad="12700" dist="38100" dir="2700000" algn="tl" rotWithShape="0">
                  <a:srgbClr val="FFFFFF">
                    <a:lumMod val="50000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8E6BE59-2734-44F0-A0C1-862FC20D84F0}"/>
              </a:ext>
            </a:extLst>
          </p:cNvPr>
          <p:cNvSpPr/>
          <p:nvPr/>
        </p:nvSpPr>
        <p:spPr>
          <a:xfrm>
            <a:off x="2337447" y="3820978"/>
            <a:ext cx="1394934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9525">
                  <a:solidFill>
                    <a:srgbClr val="FFFFFF"/>
                  </a:solidFill>
                  <a:prstDash val="solid"/>
                </a:ln>
                <a:solidFill>
                  <a:srgbClr val="000000"/>
                </a:solidFill>
                <a:effectLst>
                  <a:outerShdw blurRad="12700" dist="38100" dir="2700000" algn="tl" rotWithShape="0">
                    <a:srgbClr val="FFFFFF">
                      <a:lumMod val="50000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7.550,31 €</a:t>
            </a:r>
          </a:p>
        </p:txBody>
      </p:sp>
      <p:grpSp>
        <p:nvGrpSpPr>
          <p:cNvPr id="27668" name="Groupe 13">
            <a:extLst>
              <a:ext uri="{FF2B5EF4-FFF2-40B4-BE49-F238E27FC236}">
                <a16:creationId xmlns:a16="http://schemas.microsoft.com/office/drawing/2014/main" id="{738796AD-4D89-4B4E-A3D4-EFBCFD15796E}"/>
              </a:ext>
            </a:extLst>
          </p:cNvPr>
          <p:cNvGrpSpPr>
            <a:grpSpLocks/>
          </p:cNvGrpSpPr>
          <p:nvPr/>
        </p:nvGrpSpPr>
        <p:grpSpPr bwMode="auto">
          <a:xfrm>
            <a:off x="4554538" y="2165351"/>
            <a:ext cx="2932112" cy="1655763"/>
            <a:chOff x="2887330" y="3709421"/>
            <a:chExt cx="2933606" cy="1656184"/>
          </a:xfrm>
        </p:grpSpPr>
        <p:sp>
          <p:nvSpPr>
            <p:cNvPr id="9" name="Rectangle à coins arrondis 8">
              <a:extLst>
                <a:ext uri="{FF2B5EF4-FFF2-40B4-BE49-F238E27FC236}">
                  <a16:creationId xmlns:a16="http://schemas.microsoft.com/office/drawing/2014/main" id="{8AFD0AD7-A84C-4DCE-90DC-29685DF8F1B6}"/>
                </a:ext>
              </a:extLst>
            </p:cNvPr>
            <p:cNvSpPr/>
            <p:nvPr/>
          </p:nvSpPr>
          <p:spPr bwMode="auto">
            <a:xfrm>
              <a:off x="2887330" y="3709421"/>
              <a:ext cx="2933606" cy="1656184"/>
            </a:xfrm>
            <a:prstGeom prst="roundRect">
              <a:avLst>
                <a:gd name="adj" fmla="val 4197"/>
              </a:avLst>
            </a:prstGeom>
            <a:noFill/>
            <a:ln w="28575" cap="flat" cmpd="thickThin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BE" sz="2400" b="0" i="0" u="none" strike="noStrike" kern="1200" cap="none" spc="0" normalizeH="0" baseline="0" noProof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BE2FED4-F477-4517-8040-2D1353E22F6C}"/>
                </a:ext>
              </a:extLst>
            </p:cNvPr>
            <p:cNvSpPr/>
            <p:nvPr/>
          </p:nvSpPr>
          <p:spPr>
            <a:xfrm>
              <a:off x="4292765" y="3906224"/>
              <a:ext cx="1380954" cy="40011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000" b="1" i="0" u="none" strike="noStrike" kern="1200" cap="none" spc="0" normalizeH="0" baseline="0" noProof="0" dirty="0">
                  <a:ln w="9525">
                    <a:solidFill>
                      <a:srgbClr val="FFFFFF"/>
                    </a:solidFill>
                    <a:prstDash val="solid"/>
                  </a:ln>
                  <a:solidFill>
                    <a:srgbClr val="000000"/>
                  </a:solidFill>
                  <a:effectLst>
                    <a:outerShdw blurRad="12700" dist="38100" dir="2700000" algn="tl" rotWithShape="0">
                      <a:srgbClr val="FFFFFF">
                        <a:lumMod val="50000"/>
                      </a:srgbClr>
                    </a:outerShdw>
                  </a:effectLst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F.E Celles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30767FB-F9D3-4F7C-8823-4FA7946DC4F9}"/>
                </a:ext>
              </a:extLst>
            </p:cNvPr>
            <p:cNvSpPr/>
            <p:nvPr/>
          </p:nvSpPr>
          <p:spPr>
            <a:xfrm>
              <a:off x="4214053" y="4337458"/>
              <a:ext cx="1538383" cy="40021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000" b="1" i="0" u="none" strike="noStrike" kern="1200" cap="none" spc="0" normalizeH="0" baseline="0" noProof="0" dirty="0">
                  <a:ln w="9525">
                    <a:solidFill>
                      <a:srgbClr val="FFFFFF"/>
                    </a:solidFill>
                    <a:prstDash val="solid"/>
                  </a:ln>
                  <a:solidFill>
                    <a:srgbClr val="000000"/>
                  </a:solidFill>
                  <a:effectLst>
                    <a:outerShdw blurRad="12700" dist="38100" dir="2700000" algn="tl" rotWithShape="0">
                      <a:srgbClr val="FFFFFF">
                        <a:lumMod val="50000"/>
                      </a:srgbClr>
                    </a:outerShdw>
                  </a:effectLst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18.190,84 €</a:t>
              </a:r>
            </a:p>
          </p:txBody>
        </p:sp>
        <p:pic>
          <p:nvPicPr>
            <p:cNvPr id="27689" name="Image 12">
              <a:extLst>
                <a:ext uri="{FF2B5EF4-FFF2-40B4-BE49-F238E27FC236}">
                  <a16:creationId xmlns:a16="http://schemas.microsoft.com/office/drawing/2014/main" id="{6D8825AB-9E95-4964-A4B0-5538D449E82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74847" y="3786250"/>
              <a:ext cx="1014145" cy="15149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7669" name="Groupe 20">
            <a:extLst>
              <a:ext uri="{FF2B5EF4-FFF2-40B4-BE49-F238E27FC236}">
                <a16:creationId xmlns:a16="http://schemas.microsoft.com/office/drawing/2014/main" id="{5B8CB7A9-F7B9-4900-825E-5B4117088D70}"/>
              </a:ext>
            </a:extLst>
          </p:cNvPr>
          <p:cNvGrpSpPr>
            <a:grpSpLocks/>
          </p:cNvGrpSpPr>
          <p:nvPr/>
        </p:nvGrpSpPr>
        <p:grpSpPr bwMode="auto">
          <a:xfrm>
            <a:off x="1736725" y="4652964"/>
            <a:ext cx="3081338" cy="1800225"/>
            <a:chOff x="211932" y="4653136"/>
            <a:chExt cx="3071206" cy="1800200"/>
          </a:xfrm>
        </p:grpSpPr>
        <p:sp>
          <p:nvSpPr>
            <p:cNvPr id="16" name="Rectangle à coins arrondis 15">
              <a:extLst>
                <a:ext uri="{FF2B5EF4-FFF2-40B4-BE49-F238E27FC236}">
                  <a16:creationId xmlns:a16="http://schemas.microsoft.com/office/drawing/2014/main" id="{81D94AC2-45BD-4AB8-ADCD-EF42D0B911EB}"/>
                </a:ext>
              </a:extLst>
            </p:cNvPr>
            <p:cNvSpPr/>
            <p:nvPr/>
          </p:nvSpPr>
          <p:spPr bwMode="auto">
            <a:xfrm>
              <a:off x="211932" y="4653136"/>
              <a:ext cx="3071206" cy="1800200"/>
            </a:xfrm>
            <a:prstGeom prst="roundRect">
              <a:avLst>
                <a:gd name="adj" fmla="val 4197"/>
              </a:avLst>
            </a:prstGeom>
            <a:noFill/>
            <a:ln w="28575" cap="flat" cmpd="thickThin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BE" sz="2400" b="0" i="0" u="none" strike="noStrike" kern="1200" cap="none" spc="0" normalizeH="0" baseline="0" noProof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408248BF-C53B-441A-811B-385A4292243A}"/>
                </a:ext>
              </a:extLst>
            </p:cNvPr>
            <p:cNvSpPr/>
            <p:nvPr/>
          </p:nvSpPr>
          <p:spPr>
            <a:xfrm>
              <a:off x="1403648" y="4973106"/>
              <a:ext cx="1879490" cy="40011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000" b="1" i="0" u="none" strike="noStrike" kern="1200" cap="none" spc="0" normalizeH="0" baseline="0" noProof="0" dirty="0">
                  <a:ln w="9525">
                    <a:solidFill>
                      <a:srgbClr val="FFFFFF"/>
                    </a:solidFill>
                    <a:prstDash val="solid"/>
                  </a:ln>
                  <a:solidFill>
                    <a:srgbClr val="000000"/>
                  </a:solidFill>
                  <a:effectLst>
                    <a:outerShdw blurRad="12700" dist="38100" dir="2700000" algn="tl" rotWithShape="0">
                      <a:srgbClr val="FFFFFF">
                        <a:lumMod val="50000"/>
                      </a:srgbClr>
                    </a:outerShdw>
                  </a:effectLst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F.E </a:t>
              </a:r>
              <a:r>
                <a:rPr kumimoji="0" lang="fr-FR" sz="2000" b="1" i="0" u="none" strike="noStrike" kern="1200" cap="none" spc="0" normalizeH="0" baseline="0" noProof="0" dirty="0" err="1">
                  <a:ln w="9525">
                    <a:solidFill>
                      <a:srgbClr val="FFFFFF"/>
                    </a:solidFill>
                    <a:prstDash val="solid"/>
                  </a:ln>
                  <a:solidFill>
                    <a:srgbClr val="000000"/>
                  </a:solidFill>
                  <a:effectLst>
                    <a:outerShdw blurRad="12700" dist="38100" dir="2700000" algn="tl" rotWithShape="0">
                      <a:srgbClr val="FFFFFF">
                        <a:lumMod val="50000"/>
                      </a:srgbClr>
                    </a:outerShdw>
                  </a:effectLst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Molenbaix</a:t>
              </a:r>
              <a:endParaRPr kumimoji="0" lang="fr-FR" sz="2000" b="1" i="0" u="none" strike="noStrike" kern="1200" cap="none" spc="0" normalizeH="0" baseline="0" noProof="0" dirty="0">
                <a:ln w="9525">
                  <a:solidFill>
                    <a:srgbClr val="FFFFFF"/>
                  </a:solidFill>
                  <a:prstDash val="solid"/>
                </a:ln>
                <a:solidFill>
                  <a:srgbClr val="000000"/>
                </a:solidFill>
                <a:effectLst>
                  <a:outerShdw blurRad="12700" dist="38100" dir="2700000" algn="tl" rotWithShape="0">
                    <a:srgbClr val="FFFFFF">
                      <a:lumMod val="50000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756F8441-AFF7-4732-99D6-3289D90732F3}"/>
                </a:ext>
              </a:extLst>
            </p:cNvPr>
            <p:cNvSpPr/>
            <p:nvPr/>
          </p:nvSpPr>
          <p:spPr>
            <a:xfrm>
              <a:off x="1621970" y="5333146"/>
              <a:ext cx="1390347" cy="40010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000" b="1" i="0" u="none" strike="noStrike" kern="1200" cap="none" spc="0" normalizeH="0" baseline="0" noProof="0" dirty="0">
                  <a:ln w="9525">
                    <a:solidFill>
                      <a:srgbClr val="FFFFFF"/>
                    </a:solidFill>
                    <a:prstDash val="solid"/>
                  </a:ln>
                  <a:solidFill>
                    <a:srgbClr val="000000"/>
                  </a:solidFill>
                  <a:effectLst>
                    <a:outerShdw blurRad="12700" dist="38100" dir="2700000" algn="tl" rotWithShape="0">
                      <a:srgbClr val="FFFFFF">
                        <a:lumMod val="50000"/>
                      </a:srgbClr>
                    </a:outerShdw>
                  </a:effectLst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5.398,14 €</a:t>
              </a:r>
            </a:p>
          </p:txBody>
        </p:sp>
      </p:grpSp>
      <p:sp>
        <p:nvSpPr>
          <p:cNvPr id="22" name="Rectangle à coins arrondis 21">
            <a:extLst>
              <a:ext uri="{FF2B5EF4-FFF2-40B4-BE49-F238E27FC236}">
                <a16:creationId xmlns:a16="http://schemas.microsoft.com/office/drawing/2014/main" id="{E18E3D22-9C76-49F8-B737-72899A128798}"/>
              </a:ext>
            </a:extLst>
          </p:cNvPr>
          <p:cNvSpPr/>
          <p:nvPr/>
        </p:nvSpPr>
        <p:spPr bwMode="auto">
          <a:xfrm>
            <a:off x="7896226" y="1989138"/>
            <a:ext cx="2087563" cy="2303462"/>
          </a:xfrm>
          <a:prstGeom prst="roundRect">
            <a:avLst>
              <a:gd name="adj" fmla="val 4197"/>
            </a:avLst>
          </a:prstGeom>
          <a:noFill/>
          <a:ln w="28575" cap="flat" cmpd="thickThin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BE" sz="2400" b="0" i="0" u="none" strike="noStrike" kern="1200" cap="none" spc="0" normalizeH="0" baseline="0" noProof="0">
              <a:ln w="0"/>
              <a:solidFill>
                <a:srgbClr val="000000"/>
              </a:solidFill>
              <a:effectLst>
                <a:outerShdw blurRad="38100" dist="1905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51A6FD9-B2C7-4E9A-B1A0-B7368C4FCC60}"/>
              </a:ext>
            </a:extLst>
          </p:cNvPr>
          <p:cNvSpPr/>
          <p:nvPr/>
        </p:nvSpPr>
        <p:spPr>
          <a:xfrm>
            <a:off x="8040024" y="3388930"/>
            <a:ext cx="1837811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9525">
                  <a:solidFill>
                    <a:srgbClr val="FFFFFF"/>
                  </a:solidFill>
                  <a:prstDash val="solid"/>
                </a:ln>
                <a:solidFill>
                  <a:srgbClr val="000000"/>
                </a:solidFill>
                <a:effectLst>
                  <a:outerShdw blurRad="12700" dist="38100" dir="2700000" algn="tl" rotWithShape="0">
                    <a:srgbClr val="FFFFFF">
                      <a:lumMod val="50000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F.E </a:t>
            </a:r>
            <a:r>
              <a:rPr kumimoji="0" lang="fr-FR" sz="2000" b="1" i="0" u="none" strike="noStrike" kern="1200" cap="none" spc="0" normalizeH="0" baseline="0" noProof="0" dirty="0" err="1">
                <a:ln w="9525">
                  <a:solidFill>
                    <a:srgbClr val="FFFFFF"/>
                  </a:solidFill>
                  <a:prstDash val="solid"/>
                </a:ln>
                <a:solidFill>
                  <a:srgbClr val="000000"/>
                </a:solidFill>
                <a:effectLst>
                  <a:outerShdw blurRad="12700" dist="38100" dir="2700000" algn="tl" rotWithShape="0">
                    <a:srgbClr val="FFFFFF">
                      <a:lumMod val="50000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Popuelles</a:t>
            </a:r>
            <a:endParaRPr kumimoji="0" lang="fr-FR" sz="2000" b="1" i="0" u="none" strike="noStrike" kern="1200" cap="none" spc="0" normalizeH="0" baseline="0" noProof="0" dirty="0">
              <a:ln w="9525">
                <a:solidFill>
                  <a:srgbClr val="FFFFFF"/>
                </a:solidFill>
                <a:prstDash val="solid"/>
              </a:ln>
              <a:solidFill>
                <a:srgbClr val="000000"/>
              </a:solidFill>
              <a:effectLst>
                <a:outerShdw blurRad="12700" dist="38100" dir="2700000" algn="tl" rotWithShape="0">
                  <a:srgbClr val="FFFFFF">
                    <a:lumMod val="50000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417E95A-F245-4A29-B617-281AA2AC4879}"/>
              </a:ext>
            </a:extLst>
          </p:cNvPr>
          <p:cNvSpPr/>
          <p:nvPr/>
        </p:nvSpPr>
        <p:spPr>
          <a:xfrm>
            <a:off x="8526633" y="3820978"/>
            <a:ext cx="825867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9525">
                  <a:solidFill>
                    <a:srgbClr val="FFFFFF"/>
                  </a:solidFill>
                  <a:prstDash val="solid"/>
                </a:ln>
                <a:solidFill>
                  <a:srgbClr val="000000"/>
                </a:solidFill>
                <a:effectLst>
                  <a:outerShdw blurRad="12700" dist="38100" dir="2700000" algn="tl" rotWithShape="0">
                    <a:srgbClr val="FFFFFF">
                      <a:lumMod val="50000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0,00€</a:t>
            </a:r>
          </a:p>
        </p:txBody>
      </p:sp>
      <p:pic>
        <p:nvPicPr>
          <p:cNvPr id="27673" name="Image 24">
            <a:extLst>
              <a:ext uri="{FF2B5EF4-FFF2-40B4-BE49-F238E27FC236}">
                <a16:creationId xmlns:a16="http://schemas.microsoft.com/office/drawing/2014/main" id="{CB8E71F9-EA03-407C-9412-E647CDE749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5126" y="2078038"/>
            <a:ext cx="1914525" cy="127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74" name="Image 25">
            <a:extLst>
              <a:ext uri="{FF2B5EF4-FFF2-40B4-BE49-F238E27FC236}">
                <a16:creationId xmlns:a16="http://schemas.microsoft.com/office/drawing/2014/main" id="{46554CD2-ADB4-4BE2-87BE-58E611E1792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7776" y="4741864"/>
            <a:ext cx="987425" cy="1474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Rectangle à coins arrondis 26">
            <a:extLst>
              <a:ext uri="{FF2B5EF4-FFF2-40B4-BE49-F238E27FC236}">
                <a16:creationId xmlns:a16="http://schemas.microsoft.com/office/drawing/2014/main" id="{4286C0B1-394D-4580-A19A-02D0DF89E90C}"/>
              </a:ext>
            </a:extLst>
          </p:cNvPr>
          <p:cNvSpPr/>
          <p:nvPr/>
        </p:nvSpPr>
        <p:spPr bwMode="auto">
          <a:xfrm>
            <a:off x="7486650" y="4652963"/>
            <a:ext cx="2933700" cy="1655762"/>
          </a:xfrm>
          <a:prstGeom prst="roundRect">
            <a:avLst>
              <a:gd name="adj" fmla="val 4197"/>
            </a:avLst>
          </a:prstGeom>
          <a:noFill/>
          <a:ln w="28575" cap="flat" cmpd="thickThin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BE" sz="2400" b="0" i="0" u="none" strike="noStrike" kern="1200" cap="none" spc="0" normalizeH="0" baseline="0" noProof="0">
              <a:ln w="0"/>
              <a:solidFill>
                <a:srgbClr val="000000"/>
              </a:solidFill>
              <a:effectLst>
                <a:outerShdw blurRad="38100" dist="1905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DAA3D97-D0D2-4E7C-A544-6E390973ED3E}"/>
              </a:ext>
            </a:extLst>
          </p:cNvPr>
          <p:cNvSpPr/>
          <p:nvPr/>
        </p:nvSpPr>
        <p:spPr>
          <a:xfrm>
            <a:off x="8637786" y="4773877"/>
            <a:ext cx="1652120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9525">
                  <a:solidFill>
                    <a:srgbClr val="FFFFFF"/>
                  </a:solidFill>
                  <a:prstDash val="solid"/>
                </a:ln>
                <a:solidFill>
                  <a:srgbClr val="000000"/>
                </a:solidFill>
                <a:effectLst>
                  <a:outerShdw blurRad="12700" dist="38100" dir="2700000" algn="tl" rotWithShape="0">
                    <a:srgbClr val="FFFFFF">
                      <a:lumMod val="50000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F.E </a:t>
            </a:r>
            <a:r>
              <a:rPr kumimoji="0" lang="fr-FR" sz="2000" b="1" i="0" u="none" strike="noStrike" kern="1200" cap="none" spc="0" normalizeH="0" baseline="0" noProof="0" dirty="0" err="1">
                <a:ln w="9525">
                  <a:solidFill>
                    <a:srgbClr val="FFFFFF"/>
                  </a:solidFill>
                  <a:prstDash val="solid"/>
                </a:ln>
                <a:solidFill>
                  <a:srgbClr val="000000"/>
                </a:solidFill>
                <a:effectLst>
                  <a:outerShdw blurRad="12700" dist="38100" dir="2700000" algn="tl" rotWithShape="0">
                    <a:srgbClr val="FFFFFF">
                      <a:lumMod val="50000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Velaines</a:t>
            </a:r>
            <a:endParaRPr kumimoji="0" lang="fr-FR" sz="2000" b="1" i="0" u="none" strike="noStrike" kern="1200" cap="none" spc="0" normalizeH="0" baseline="0" noProof="0" dirty="0">
              <a:ln w="9525">
                <a:solidFill>
                  <a:srgbClr val="FFFFFF"/>
                </a:solidFill>
                <a:prstDash val="solid"/>
              </a:ln>
              <a:solidFill>
                <a:srgbClr val="000000"/>
              </a:solidFill>
              <a:effectLst>
                <a:outerShdw blurRad="12700" dist="38100" dir="2700000" algn="tl" rotWithShape="0">
                  <a:srgbClr val="FFFFFF">
                    <a:lumMod val="50000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C7AEE93-AEA0-4DB9-A422-0231C9CC7C97}"/>
              </a:ext>
            </a:extLst>
          </p:cNvPr>
          <p:cNvSpPr/>
          <p:nvPr/>
        </p:nvSpPr>
        <p:spPr>
          <a:xfrm>
            <a:off x="8695048" y="5279636"/>
            <a:ext cx="1537600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9525">
                  <a:solidFill>
                    <a:srgbClr val="FFFFFF"/>
                  </a:solidFill>
                  <a:prstDash val="solid"/>
                </a:ln>
                <a:solidFill>
                  <a:srgbClr val="000000"/>
                </a:solidFill>
                <a:effectLst>
                  <a:outerShdw blurRad="12700" dist="38100" dir="2700000" algn="tl" rotWithShape="0">
                    <a:srgbClr val="FFFFFF">
                      <a:lumMod val="50000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16.929,56 €</a:t>
            </a:r>
          </a:p>
        </p:txBody>
      </p:sp>
      <p:pic>
        <p:nvPicPr>
          <p:cNvPr id="27678" name="Image 29">
            <a:extLst>
              <a:ext uri="{FF2B5EF4-FFF2-40B4-BE49-F238E27FC236}">
                <a16:creationId xmlns:a16="http://schemas.microsoft.com/office/drawing/2014/main" id="{C22599DE-FB3F-44F4-9A25-0A0FF2A2D29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850" y="4737101"/>
            <a:ext cx="1085850" cy="163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79" name="Image 30">
            <a:extLst>
              <a:ext uri="{FF2B5EF4-FFF2-40B4-BE49-F238E27FC236}">
                <a16:creationId xmlns:a16="http://schemas.microsoft.com/office/drawing/2014/main" id="{41C7D250-4E7B-4679-B663-2BFD2B63DE8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6051" y="4127501"/>
            <a:ext cx="1928813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Rectangle à coins arrondis 31">
            <a:extLst>
              <a:ext uri="{FF2B5EF4-FFF2-40B4-BE49-F238E27FC236}">
                <a16:creationId xmlns:a16="http://schemas.microsoft.com/office/drawing/2014/main" id="{F916EF45-5434-4DE8-B450-980D4F13B970}"/>
              </a:ext>
            </a:extLst>
          </p:cNvPr>
          <p:cNvSpPr/>
          <p:nvPr/>
        </p:nvSpPr>
        <p:spPr bwMode="auto">
          <a:xfrm>
            <a:off x="5143500" y="4062413"/>
            <a:ext cx="2089150" cy="2305050"/>
          </a:xfrm>
          <a:prstGeom prst="roundRect">
            <a:avLst>
              <a:gd name="adj" fmla="val 4197"/>
            </a:avLst>
          </a:prstGeom>
          <a:noFill/>
          <a:ln w="28575" cap="flat" cmpd="thickThin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BE" sz="2400" b="0" i="0" u="none" strike="noStrike" kern="1200" cap="none" spc="0" normalizeH="0" baseline="0" noProof="0">
              <a:ln w="0"/>
              <a:solidFill>
                <a:srgbClr val="000000"/>
              </a:solidFill>
              <a:effectLst>
                <a:outerShdw blurRad="38100" dist="1905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B3C9A33-CB01-4DA0-BCB2-687207E37DF8}"/>
              </a:ext>
            </a:extLst>
          </p:cNvPr>
          <p:cNvSpPr/>
          <p:nvPr/>
        </p:nvSpPr>
        <p:spPr>
          <a:xfrm>
            <a:off x="5483362" y="5455163"/>
            <a:ext cx="1409810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9525">
                  <a:solidFill>
                    <a:srgbClr val="FFFFFF"/>
                  </a:solidFill>
                  <a:prstDash val="solid"/>
                </a:ln>
                <a:solidFill>
                  <a:srgbClr val="000000"/>
                </a:solidFill>
                <a:effectLst>
                  <a:outerShdw blurRad="12700" dist="38100" dir="2700000" algn="tl" rotWithShape="0">
                    <a:srgbClr val="FFFFFF">
                      <a:lumMod val="50000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F.E </a:t>
            </a:r>
            <a:r>
              <a:rPr kumimoji="0" lang="fr-FR" sz="2000" b="1" i="0" u="none" strike="noStrike" kern="1200" cap="none" spc="0" normalizeH="0" baseline="0" noProof="0" dirty="0" err="1">
                <a:ln w="9525">
                  <a:solidFill>
                    <a:srgbClr val="FFFFFF"/>
                  </a:solidFill>
                  <a:prstDash val="solid"/>
                </a:ln>
                <a:solidFill>
                  <a:srgbClr val="000000"/>
                </a:solidFill>
                <a:effectLst>
                  <a:outerShdw blurRad="12700" dist="38100" dir="2700000" algn="tl" rotWithShape="0">
                    <a:srgbClr val="FFFFFF">
                      <a:lumMod val="50000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Pottes</a:t>
            </a:r>
            <a:endParaRPr kumimoji="0" lang="fr-FR" sz="2000" b="1" i="0" u="none" strike="noStrike" kern="1200" cap="none" spc="0" normalizeH="0" baseline="0" noProof="0" dirty="0">
              <a:ln w="9525">
                <a:solidFill>
                  <a:srgbClr val="FFFFFF"/>
                </a:solidFill>
                <a:prstDash val="solid"/>
              </a:ln>
              <a:solidFill>
                <a:srgbClr val="000000"/>
              </a:solidFill>
              <a:effectLst>
                <a:outerShdw blurRad="12700" dist="38100" dir="2700000" algn="tl" rotWithShape="0">
                  <a:srgbClr val="FFFFFF">
                    <a:lumMod val="50000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E56C531-1807-4C7E-B8F2-5BC674590D9D}"/>
              </a:ext>
            </a:extLst>
          </p:cNvPr>
          <p:cNvSpPr/>
          <p:nvPr/>
        </p:nvSpPr>
        <p:spPr>
          <a:xfrm>
            <a:off x="5419470" y="5839439"/>
            <a:ext cx="1537600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 w="9525">
                  <a:solidFill>
                    <a:srgbClr val="FFFFFF"/>
                  </a:solidFill>
                  <a:prstDash val="solid"/>
                </a:ln>
                <a:solidFill>
                  <a:srgbClr val="000000"/>
                </a:solidFill>
                <a:effectLst>
                  <a:outerShdw blurRad="12700" dist="38100" dir="2700000" algn="tl" rotWithShape="0">
                    <a:srgbClr val="FFFFFF">
                      <a:lumMod val="50000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14.400,63 €</a:t>
            </a:r>
          </a:p>
        </p:txBody>
      </p:sp>
    </p:spTree>
  </p:cSld>
  <p:clrMapOvr>
    <a:masterClrMapping/>
  </p:clrMapOvr>
  <p:transition>
    <p:randomBar dir="vert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aphique 3">
            <a:extLst>
              <a:ext uri="{FF2B5EF4-FFF2-40B4-BE49-F238E27FC236}">
                <a16:creationId xmlns:a16="http://schemas.microsoft.com/office/drawing/2014/main" id="{00000000-0008-0000-02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15887756"/>
              </p:ext>
            </p:extLst>
          </p:nvPr>
        </p:nvGraphicFramePr>
        <p:xfrm>
          <a:off x="1643970" y="1702340"/>
          <a:ext cx="9399167" cy="51556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495197EC-4E59-40C4-85CF-8114320E11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7619658"/>
              </p:ext>
            </p:extLst>
          </p:nvPr>
        </p:nvGraphicFramePr>
        <p:xfrm>
          <a:off x="1736725" y="333375"/>
          <a:ext cx="8567740" cy="1295400"/>
        </p:xfrm>
        <a:graphic>
          <a:graphicData uri="http://schemas.openxmlformats.org/drawingml/2006/table">
            <a:tbl>
              <a:tblPr firstRow="1" bandRow="1">
                <a:tableStyleId>{EB9631B5-78F2-41C9-869B-9F39066F8104}</a:tableStyleId>
              </a:tblPr>
              <a:tblGrid>
                <a:gridCol w="21419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419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419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419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76503">
                <a:tc>
                  <a:txBody>
                    <a:bodyPr/>
                    <a:lstStyle/>
                    <a:p>
                      <a:endParaRPr lang="fr-BE" sz="1800" dirty="0">
                        <a:solidFill>
                          <a:srgbClr val="222268"/>
                        </a:solidFill>
                      </a:endParaRPr>
                    </a:p>
                  </a:txBody>
                  <a:tcPr marL="91427" marR="91427" marT="45688" marB="45688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2000" dirty="0">
                          <a:solidFill>
                            <a:schemeClr val="tx1"/>
                          </a:solidFill>
                        </a:rPr>
                        <a:t>Compte 2023</a:t>
                      </a:r>
                    </a:p>
                  </a:txBody>
                  <a:tcPr marL="91427" marR="91427" marT="45688" marB="45688" anchor="ctr" anchorCtr="1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2000" kern="1200" dirty="0">
                          <a:solidFill>
                            <a:schemeClr val="tx1"/>
                          </a:solidFill>
                        </a:rPr>
                        <a:t>Budget 2024</a:t>
                      </a:r>
                      <a:endParaRPr lang="fr-BE" sz="2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27" marR="91427" marT="45688" marB="45688" anchor="ctr" anchorCtr="1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2000" kern="1200" dirty="0">
                          <a:solidFill>
                            <a:schemeClr val="tx1"/>
                          </a:solidFill>
                        </a:rPr>
                        <a:t>Budget 2025</a:t>
                      </a:r>
                      <a:endParaRPr lang="fr-BE" sz="2000" dirty="0">
                        <a:solidFill>
                          <a:schemeClr val="tx1"/>
                        </a:solidFill>
                      </a:endParaRPr>
                    </a:p>
                  </a:txBody>
                  <a:tcPr marL="91427" marR="91427" marT="45688" marB="45688" anchor="ctr" anchorCtr="1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897">
                <a:tc>
                  <a:txBody>
                    <a:bodyPr/>
                    <a:lstStyle/>
                    <a:p>
                      <a:pPr algn="ctr"/>
                      <a:r>
                        <a:rPr lang="fr-BE" sz="1800" dirty="0"/>
                        <a:t>C.P.A.S</a:t>
                      </a:r>
                    </a:p>
                  </a:txBody>
                  <a:tcPr marL="91427" marR="91427" marT="45688" marB="45688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800" dirty="0"/>
                        <a:t>779.289,65</a:t>
                      </a:r>
                    </a:p>
                  </a:txBody>
                  <a:tcPr marL="91427" marR="91427" marT="45688" marB="45688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800" dirty="0"/>
                        <a:t>698.201,33</a:t>
                      </a:r>
                    </a:p>
                  </a:txBody>
                  <a:tcPr marL="91427" marR="91427" marT="45688" marB="45688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800" dirty="0"/>
                        <a:t>698.201,33</a:t>
                      </a:r>
                    </a:p>
                  </a:txBody>
                  <a:tcPr marL="91427" marR="91427" marT="45688" marB="45688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randomBar dir="vert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aphique 3">
            <a:extLst>
              <a:ext uri="{FF2B5EF4-FFF2-40B4-BE49-F238E27FC236}">
                <a16:creationId xmlns:a16="http://schemas.microsoft.com/office/drawing/2014/main" id="{00000000-0008-0000-0200-000005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57406546"/>
              </p:ext>
            </p:extLst>
          </p:nvPr>
        </p:nvGraphicFramePr>
        <p:xfrm>
          <a:off x="1235412" y="1828801"/>
          <a:ext cx="9453463" cy="47373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DE657F6-79E8-4DBA-B5CC-1FBAC82F35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9406687"/>
              </p:ext>
            </p:extLst>
          </p:nvPr>
        </p:nvGraphicFramePr>
        <p:xfrm>
          <a:off x="1736725" y="333375"/>
          <a:ext cx="8567740" cy="1295400"/>
        </p:xfrm>
        <a:graphic>
          <a:graphicData uri="http://schemas.openxmlformats.org/drawingml/2006/table">
            <a:tbl>
              <a:tblPr firstRow="1" bandRow="1">
                <a:tableStyleId>{EB9631B5-78F2-41C9-869B-9F39066F8104}</a:tableStyleId>
              </a:tblPr>
              <a:tblGrid>
                <a:gridCol w="21419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419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419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419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76503">
                <a:tc>
                  <a:txBody>
                    <a:bodyPr/>
                    <a:lstStyle/>
                    <a:p>
                      <a:endParaRPr lang="fr-BE" sz="1800" dirty="0">
                        <a:solidFill>
                          <a:srgbClr val="222268"/>
                        </a:solidFill>
                      </a:endParaRPr>
                    </a:p>
                  </a:txBody>
                  <a:tcPr marL="91427" marR="91427" marT="45688" marB="45688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2000" dirty="0">
                          <a:solidFill>
                            <a:schemeClr val="tx1"/>
                          </a:solidFill>
                        </a:rPr>
                        <a:t>Compte 2023</a:t>
                      </a:r>
                      <a:endParaRPr lang="fr-BE" sz="1600" dirty="0">
                        <a:solidFill>
                          <a:schemeClr val="tx1"/>
                        </a:solidFill>
                      </a:endParaRPr>
                    </a:p>
                  </a:txBody>
                  <a:tcPr marL="91427" marR="91427" marT="45688" marB="45688" anchor="ctr" anchorCtr="1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2000" kern="1200" dirty="0">
                          <a:solidFill>
                            <a:schemeClr val="tx1"/>
                          </a:solidFill>
                        </a:rPr>
                        <a:t>Budget 2024</a:t>
                      </a:r>
                      <a:endParaRPr lang="fr-BE" sz="2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27" marR="91427" marT="45688" marB="45688" anchor="ctr" anchorCtr="1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2000" kern="1200" dirty="0">
                          <a:solidFill>
                            <a:schemeClr val="tx1"/>
                          </a:solidFill>
                        </a:rPr>
                        <a:t>Budget 2025</a:t>
                      </a:r>
                      <a:endParaRPr lang="fr-BE" sz="2000" dirty="0">
                        <a:solidFill>
                          <a:schemeClr val="tx1"/>
                        </a:solidFill>
                      </a:endParaRPr>
                    </a:p>
                  </a:txBody>
                  <a:tcPr marL="91427" marR="91427" marT="45688" marB="45688" anchor="ctr" anchorCtr="1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897">
                <a:tc>
                  <a:txBody>
                    <a:bodyPr/>
                    <a:lstStyle/>
                    <a:p>
                      <a:pPr algn="ctr"/>
                      <a:r>
                        <a:rPr lang="fr-BE" sz="1800" dirty="0"/>
                        <a:t>Zone de Secours</a:t>
                      </a:r>
                    </a:p>
                  </a:txBody>
                  <a:tcPr marL="91427" marR="91427" marT="45688" marB="45688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800" dirty="0"/>
                        <a:t>187.221,62</a:t>
                      </a:r>
                    </a:p>
                  </a:txBody>
                  <a:tcPr marL="91427" marR="91427" marT="45688" marB="45688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800" dirty="0"/>
                        <a:t>154.985,39</a:t>
                      </a:r>
                    </a:p>
                  </a:txBody>
                  <a:tcPr marL="91427" marR="91427" marT="45688" marB="45688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800" dirty="0"/>
                        <a:t>172.003,80</a:t>
                      </a:r>
                    </a:p>
                  </a:txBody>
                  <a:tcPr marL="91427" marR="91427" marT="45688" marB="45688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randomBar dir="vert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aphique 4">
            <a:extLst>
              <a:ext uri="{FF2B5EF4-FFF2-40B4-BE49-F238E27FC236}">
                <a16:creationId xmlns:a16="http://schemas.microsoft.com/office/drawing/2014/main" id="{00000000-0008-0000-0200-000004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2501728"/>
              </p:ext>
            </p:extLst>
          </p:nvPr>
        </p:nvGraphicFramePr>
        <p:xfrm>
          <a:off x="1449792" y="1750253"/>
          <a:ext cx="9192269" cy="49202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A10968F9-D1E7-4249-A686-1468226EAC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5568374"/>
              </p:ext>
            </p:extLst>
          </p:nvPr>
        </p:nvGraphicFramePr>
        <p:xfrm>
          <a:off x="1736725" y="333375"/>
          <a:ext cx="8567740" cy="1295400"/>
        </p:xfrm>
        <a:graphic>
          <a:graphicData uri="http://schemas.openxmlformats.org/drawingml/2006/table">
            <a:tbl>
              <a:tblPr firstRow="1" bandRow="1">
                <a:tableStyleId>{EB9631B5-78F2-41C9-869B-9F39066F8104}</a:tableStyleId>
              </a:tblPr>
              <a:tblGrid>
                <a:gridCol w="21419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419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419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419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76503">
                <a:tc>
                  <a:txBody>
                    <a:bodyPr/>
                    <a:lstStyle/>
                    <a:p>
                      <a:endParaRPr lang="fr-BE" sz="1800" dirty="0">
                        <a:solidFill>
                          <a:srgbClr val="222268"/>
                        </a:solidFill>
                      </a:endParaRPr>
                    </a:p>
                  </a:txBody>
                  <a:tcPr marL="91427" marR="91427" marT="45688" marB="45688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2000" dirty="0">
                          <a:solidFill>
                            <a:schemeClr val="tx1"/>
                          </a:solidFill>
                        </a:rPr>
                        <a:t>Compte 2023</a:t>
                      </a:r>
                      <a:endParaRPr lang="fr-BE" sz="1600" dirty="0">
                        <a:solidFill>
                          <a:schemeClr val="tx1"/>
                        </a:solidFill>
                      </a:endParaRPr>
                    </a:p>
                  </a:txBody>
                  <a:tcPr marL="91427" marR="91427" marT="45688" marB="45688" anchor="ctr" anchorCtr="1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2000" kern="1200" dirty="0">
                          <a:solidFill>
                            <a:schemeClr val="tx1"/>
                          </a:solidFill>
                        </a:rPr>
                        <a:t>Budget 2024</a:t>
                      </a:r>
                      <a:endParaRPr lang="fr-BE" sz="2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27" marR="91427" marT="45688" marB="45688" anchor="ctr" anchorCtr="1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2000" kern="1200" dirty="0">
                          <a:solidFill>
                            <a:schemeClr val="tx1"/>
                          </a:solidFill>
                        </a:rPr>
                        <a:t>Budget 2025</a:t>
                      </a:r>
                      <a:endParaRPr lang="fr-BE" sz="2000" dirty="0">
                        <a:solidFill>
                          <a:schemeClr val="tx1"/>
                        </a:solidFill>
                      </a:endParaRPr>
                    </a:p>
                  </a:txBody>
                  <a:tcPr marL="91427" marR="91427" marT="45688" marB="45688" anchor="ctr" anchorCtr="1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897">
                <a:tc>
                  <a:txBody>
                    <a:bodyPr/>
                    <a:lstStyle/>
                    <a:p>
                      <a:pPr algn="ctr"/>
                      <a:r>
                        <a:rPr lang="fr-BE" sz="1800" dirty="0"/>
                        <a:t>Zone de Police</a:t>
                      </a:r>
                    </a:p>
                  </a:txBody>
                  <a:tcPr marL="91427" marR="91427" marT="45688" marB="45688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800" dirty="0"/>
                        <a:t>601.537,76</a:t>
                      </a:r>
                    </a:p>
                  </a:txBody>
                  <a:tcPr marL="91427" marR="91427" marT="45688" marB="45688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800" dirty="0"/>
                        <a:t>631.614,65</a:t>
                      </a:r>
                    </a:p>
                  </a:txBody>
                  <a:tcPr marL="91427" marR="91427" marT="45688" marB="45688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800" dirty="0"/>
                        <a:t>631.614,65</a:t>
                      </a:r>
                    </a:p>
                  </a:txBody>
                  <a:tcPr marL="91427" marR="91427" marT="45688" marB="45688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randomBar dir="vert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6">
            <a:extLst>
              <a:ext uri="{FF2B5EF4-FFF2-40B4-BE49-F238E27FC236}">
                <a16:creationId xmlns:a16="http://schemas.microsoft.com/office/drawing/2014/main" id="{FD5977FF-98F7-408E-9A5F-BF2E8F6CE4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6626" y="1916113"/>
            <a:ext cx="7777163" cy="2952750"/>
          </a:xfrm>
          <a:prstGeom prst="rect">
            <a:avLst/>
          </a:prstGeom>
          <a:solidFill>
            <a:srgbClr val="77C1C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BE" altLang="fr-FR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1747" name="WordArt 5">
            <a:extLst>
              <a:ext uri="{FF2B5EF4-FFF2-40B4-BE49-F238E27FC236}">
                <a16:creationId xmlns:a16="http://schemas.microsoft.com/office/drawing/2014/main" id="{7F1C48AC-693D-4DF0-9D47-C35D192BE545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782889" y="2276475"/>
            <a:ext cx="6334125" cy="2476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8000" b="0" i="1" u="none" strike="noStrike" kern="10" cap="none" spc="0" normalizeH="0" baseline="0" noProof="0">
                <a:ln w="25400">
                  <a:solidFill>
                    <a:srgbClr val="333399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uLnTx/>
                <a:uFillTx/>
                <a:latin typeface="Monotype Corsiva" panose="03010101010201010101" pitchFamily="66" charset="0"/>
                <a:ea typeface="+mn-ea"/>
                <a:cs typeface="Arial" panose="020B0604020202020204" pitchFamily="34" charset="0"/>
              </a:rPr>
              <a:t>Dépenses de dette</a:t>
            </a:r>
          </a:p>
        </p:txBody>
      </p:sp>
      <p:sp>
        <p:nvSpPr>
          <p:cNvPr id="31748" name="Line 7">
            <a:extLst>
              <a:ext uri="{FF2B5EF4-FFF2-40B4-BE49-F238E27FC236}">
                <a16:creationId xmlns:a16="http://schemas.microsoft.com/office/drawing/2014/main" id="{199BAA91-9993-4AD5-8F36-7D62462ECFAF}"/>
              </a:ext>
            </a:extLst>
          </p:cNvPr>
          <p:cNvSpPr>
            <a:spLocks noChangeShapeType="1"/>
          </p:cNvSpPr>
          <p:nvPr/>
        </p:nvSpPr>
        <p:spPr bwMode="auto">
          <a:xfrm>
            <a:off x="2855914" y="4365625"/>
            <a:ext cx="6480175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BE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>
    <p:randomBar dir="vert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48" name="Text Box 264">
            <a:extLst>
              <a:ext uri="{FF2B5EF4-FFF2-40B4-BE49-F238E27FC236}">
                <a16:creationId xmlns:a16="http://schemas.microsoft.com/office/drawing/2014/main" id="{FB5C95A5-44A2-4032-AEAB-75FE4686C9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9650" y="5300663"/>
            <a:ext cx="7632700" cy="1016000"/>
          </a:xfrm>
          <a:prstGeom prst="rect">
            <a:avLst/>
          </a:prstGeom>
          <a:solidFill>
            <a:srgbClr val="22226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alt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stellar" panose="020A0402060406010301" pitchFamily="18" charset="0"/>
                <a:ea typeface="+mn-ea"/>
                <a:cs typeface="Arial" panose="020B0604020202020204" pitchFamily="34" charset="0"/>
              </a:rPr>
              <a:t> Soit  14,41 % des dépenses communales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alt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stellar" panose="020A0402060406010301" pitchFamily="18" charset="0"/>
                <a:ea typeface="+mn-ea"/>
                <a:cs typeface="Arial" panose="020B0604020202020204" pitchFamily="34" charset="0"/>
              </a:rPr>
              <a:t>+4,9% par rapport au budget 2024</a:t>
            </a:r>
            <a:endParaRPr kumimoji="0" lang="fr-FR" altLang="fr-FR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stellar" panose="020A0402060406010301" pitchFamily="18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5BA61282-DB64-41C2-A17D-D49CCB7C50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6847673"/>
              </p:ext>
            </p:extLst>
          </p:nvPr>
        </p:nvGraphicFramePr>
        <p:xfrm>
          <a:off x="2963864" y="1098550"/>
          <a:ext cx="6264276" cy="23304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32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321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76817">
                <a:tc>
                  <a:txBody>
                    <a:bodyPr/>
                    <a:lstStyle/>
                    <a:p>
                      <a:pPr algn="ctr"/>
                      <a:r>
                        <a:rPr lang="fr-BE" sz="2000" dirty="0">
                          <a:solidFill>
                            <a:srgbClr val="222268"/>
                          </a:solidFill>
                        </a:rPr>
                        <a:t>Années </a:t>
                      </a:r>
                      <a:endParaRPr lang="fr-BE" sz="1800" dirty="0">
                        <a:solidFill>
                          <a:srgbClr val="222268"/>
                        </a:solidFill>
                      </a:endParaRPr>
                    </a:p>
                  </a:txBody>
                  <a:tcPr marL="91438" marR="91438" marT="45706" marB="457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2000" dirty="0">
                          <a:solidFill>
                            <a:srgbClr val="222268"/>
                          </a:solidFill>
                        </a:rPr>
                        <a:t>Montants </a:t>
                      </a:r>
                      <a:endParaRPr lang="fr-BE" sz="1600" dirty="0">
                        <a:solidFill>
                          <a:srgbClr val="222268"/>
                        </a:solidFill>
                      </a:endParaRPr>
                    </a:p>
                  </a:txBody>
                  <a:tcPr marL="91438" marR="91438" marT="45706" marB="45706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6817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Budget 2024</a:t>
                      </a:r>
                      <a:endParaRPr lang="fr-BE" sz="1800" dirty="0"/>
                    </a:p>
                  </a:txBody>
                  <a:tcPr marL="91438" marR="91438" marT="45706" marB="4570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1.319.409,21</a:t>
                      </a:r>
                      <a:endParaRPr lang="fr-BE" sz="1800" dirty="0"/>
                    </a:p>
                  </a:txBody>
                  <a:tcPr marL="91438" marR="91438" marT="45706" marB="45706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6817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Budget 2025</a:t>
                      </a:r>
                      <a:endParaRPr lang="fr-BE" sz="1800" dirty="0"/>
                    </a:p>
                  </a:txBody>
                  <a:tcPr marL="91438" marR="91438" marT="45706" marB="4570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1.384.476,66</a:t>
                      </a:r>
                      <a:endParaRPr lang="fr-BE" sz="1800" dirty="0"/>
                    </a:p>
                  </a:txBody>
                  <a:tcPr marL="91438" marR="91438" marT="45706" marB="45706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" name="ZoneTexte 1">
            <a:extLst>
              <a:ext uri="{FF2B5EF4-FFF2-40B4-BE49-F238E27FC236}">
                <a16:creationId xmlns:a16="http://schemas.microsoft.com/office/drawing/2014/main" id="{CF368EDA-84D7-EC33-F727-DEDDEE54E4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08325" y="3995738"/>
            <a:ext cx="59753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+ 65.067,45 €</a:t>
            </a:r>
            <a:endParaRPr kumimoji="0" lang="fr-BE" altLang="fr-FR" sz="3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648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0" name="Text Box 4">
            <a:extLst>
              <a:ext uri="{FF2B5EF4-FFF2-40B4-BE49-F238E27FC236}">
                <a16:creationId xmlns:a16="http://schemas.microsoft.com/office/drawing/2014/main" id="{651EF694-5BC9-40ED-83AC-1CD6184A6A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9651" y="685800"/>
            <a:ext cx="7561263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altLang="fr-FR" sz="4400" b="1" i="0" u="sng" strike="noStrike" kern="1200" cap="none" spc="0" normalizeH="0" baseline="0" noProof="0">
                <a:ln>
                  <a:noFill/>
                </a:ln>
                <a:solidFill>
                  <a:srgbClr val="222268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RECETTES ORDINAIRES</a:t>
            </a:r>
            <a:endParaRPr kumimoji="0" lang="fr-FR" altLang="fr-FR" sz="4400" b="1" i="0" u="sng" strike="noStrike" kern="1200" cap="none" spc="0" normalizeH="0" baseline="0" noProof="0">
              <a:ln>
                <a:noFill/>
              </a:ln>
              <a:solidFill>
                <a:srgbClr val="222268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5541" name="Text Box 5">
            <a:extLst>
              <a:ext uri="{FF2B5EF4-FFF2-40B4-BE49-F238E27FC236}">
                <a16:creationId xmlns:a16="http://schemas.microsoft.com/office/drawing/2014/main" id="{34308413-493B-4572-89EA-AA6F4A2388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66989" y="2060576"/>
            <a:ext cx="7705725" cy="19543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alt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Prestations		                       821.993,14 €       </a:t>
            </a:r>
            <a:r>
              <a:rPr kumimoji="0" lang="fr-BE" altLang="fr-FR" sz="2000" b="1" i="1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8,54 %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alt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Transferts			         8.447.469,42 € 	  </a:t>
            </a:r>
            <a:r>
              <a:rPr kumimoji="0" lang="fr-BE" altLang="fr-FR" sz="2000" b="1" i="1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87,74 %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alt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Dette				            182.719,03 €      </a:t>
            </a:r>
            <a:r>
              <a:rPr kumimoji="0" lang="fr-BE" altLang="fr-FR" sz="2000" b="1" i="1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1,90 %</a:t>
            </a:r>
            <a:r>
              <a:rPr kumimoji="0" lang="fr-BE" alt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alt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Prélèvements			          	176.202,00 €     </a:t>
            </a:r>
            <a:r>
              <a:rPr kumimoji="0" lang="fr-BE" altLang="fr-FR" sz="2000" b="1" i="1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1,83 %</a:t>
            </a:r>
            <a:endParaRPr kumimoji="0" lang="fr-FR" altLang="fr-FR" sz="2000" b="1" i="1" u="none" strike="noStrike" kern="1200" cap="none" spc="0" normalizeH="0" baseline="0" noProof="0" dirty="0">
              <a:ln>
                <a:noFill/>
              </a:ln>
              <a:solidFill>
                <a:srgbClr val="CC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21515" name="Group 11">
            <a:extLst>
              <a:ext uri="{FF2B5EF4-FFF2-40B4-BE49-F238E27FC236}">
                <a16:creationId xmlns:a16="http://schemas.microsoft.com/office/drawing/2014/main" id="{5FFA8305-D495-4A26-8CDB-086C1900C60A}"/>
              </a:ext>
            </a:extLst>
          </p:cNvPr>
          <p:cNvGrpSpPr>
            <a:grpSpLocks/>
          </p:cNvGrpSpPr>
          <p:nvPr/>
        </p:nvGrpSpPr>
        <p:grpSpPr bwMode="auto">
          <a:xfrm>
            <a:off x="2063750" y="4292601"/>
            <a:ext cx="7704138" cy="746125"/>
            <a:chOff x="340" y="2704"/>
            <a:chExt cx="4853" cy="470"/>
          </a:xfrm>
        </p:grpSpPr>
        <p:sp>
          <p:nvSpPr>
            <p:cNvPr id="38917" name="Text Box 7">
              <a:extLst>
                <a:ext uri="{FF2B5EF4-FFF2-40B4-BE49-F238E27FC236}">
                  <a16:creationId xmlns:a16="http://schemas.microsoft.com/office/drawing/2014/main" id="{DD05F19D-58A0-4422-A51A-E2B9034EDF4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0" y="2886"/>
              <a:ext cx="485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BE" alt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DE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Total (ex. propre)			9.628.383,59 €</a:t>
              </a:r>
              <a:endParaRPr kumimoji="0" lang="fr-FR" alt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DE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8918" name="Line 7">
              <a:extLst>
                <a:ext uri="{FF2B5EF4-FFF2-40B4-BE49-F238E27FC236}">
                  <a16:creationId xmlns:a16="http://schemas.microsoft.com/office/drawing/2014/main" id="{4284F853-1D14-4C24-A8E8-5A9C375A964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43" y="2704"/>
              <a:ext cx="176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BE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55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55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5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1000"/>
                                        <p:tgtEl>
                                          <p:spTgt spid="65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1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40" grpId="0"/>
      <p:bldP spid="65541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D0DCE5-A53F-CC12-0104-93FA97E8A6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8E754F81-498F-71B4-1141-3F6BD08278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3750" y="1916113"/>
            <a:ext cx="8066088" cy="2952750"/>
          </a:xfrm>
          <a:prstGeom prst="rect">
            <a:avLst/>
          </a:prstGeom>
          <a:solidFill>
            <a:srgbClr val="77C1C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BE" altLang="fr-FR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3555" name="WordArt 3">
            <a:extLst>
              <a:ext uri="{FF2B5EF4-FFF2-40B4-BE49-F238E27FC236}">
                <a16:creationId xmlns:a16="http://schemas.microsoft.com/office/drawing/2014/main" id="{74D5FBAE-27EC-51A2-D524-277F0E04C6C9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279650" y="2133600"/>
            <a:ext cx="7704138" cy="2476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8000" b="0" i="1" u="none" strike="noStrike" kern="10" cap="none" spc="0" normalizeH="0" baseline="0" noProof="0" dirty="0">
                <a:ln w="25400">
                  <a:solidFill>
                    <a:srgbClr val="333399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uLnTx/>
                <a:uFillTx/>
                <a:latin typeface="Monotype Corsiva" panose="03010101010201010101" pitchFamily="66" charset="0"/>
                <a:ea typeface="+mn-ea"/>
                <a:cs typeface="Arial" panose="020B0604020202020204" pitchFamily="34" charset="0"/>
              </a:rPr>
              <a:t>Recettes de prestations</a:t>
            </a:r>
          </a:p>
        </p:txBody>
      </p:sp>
      <p:sp>
        <p:nvSpPr>
          <p:cNvPr id="23556" name="Line 4">
            <a:extLst>
              <a:ext uri="{FF2B5EF4-FFF2-40B4-BE49-F238E27FC236}">
                <a16:creationId xmlns:a16="http://schemas.microsoft.com/office/drawing/2014/main" id="{9C552D23-B37F-3982-B28E-20618E97A496}"/>
              </a:ext>
            </a:extLst>
          </p:cNvPr>
          <p:cNvSpPr>
            <a:spLocks noChangeShapeType="1"/>
          </p:cNvSpPr>
          <p:nvPr/>
        </p:nvSpPr>
        <p:spPr bwMode="auto">
          <a:xfrm>
            <a:off x="2855914" y="4292600"/>
            <a:ext cx="6480175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BE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5281851"/>
      </p:ext>
    </p:extLst>
  </p:cSld>
  <p:clrMapOvr>
    <a:masterClrMapping/>
  </p:clrMapOvr>
  <p:transition>
    <p:randomBar dir="vert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E6236E-A46F-6CCB-E071-7ED00BEA22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48" name="Text Box 264">
            <a:extLst>
              <a:ext uri="{FF2B5EF4-FFF2-40B4-BE49-F238E27FC236}">
                <a16:creationId xmlns:a16="http://schemas.microsoft.com/office/drawing/2014/main" id="{136FEB27-4651-8732-BE09-7A38C3C9C7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9650" y="5300663"/>
            <a:ext cx="7632700" cy="1016000"/>
          </a:xfrm>
          <a:prstGeom prst="rect">
            <a:avLst/>
          </a:prstGeom>
          <a:solidFill>
            <a:srgbClr val="22226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alt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stellar" panose="020A0402060406010301" pitchFamily="18" charset="0"/>
                <a:ea typeface="+mn-ea"/>
                <a:cs typeface="Arial" panose="020B0604020202020204" pitchFamily="34" charset="0"/>
              </a:rPr>
              <a:t> Soit  </a:t>
            </a:r>
            <a:r>
              <a:rPr lang="fr-BE" altLang="fr-FR" sz="2400" b="1" dirty="0">
                <a:solidFill>
                  <a:srgbClr val="FFFFFF"/>
                </a:solidFill>
                <a:latin typeface="Castellar" panose="020A0402060406010301" pitchFamily="18" charset="0"/>
              </a:rPr>
              <a:t>8,54</a:t>
            </a:r>
            <a:r>
              <a:rPr kumimoji="0" lang="fr-BE" alt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stellar" panose="020A0402060406010301" pitchFamily="18" charset="0"/>
                <a:ea typeface="+mn-ea"/>
                <a:cs typeface="Arial" panose="020B0604020202020204" pitchFamily="34" charset="0"/>
              </a:rPr>
              <a:t> % des recettes communales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alt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stellar" panose="020A0402060406010301" pitchFamily="18" charset="0"/>
                <a:ea typeface="+mn-ea"/>
                <a:cs typeface="Arial" panose="020B0604020202020204" pitchFamily="34" charset="0"/>
              </a:rPr>
              <a:t>+3</a:t>
            </a:r>
            <a:r>
              <a:rPr lang="fr-BE" altLang="fr-FR" sz="2400" b="1" dirty="0">
                <a:solidFill>
                  <a:srgbClr val="FFFFFF"/>
                </a:solidFill>
                <a:latin typeface="Castellar" panose="020A0402060406010301" pitchFamily="18" charset="0"/>
              </a:rPr>
              <a:t>,2</a:t>
            </a:r>
            <a:r>
              <a:rPr kumimoji="0" lang="fr-BE" alt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stellar" panose="020A0402060406010301" pitchFamily="18" charset="0"/>
                <a:ea typeface="+mn-ea"/>
                <a:cs typeface="Arial" panose="020B0604020202020204" pitchFamily="34" charset="0"/>
              </a:rPr>
              <a:t>% par rapport au budget 2024</a:t>
            </a:r>
            <a:endParaRPr kumimoji="0" lang="fr-FR" altLang="fr-FR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stellar" panose="020A0402060406010301" pitchFamily="18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6BED0873-4DF2-9272-0124-5F7651BBBD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4500324"/>
              </p:ext>
            </p:extLst>
          </p:nvPr>
        </p:nvGraphicFramePr>
        <p:xfrm>
          <a:off x="2963864" y="1098550"/>
          <a:ext cx="6264276" cy="23304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32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321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76817">
                <a:tc>
                  <a:txBody>
                    <a:bodyPr/>
                    <a:lstStyle/>
                    <a:p>
                      <a:pPr algn="ctr"/>
                      <a:r>
                        <a:rPr lang="fr-BE" sz="2000" dirty="0">
                          <a:solidFill>
                            <a:srgbClr val="222268"/>
                          </a:solidFill>
                        </a:rPr>
                        <a:t>Années </a:t>
                      </a:r>
                      <a:endParaRPr lang="fr-BE" sz="1800" dirty="0">
                        <a:solidFill>
                          <a:srgbClr val="222268"/>
                        </a:solidFill>
                      </a:endParaRPr>
                    </a:p>
                  </a:txBody>
                  <a:tcPr marL="91438" marR="91438" marT="45706" marB="457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2000" dirty="0">
                          <a:solidFill>
                            <a:srgbClr val="222268"/>
                          </a:solidFill>
                        </a:rPr>
                        <a:t>Montants </a:t>
                      </a:r>
                      <a:endParaRPr lang="fr-BE" sz="1600" dirty="0">
                        <a:solidFill>
                          <a:srgbClr val="222268"/>
                        </a:solidFill>
                      </a:endParaRPr>
                    </a:p>
                  </a:txBody>
                  <a:tcPr marL="91438" marR="91438" marT="45706" marB="45706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6817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Budget 2024</a:t>
                      </a:r>
                      <a:endParaRPr lang="fr-BE" sz="1800" dirty="0"/>
                    </a:p>
                  </a:txBody>
                  <a:tcPr marL="91438" marR="91438" marT="45706" marB="4570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796.528,65</a:t>
                      </a:r>
                      <a:endParaRPr lang="fr-BE" sz="1800" dirty="0"/>
                    </a:p>
                  </a:txBody>
                  <a:tcPr marL="91438" marR="91438" marT="45706" marB="45706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6817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Budget 2025</a:t>
                      </a:r>
                      <a:endParaRPr lang="fr-BE" sz="1800" dirty="0"/>
                    </a:p>
                  </a:txBody>
                  <a:tcPr marL="91438" marR="91438" marT="45706" marB="4570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821.993,14</a:t>
                      </a:r>
                      <a:endParaRPr lang="fr-BE" sz="1800" dirty="0"/>
                    </a:p>
                  </a:txBody>
                  <a:tcPr marL="91438" marR="91438" marT="45706" marB="45706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" name="ZoneTexte 1">
            <a:extLst>
              <a:ext uri="{FF2B5EF4-FFF2-40B4-BE49-F238E27FC236}">
                <a16:creationId xmlns:a16="http://schemas.microsoft.com/office/drawing/2014/main" id="{C27A64BF-B443-D352-7192-BB00AEB154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08325" y="3995738"/>
            <a:ext cx="59753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+ 25.464,49 €</a:t>
            </a:r>
            <a:endParaRPr kumimoji="0" lang="fr-BE" altLang="fr-FR" sz="3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7833027"/>
      </p:ext>
    </p:extLst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648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9E5372-23F1-95B5-204F-ACF63769E6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72726253-D0BA-28F2-707D-90C3B75A9B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3750" y="1916113"/>
            <a:ext cx="8066088" cy="2952750"/>
          </a:xfrm>
          <a:prstGeom prst="rect">
            <a:avLst/>
          </a:prstGeom>
          <a:solidFill>
            <a:srgbClr val="77C1C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BE" altLang="fr-FR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3555" name="WordArt 3">
            <a:extLst>
              <a:ext uri="{FF2B5EF4-FFF2-40B4-BE49-F238E27FC236}">
                <a16:creationId xmlns:a16="http://schemas.microsoft.com/office/drawing/2014/main" id="{E9577F09-EA88-2628-3527-2C42452AFD76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279650" y="2133600"/>
            <a:ext cx="7704138" cy="2476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8000" b="0" i="1" u="none" strike="noStrike" kern="10" cap="none" spc="0" normalizeH="0" baseline="0" noProof="0" dirty="0">
                <a:ln w="25400">
                  <a:solidFill>
                    <a:srgbClr val="333399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uLnTx/>
                <a:uFillTx/>
                <a:latin typeface="Monotype Corsiva" panose="03010101010201010101" pitchFamily="66" charset="0"/>
                <a:ea typeface="+mn-ea"/>
                <a:cs typeface="Arial" panose="020B0604020202020204" pitchFamily="34" charset="0"/>
              </a:rPr>
              <a:t>Recettes de transferts</a:t>
            </a:r>
          </a:p>
        </p:txBody>
      </p:sp>
      <p:sp>
        <p:nvSpPr>
          <p:cNvPr id="23556" name="Line 4">
            <a:extLst>
              <a:ext uri="{FF2B5EF4-FFF2-40B4-BE49-F238E27FC236}">
                <a16:creationId xmlns:a16="http://schemas.microsoft.com/office/drawing/2014/main" id="{9485FE49-DBE8-3930-7F16-F546C9D92DE6}"/>
              </a:ext>
            </a:extLst>
          </p:cNvPr>
          <p:cNvSpPr>
            <a:spLocks noChangeShapeType="1"/>
          </p:cNvSpPr>
          <p:nvPr/>
        </p:nvSpPr>
        <p:spPr bwMode="auto">
          <a:xfrm>
            <a:off x="2855914" y="4292600"/>
            <a:ext cx="6480175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BE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7535375"/>
      </p:ext>
    </p:extLst>
  </p:cSld>
  <p:clrMapOvr>
    <a:masterClrMapping/>
  </p:clrMapOvr>
  <p:transition>
    <p:randomBar dir="vert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BD9340-4CC0-368D-3DD5-665F5BEE13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48" name="Text Box 264">
            <a:extLst>
              <a:ext uri="{FF2B5EF4-FFF2-40B4-BE49-F238E27FC236}">
                <a16:creationId xmlns:a16="http://schemas.microsoft.com/office/drawing/2014/main" id="{5E556F04-D127-9A5B-72F4-B0250CFEEA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9650" y="5300663"/>
            <a:ext cx="7632700" cy="1016000"/>
          </a:xfrm>
          <a:prstGeom prst="rect">
            <a:avLst/>
          </a:prstGeom>
          <a:solidFill>
            <a:srgbClr val="22226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alt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stellar" panose="020A0402060406010301" pitchFamily="18" charset="0"/>
                <a:ea typeface="+mn-ea"/>
                <a:cs typeface="Arial" panose="020B0604020202020204" pitchFamily="34" charset="0"/>
              </a:rPr>
              <a:t> Soit  </a:t>
            </a:r>
            <a:r>
              <a:rPr lang="fr-BE" altLang="fr-FR" sz="2400" b="1" dirty="0">
                <a:solidFill>
                  <a:srgbClr val="FFFFFF"/>
                </a:solidFill>
                <a:latin typeface="Castellar" panose="020A0402060406010301" pitchFamily="18" charset="0"/>
              </a:rPr>
              <a:t>87,74</a:t>
            </a:r>
            <a:r>
              <a:rPr kumimoji="0" lang="fr-BE" alt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stellar" panose="020A0402060406010301" pitchFamily="18" charset="0"/>
                <a:ea typeface="+mn-ea"/>
                <a:cs typeface="Arial" panose="020B0604020202020204" pitchFamily="34" charset="0"/>
              </a:rPr>
              <a:t> % des recettes communales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alt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stellar" panose="020A0402060406010301" pitchFamily="18" charset="0"/>
                <a:ea typeface="+mn-ea"/>
                <a:cs typeface="Arial" panose="020B0604020202020204" pitchFamily="34" charset="0"/>
              </a:rPr>
              <a:t>+4,8% par rapport au budget 2024</a:t>
            </a:r>
            <a:endParaRPr kumimoji="0" lang="fr-FR" altLang="fr-FR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stellar" panose="020A0402060406010301" pitchFamily="18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2F5537CF-28BC-03E9-58F2-775EC95D06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8712400"/>
              </p:ext>
            </p:extLst>
          </p:nvPr>
        </p:nvGraphicFramePr>
        <p:xfrm>
          <a:off x="2963864" y="1098550"/>
          <a:ext cx="6264276" cy="23304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32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321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76817">
                <a:tc>
                  <a:txBody>
                    <a:bodyPr/>
                    <a:lstStyle/>
                    <a:p>
                      <a:pPr algn="ctr"/>
                      <a:r>
                        <a:rPr lang="fr-BE" sz="2000" dirty="0">
                          <a:solidFill>
                            <a:srgbClr val="222268"/>
                          </a:solidFill>
                        </a:rPr>
                        <a:t>Années </a:t>
                      </a:r>
                      <a:endParaRPr lang="fr-BE" sz="1800" dirty="0">
                        <a:solidFill>
                          <a:srgbClr val="222268"/>
                        </a:solidFill>
                      </a:endParaRPr>
                    </a:p>
                  </a:txBody>
                  <a:tcPr marL="91438" marR="91438" marT="45706" marB="457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2000" dirty="0">
                          <a:solidFill>
                            <a:srgbClr val="222268"/>
                          </a:solidFill>
                        </a:rPr>
                        <a:t>Montants </a:t>
                      </a:r>
                      <a:endParaRPr lang="fr-BE" sz="1600" dirty="0">
                        <a:solidFill>
                          <a:srgbClr val="222268"/>
                        </a:solidFill>
                      </a:endParaRPr>
                    </a:p>
                  </a:txBody>
                  <a:tcPr marL="91438" marR="91438" marT="45706" marB="45706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6817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Budget 2024</a:t>
                      </a:r>
                      <a:endParaRPr lang="fr-BE" sz="1800" dirty="0"/>
                    </a:p>
                  </a:txBody>
                  <a:tcPr marL="91438" marR="91438" marT="45706" marB="4570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8.057.682,45</a:t>
                      </a:r>
                      <a:endParaRPr lang="fr-BE" sz="1800" dirty="0"/>
                    </a:p>
                  </a:txBody>
                  <a:tcPr marL="91438" marR="91438" marT="45706" marB="45706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6817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Budget 2025</a:t>
                      </a:r>
                      <a:endParaRPr lang="fr-BE" sz="1800" dirty="0"/>
                    </a:p>
                  </a:txBody>
                  <a:tcPr marL="91438" marR="91438" marT="45706" marB="4570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8.447.469,42</a:t>
                      </a:r>
                      <a:endParaRPr lang="fr-BE" sz="1800" dirty="0"/>
                    </a:p>
                  </a:txBody>
                  <a:tcPr marL="91438" marR="91438" marT="45706" marB="45706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" name="ZoneTexte 1">
            <a:extLst>
              <a:ext uri="{FF2B5EF4-FFF2-40B4-BE49-F238E27FC236}">
                <a16:creationId xmlns:a16="http://schemas.microsoft.com/office/drawing/2014/main" id="{E0C56CD5-8594-50D9-B788-4CBDE0B226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08325" y="3995738"/>
            <a:ext cx="59753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+ 389.786,97 €</a:t>
            </a:r>
            <a:endParaRPr kumimoji="0" lang="fr-BE" altLang="fr-FR" sz="3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3490146"/>
      </p:ext>
    </p:extLst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648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F991EDAD-7E0E-CBEF-C939-1B262CB41FBE}"/>
              </a:ext>
            </a:extLst>
          </p:cNvPr>
          <p:cNvSpPr>
            <a:spLocks noGrp="1"/>
          </p:cNvSpPr>
          <p:nvPr>
            <p:ph/>
          </p:nvPr>
        </p:nvSpPr>
        <p:spPr/>
        <p:txBody>
          <a:bodyPr/>
          <a:lstStyle/>
          <a:p>
            <a:r>
              <a:rPr lang="fr-FR" dirty="0"/>
              <a:t>Principales évolutions de recettes de transferts par rapport au budget initial 2024</a:t>
            </a:r>
            <a:endParaRPr lang="fr-BE" dirty="0"/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3194AFFC-5E64-F902-1D1E-842AADF8E3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2477159"/>
              </p:ext>
            </p:extLst>
          </p:nvPr>
        </p:nvGraphicFramePr>
        <p:xfrm>
          <a:off x="1794005" y="2131060"/>
          <a:ext cx="8128000" cy="259588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5571299">
                  <a:extLst>
                    <a:ext uri="{9D8B030D-6E8A-4147-A177-3AD203B41FA5}">
                      <a16:colId xmlns:a16="http://schemas.microsoft.com/office/drawing/2014/main" val="4247652056"/>
                    </a:ext>
                  </a:extLst>
                </a:gridCol>
                <a:gridCol w="2556701">
                  <a:extLst>
                    <a:ext uri="{9D8B030D-6E8A-4147-A177-3AD203B41FA5}">
                      <a16:colId xmlns:a16="http://schemas.microsoft.com/office/drawing/2014/main" val="22906393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Fonction Budgétaire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Evolution </a:t>
                      </a:r>
                      <a:endParaRPr lang="fr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0460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Fonds des communes 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- 40.000€</a:t>
                      </a:r>
                      <a:endParaRPr lang="fr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8167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Taxe sur l’enlèvement des déchets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+ 50.000€</a:t>
                      </a:r>
                      <a:endParaRPr lang="fr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7764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Redevance sur les sacs poubelles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+ 34.000€</a:t>
                      </a:r>
                      <a:endParaRPr lang="fr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1218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Taxe sur les immeubles </a:t>
                      </a:r>
                      <a:r>
                        <a:rPr lang="fr-FR" dirty="0" err="1"/>
                        <a:t>innocupés</a:t>
                      </a:r>
                      <a:r>
                        <a:rPr lang="fr-FR" dirty="0"/>
                        <a:t> 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+ 10.000€</a:t>
                      </a:r>
                      <a:endParaRPr lang="fr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7092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Additionnel au précompte immobilier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+ 30.000€</a:t>
                      </a:r>
                      <a:endParaRPr lang="fr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6930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Additionnel sur les personnes physiques (IPP)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+ 200.000€</a:t>
                      </a:r>
                      <a:endParaRPr lang="fr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6726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796850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4BEE41-25E6-EB00-D5C7-3EEF47699E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6A298A73-9D96-A879-C386-AC866AB83B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3750" y="1916113"/>
            <a:ext cx="8066088" cy="2952750"/>
          </a:xfrm>
          <a:prstGeom prst="rect">
            <a:avLst/>
          </a:prstGeom>
          <a:solidFill>
            <a:srgbClr val="77C1C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BE" altLang="fr-FR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3555" name="WordArt 3">
            <a:extLst>
              <a:ext uri="{FF2B5EF4-FFF2-40B4-BE49-F238E27FC236}">
                <a16:creationId xmlns:a16="http://schemas.microsoft.com/office/drawing/2014/main" id="{EB543276-B9CF-E269-3555-75C3496A1C77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279650" y="2133600"/>
            <a:ext cx="7704138" cy="2476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8000" b="0" i="1" u="none" strike="noStrike" kern="10" cap="none" spc="0" normalizeH="0" baseline="0" noProof="0" dirty="0">
                <a:ln w="25400">
                  <a:solidFill>
                    <a:srgbClr val="333399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uLnTx/>
                <a:uFillTx/>
                <a:latin typeface="Monotype Corsiva" panose="03010101010201010101" pitchFamily="66" charset="0"/>
                <a:ea typeface="+mn-ea"/>
                <a:cs typeface="Arial" panose="020B0604020202020204" pitchFamily="34" charset="0"/>
              </a:rPr>
              <a:t>Recettes de dettes</a:t>
            </a:r>
          </a:p>
        </p:txBody>
      </p:sp>
      <p:sp>
        <p:nvSpPr>
          <p:cNvPr id="23556" name="Line 4">
            <a:extLst>
              <a:ext uri="{FF2B5EF4-FFF2-40B4-BE49-F238E27FC236}">
                <a16:creationId xmlns:a16="http://schemas.microsoft.com/office/drawing/2014/main" id="{3C391820-37BC-A0BF-B8A4-772275A3E835}"/>
              </a:ext>
            </a:extLst>
          </p:cNvPr>
          <p:cNvSpPr>
            <a:spLocks noChangeShapeType="1"/>
          </p:cNvSpPr>
          <p:nvPr/>
        </p:nvSpPr>
        <p:spPr bwMode="auto">
          <a:xfrm>
            <a:off x="2855914" y="4292600"/>
            <a:ext cx="6480175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BE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4818154"/>
      </p:ext>
    </p:extLst>
  </p:cSld>
  <p:clrMapOvr>
    <a:masterClrMapping/>
  </p:clrMapOvr>
  <p:transition>
    <p:randomBar dir="vert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865214-8A99-2DA1-F9E5-DA82F13AA0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48" name="Text Box 264">
            <a:extLst>
              <a:ext uri="{FF2B5EF4-FFF2-40B4-BE49-F238E27FC236}">
                <a16:creationId xmlns:a16="http://schemas.microsoft.com/office/drawing/2014/main" id="{E0980674-7D61-AFE7-47D2-D36A7DE3A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9650" y="5300663"/>
            <a:ext cx="7632700" cy="1016000"/>
          </a:xfrm>
          <a:prstGeom prst="rect">
            <a:avLst/>
          </a:prstGeom>
          <a:solidFill>
            <a:srgbClr val="22226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alt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stellar" panose="020A0402060406010301" pitchFamily="18" charset="0"/>
                <a:ea typeface="+mn-ea"/>
                <a:cs typeface="Arial" panose="020B0604020202020204" pitchFamily="34" charset="0"/>
              </a:rPr>
              <a:t> Soit  </a:t>
            </a:r>
            <a:r>
              <a:rPr lang="fr-BE" altLang="fr-FR" sz="2400" b="1" dirty="0">
                <a:solidFill>
                  <a:srgbClr val="FFFFFF"/>
                </a:solidFill>
                <a:latin typeface="Castellar" panose="020A0402060406010301" pitchFamily="18" charset="0"/>
              </a:rPr>
              <a:t>1,90</a:t>
            </a:r>
            <a:r>
              <a:rPr kumimoji="0" lang="fr-BE" alt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stellar" panose="020A0402060406010301" pitchFamily="18" charset="0"/>
                <a:ea typeface="+mn-ea"/>
                <a:cs typeface="Arial" panose="020B0604020202020204" pitchFamily="34" charset="0"/>
              </a:rPr>
              <a:t> % des recettes communales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alt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stellar" panose="020A0402060406010301" pitchFamily="18" charset="0"/>
                <a:ea typeface="+mn-ea"/>
                <a:cs typeface="Arial" panose="020B0604020202020204" pitchFamily="34" charset="0"/>
              </a:rPr>
              <a:t>+25% par rapport au budget 2024</a:t>
            </a:r>
            <a:endParaRPr kumimoji="0" lang="fr-FR" altLang="fr-FR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stellar" panose="020A0402060406010301" pitchFamily="18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6698DF72-E30B-8FEE-0429-BDD3A00218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0568765"/>
              </p:ext>
            </p:extLst>
          </p:nvPr>
        </p:nvGraphicFramePr>
        <p:xfrm>
          <a:off x="2963864" y="1098550"/>
          <a:ext cx="6264276" cy="23304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32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321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76817">
                <a:tc>
                  <a:txBody>
                    <a:bodyPr/>
                    <a:lstStyle/>
                    <a:p>
                      <a:pPr algn="ctr"/>
                      <a:r>
                        <a:rPr lang="fr-BE" sz="2000" dirty="0">
                          <a:solidFill>
                            <a:srgbClr val="222268"/>
                          </a:solidFill>
                        </a:rPr>
                        <a:t>Années </a:t>
                      </a:r>
                      <a:endParaRPr lang="fr-BE" sz="1800" dirty="0">
                        <a:solidFill>
                          <a:srgbClr val="222268"/>
                        </a:solidFill>
                      </a:endParaRPr>
                    </a:p>
                  </a:txBody>
                  <a:tcPr marL="91438" marR="91438" marT="45706" marB="457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2000" dirty="0">
                          <a:solidFill>
                            <a:srgbClr val="222268"/>
                          </a:solidFill>
                        </a:rPr>
                        <a:t>Montants </a:t>
                      </a:r>
                      <a:endParaRPr lang="fr-BE" sz="1600" dirty="0">
                        <a:solidFill>
                          <a:srgbClr val="222268"/>
                        </a:solidFill>
                      </a:endParaRPr>
                    </a:p>
                  </a:txBody>
                  <a:tcPr marL="91438" marR="91438" marT="45706" marB="45706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6817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Budget 2024</a:t>
                      </a:r>
                      <a:endParaRPr lang="fr-BE" sz="1800" dirty="0"/>
                    </a:p>
                  </a:txBody>
                  <a:tcPr marL="91438" marR="91438" marT="45706" marB="4570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146.226,65</a:t>
                      </a:r>
                      <a:endParaRPr lang="fr-BE" sz="1800" dirty="0"/>
                    </a:p>
                  </a:txBody>
                  <a:tcPr marL="91438" marR="91438" marT="45706" marB="45706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6817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Budget 2025</a:t>
                      </a:r>
                      <a:endParaRPr lang="fr-BE" sz="1800" dirty="0"/>
                    </a:p>
                  </a:txBody>
                  <a:tcPr marL="91438" marR="91438" marT="45706" marB="4570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182719,03</a:t>
                      </a:r>
                      <a:endParaRPr lang="fr-BE" sz="1800" dirty="0"/>
                    </a:p>
                  </a:txBody>
                  <a:tcPr marL="91438" marR="91438" marT="45706" marB="45706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" name="ZoneTexte 1">
            <a:extLst>
              <a:ext uri="{FF2B5EF4-FFF2-40B4-BE49-F238E27FC236}">
                <a16:creationId xmlns:a16="http://schemas.microsoft.com/office/drawing/2014/main" id="{6EA19AF1-0942-91D1-7539-318DFE782C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08325" y="3995738"/>
            <a:ext cx="59753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+ 36.492,38 €</a:t>
            </a:r>
            <a:endParaRPr kumimoji="0" lang="fr-BE" altLang="fr-FR" sz="3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1693854"/>
      </p:ext>
    </p:extLst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648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D5BEB4-1112-AE08-EB9D-475D500B28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D176707D-4C50-FB74-B6E2-4DF44219E0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3750" y="1916113"/>
            <a:ext cx="8066088" cy="2952750"/>
          </a:xfrm>
          <a:prstGeom prst="rect">
            <a:avLst/>
          </a:prstGeom>
          <a:solidFill>
            <a:srgbClr val="77C1C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BE" altLang="fr-FR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3555" name="WordArt 3">
            <a:extLst>
              <a:ext uri="{FF2B5EF4-FFF2-40B4-BE49-F238E27FC236}">
                <a16:creationId xmlns:a16="http://schemas.microsoft.com/office/drawing/2014/main" id="{5FCA2972-6586-34D8-EDBD-62B0D25E7BF8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279650" y="2133600"/>
            <a:ext cx="7704138" cy="2476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8000" b="0" i="1" u="none" strike="noStrike" kern="10" cap="none" spc="0" normalizeH="0" baseline="0" noProof="0" dirty="0">
                <a:ln w="25400">
                  <a:solidFill>
                    <a:srgbClr val="333399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uLnTx/>
                <a:uFillTx/>
                <a:latin typeface="Monotype Corsiva" panose="03010101010201010101" pitchFamily="66" charset="0"/>
                <a:ea typeface="+mn-ea"/>
                <a:cs typeface="Arial" panose="020B0604020202020204" pitchFamily="34" charset="0"/>
              </a:rPr>
              <a:t>Recettes de prélèvements</a:t>
            </a:r>
          </a:p>
        </p:txBody>
      </p:sp>
      <p:sp>
        <p:nvSpPr>
          <p:cNvPr id="23556" name="Line 4">
            <a:extLst>
              <a:ext uri="{FF2B5EF4-FFF2-40B4-BE49-F238E27FC236}">
                <a16:creationId xmlns:a16="http://schemas.microsoft.com/office/drawing/2014/main" id="{447885F2-60E4-92C1-97D4-A1AD518EBC28}"/>
              </a:ext>
            </a:extLst>
          </p:cNvPr>
          <p:cNvSpPr>
            <a:spLocks noChangeShapeType="1"/>
          </p:cNvSpPr>
          <p:nvPr/>
        </p:nvSpPr>
        <p:spPr bwMode="auto">
          <a:xfrm>
            <a:off x="2855914" y="4292600"/>
            <a:ext cx="6480175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BE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4990070"/>
      </p:ext>
    </p:extLst>
  </p:cSld>
  <p:clrMapOvr>
    <a:masterClrMapping/>
  </p:clrMapOvr>
  <p:transition>
    <p:randomBar dir="vert"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FA7569-BE6F-8F90-E86D-CE31F9B3A4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48" name="Text Box 264">
            <a:extLst>
              <a:ext uri="{FF2B5EF4-FFF2-40B4-BE49-F238E27FC236}">
                <a16:creationId xmlns:a16="http://schemas.microsoft.com/office/drawing/2014/main" id="{042493EB-3F7F-798B-2A55-6FF261BE19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9650" y="5300663"/>
            <a:ext cx="7632700" cy="1016000"/>
          </a:xfrm>
          <a:prstGeom prst="rect">
            <a:avLst/>
          </a:prstGeom>
          <a:solidFill>
            <a:srgbClr val="22226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alt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stellar" panose="020A0402060406010301" pitchFamily="18" charset="0"/>
                <a:ea typeface="+mn-ea"/>
                <a:cs typeface="Arial" panose="020B0604020202020204" pitchFamily="34" charset="0"/>
              </a:rPr>
              <a:t> Soit  </a:t>
            </a:r>
            <a:r>
              <a:rPr lang="fr-BE" altLang="fr-FR" sz="2400" b="1" dirty="0">
                <a:solidFill>
                  <a:srgbClr val="FFFFFF"/>
                </a:solidFill>
                <a:latin typeface="Castellar" panose="020A0402060406010301" pitchFamily="18" charset="0"/>
              </a:rPr>
              <a:t>1,83</a:t>
            </a:r>
            <a:r>
              <a:rPr kumimoji="0" lang="fr-BE" alt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stellar" panose="020A0402060406010301" pitchFamily="18" charset="0"/>
                <a:ea typeface="+mn-ea"/>
                <a:cs typeface="Arial" panose="020B0604020202020204" pitchFamily="34" charset="0"/>
              </a:rPr>
              <a:t> % des recettes communales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BE" altLang="fr-FR" sz="2400" b="1" dirty="0">
                <a:solidFill>
                  <a:srgbClr val="FFFFFF"/>
                </a:solidFill>
                <a:latin typeface="Castellar" panose="020A0402060406010301" pitchFamily="18" charset="0"/>
              </a:rPr>
              <a:t>-38,5</a:t>
            </a:r>
            <a:r>
              <a:rPr kumimoji="0" lang="fr-BE" alt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stellar" panose="020A0402060406010301" pitchFamily="18" charset="0"/>
                <a:ea typeface="+mn-ea"/>
                <a:cs typeface="Arial" panose="020B0604020202020204" pitchFamily="34" charset="0"/>
              </a:rPr>
              <a:t>% par rapport au budget 2024</a:t>
            </a:r>
            <a:endParaRPr kumimoji="0" lang="fr-FR" altLang="fr-FR" sz="2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stellar" panose="020A0402060406010301" pitchFamily="18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D413E979-4170-6C9B-23EB-285B7D5936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4004063"/>
              </p:ext>
            </p:extLst>
          </p:nvPr>
        </p:nvGraphicFramePr>
        <p:xfrm>
          <a:off x="2963864" y="1098550"/>
          <a:ext cx="6264276" cy="23304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32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321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76817">
                <a:tc>
                  <a:txBody>
                    <a:bodyPr/>
                    <a:lstStyle/>
                    <a:p>
                      <a:pPr algn="ctr"/>
                      <a:r>
                        <a:rPr lang="fr-BE" sz="2000" dirty="0">
                          <a:solidFill>
                            <a:srgbClr val="222268"/>
                          </a:solidFill>
                        </a:rPr>
                        <a:t>Années </a:t>
                      </a:r>
                      <a:endParaRPr lang="fr-BE" sz="1800" dirty="0">
                        <a:solidFill>
                          <a:srgbClr val="222268"/>
                        </a:solidFill>
                      </a:endParaRPr>
                    </a:p>
                  </a:txBody>
                  <a:tcPr marL="91438" marR="91438" marT="45706" marB="4570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2000" dirty="0">
                          <a:solidFill>
                            <a:srgbClr val="222268"/>
                          </a:solidFill>
                        </a:rPr>
                        <a:t>Montants </a:t>
                      </a:r>
                      <a:endParaRPr lang="fr-BE" sz="1600" dirty="0">
                        <a:solidFill>
                          <a:srgbClr val="222268"/>
                        </a:solidFill>
                      </a:endParaRPr>
                    </a:p>
                  </a:txBody>
                  <a:tcPr marL="91438" marR="91438" marT="45706" marB="45706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6817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Budget 2024</a:t>
                      </a:r>
                      <a:endParaRPr lang="fr-BE" sz="1800" dirty="0"/>
                    </a:p>
                  </a:txBody>
                  <a:tcPr marL="91438" marR="91438" marT="45706" marB="4570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286.533,00</a:t>
                      </a:r>
                      <a:endParaRPr lang="fr-BE" sz="1800" dirty="0"/>
                    </a:p>
                  </a:txBody>
                  <a:tcPr marL="91438" marR="91438" marT="45706" marB="45706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6817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Budget 2025</a:t>
                      </a:r>
                      <a:endParaRPr lang="fr-BE" sz="1800" dirty="0"/>
                    </a:p>
                  </a:txBody>
                  <a:tcPr marL="91438" marR="91438" marT="45706" marB="4570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176.202,00</a:t>
                      </a:r>
                      <a:endParaRPr lang="fr-BE" sz="1800" dirty="0"/>
                    </a:p>
                  </a:txBody>
                  <a:tcPr marL="91438" marR="91438" marT="45706" marB="45706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" name="ZoneTexte 1">
            <a:extLst>
              <a:ext uri="{FF2B5EF4-FFF2-40B4-BE49-F238E27FC236}">
                <a16:creationId xmlns:a16="http://schemas.microsoft.com/office/drawing/2014/main" id="{26F008CB-8060-E048-1608-20C3E0ADF8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08325" y="3995738"/>
            <a:ext cx="59753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- 110.331€</a:t>
            </a:r>
            <a:endParaRPr kumimoji="0" lang="fr-BE" altLang="fr-FR" sz="3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6039659"/>
      </p:ext>
    </p:extLst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648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Image 1">
            <a:extLst>
              <a:ext uri="{FF2B5EF4-FFF2-40B4-BE49-F238E27FC236}">
                <a16:creationId xmlns:a16="http://schemas.microsoft.com/office/drawing/2014/main" id="{97B7A261-F222-407F-B286-9EF7A63322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14" r="3539"/>
          <a:stretch>
            <a:fillRect/>
          </a:stretch>
        </p:blipFill>
        <p:spPr bwMode="auto">
          <a:xfrm>
            <a:off x="1601788" y="227014"/>
            <a:ext cx="8959850" cy="6370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3" name="WordArt 3" descr="Zone de dessin">
            <a:extLst>
              <a:ext uri="{FF2B5EF4-FFF2-40B4-BE49-F238E27FC236}">
                <a16:creationId xmlns:a16="http://schemas.microsoft.com/office/drawing/2014/main" id="{7E33C52A-F83E-4236-86E0-665B81B43252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1774825" y="333375"/>
            <a:ext cx="4032250" cy="5032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8935"/>
              </a:avLst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3600" b="0" i="0" u="none" strike="noStrike" kern="10" cap="none" spc="0" normalizeH="0" baseline="0" noProof="0"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blipFill dpi="0" rotWithShape="1">
                  <a:blip r:embed="rId4">
                    <a:alphaModFix amt="70000"/>
                  </a:blip>
                  <a:srcRect/>
                  <a:tile tx="0" ty="0" sx="100000" sy="100000" flip="none" algn="tl"/>
                </a:blip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BUDGET COMMUNAL</a:t>
            </a:r>
          </a:p>
        </p:txBody>
      </p:sp>
      <p:sp>
        <p:nvSpPr>
          <p:cNvPr id="40964" name="WordArt 5" descr="Zone de dessin">
            <a:extLst>
              <a:ext uri="{FF2B5EF4-FFF2-40B4-BE49-F238E27FC236}">
                <a16:creationId xmlns:a16="http://schemas.microsoft.com/office/drawing/2014/main" id="{7165B803-A08B-47BB-89C0-F8A6113CAF8B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7751764" y="5876926"/>
            <a:ext cx="2592387" cy="576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3600" b="0" i="0" u="none" strike="noStrike" kern="10" cap="none" spc="0" normalizeH="0" baseline="0" noProof="0" dirty="0"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blipFill dpi="0" rotWithShape="1">
                  <a:blip r:embed="rId4">
                    <a:alphaModFix amt="70000"/>
                  </a:blip>
                  <a:srcRect/>
                  <a:tile tx="0" ty="0" sx="100000" sy="100000" flip="none" algn="tl"/>
                </a:blip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Exercice 2025</a:t>
            </a:r>
          </a:p>
        </p:txBody>
      </p:sp>
      <p:sp>
        <p:nvSpPr>
          <p:cNvPr id="40965" name="WordArt 6" descr="Zone de dessin">
            <a:extLst>
              <a:ext uri="{FF2B5EF4-FFF2-40B4-BE49-F238E27FC236}">
                <a16:creationId xmlns:a16="http://schemas.microsoft.com/office/drawing/2014/main" id="{365E5B55-E40C-41B8-91A7-AED77CD92560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279650" y="2205038"/>
            <a:ext cx="7704138" cy="16557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3600" b="0" i="0" u="none" strike="noStrike" kern="10" cap="none" spc="0" normalizeH="0" baseline="0" noProof="0"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blipFill dpi="0" rotWithShape="1">
                  <a:blip r:embed="rId4">
                    <a:alphaModFix amt="70000"/>
                  </a:blip>
                  <a:srcRect/>
                  <a:tile tx="0" ty="0" sx="100000" sy="100000" flip="none" algn="tl"/>
                </a:blip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SERVICE EXTRAORDINAIRE</a:t>
            </a:r>
          </a:p>
        </p:txBody>
      </p:sp>
    </p:spTree>
  </p:cSld>
  <p:clrMapOvr>
    <a:masterClrMapping/>
  </p:clrMapOvr>
  <p:transition>
    <p:randomBar dir="vert"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024" name="Group 64">
            <a:extLst>
              <a:ext uri="{FF2B5EF4-FFF2-40B4-BE49-F238E27FC236}">
                <a16:creationId xmlns:a16="http://schemas.microsoft.com/office/drawing/2014/main" id="{DC748A70-B2FA-4707-8FCA-E3581A233732}"/>
              </a:ext>
            </a:extLst>
          </p:cNvPr>
          <p:cNvGraphicFramePr>
            <a:graphicFrameLocks noGrp="1"/>
          </p:cNvGraphicFramePr>
          <p:nvPr>
            <p:ph/>
            <p:extLst>
              <p:ext uri="{D42A27DB-BD31-4B8C-83A1-F6EECF244321}">
                <p14:modId xmlns:p14="http://schemas.microsoft.com/office/powerpoint/2010/main" val="3094775528"/>
              </p:ext>
            </p:extLst>
          </p:nvPr>
        </p:nvGraphicFramePr>
        <p:xfrm>
          <a:off x="1509713" y="0"/>
          <a:ext cx="9172573" cy="6775449"/>
        </p:xfrm>
        <a:graphic>
          <a:graphicData uri="http://schemas.openxmlformats.org/drawingml/2006/table">
            <a:tbl>
              <a:tblPr/>
              <a:tblGrid>
                <a:gridCol w="8174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56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45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59753">
                  <a:extLst>
                    <a:ext uri="{9D8B030D-6E8A-4147-A177-3AD203B41FA5}">
                      <a16:colId xmlns:a16="http://schemas.microsoft.com/office/drawing/2014/main" val="2059896913"/>
                    </a:ext>
                  </a:extLst>
                </a:gridCol>
                <a:gridCol w="8174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1746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96020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36826">
                <a:tc gridSpan="7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2656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0783">
                <a:tc gridSpan="4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 RECETTES EXTRAORDINAIRES </a:t>
                      </a:r>
                      <a:endParaRPr kumimoji="0" lang="fr-FR" altLang="fr-F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1800" b="0" i="0" u="none" strike="noStrike" cap="none" normalizeH="0" baseline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 DEPENSES EXTRAORDINAIRES </a:t>
                      </a:r>
                      <a:endParaRPr kumimoji="0" lang="fr-FR" altLang="fr-FR" sz="1800" b="0" i="0" u="none" strike="noStrike" cap="none" normalizeH="0" baseline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452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fr-FR" altLang="fr-FR" sz="1800" b="0" i="0" u="none" strike="noStrike" cap="none" normalizeH="0" baseline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fr-FR" altLang="fr-F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fr-FR" altLang="fr-F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fr-FR" altLang="fr-F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fr-FR" altLang="fr-FR" sz="2000" b="0" i="0" u="none" strike="noStrike" cap="none" normalizeH="0" baseline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fr-FR" altLang="fr-FR" sz="2000" b="0" i="0" u="none" strike="noStrike" cap="none" normalizeH="0" baseline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fr-FR" altLang="fr-FR" sz="2000" b="0" i="0" u="none" strike="noStrike" cap="none" normalizeH="0" baseline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0910">
                <a:tc gridSpan="3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TOTAL EX. PROPRE</a:t>
                      </a:r>
                      <a:endParaRPr kumimoji="0" lang="fr-FR" altLang="fr-F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3.267.781,72</a:t>
                      </a:r>
                      <a:endParaRPr kumimoji="0" lang="fr-FR" altLang="fr-F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349.878,16</a:t>
                      </a:r>
                      <a:endParaRPr kumimoji="0" lang="fr-FR" altLang="fr-F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TOTAL EX. PROPRE</a:t>
                      </a:r>
                      <a:endParaRPr kumimoji="0" lang="fr-FR" altLang="fr-F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562.630,14</a:t>
                      </a:r>
                      <a:endParaRPr kumimoji="0" lang="fr-FR" altLang="fr-F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6538">
                <a:tc gridSpan="3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MALI EX. PROPRE</a:t>
                      </a:r>
                      <a:endParaRPr kumimoji="0" lang="fr-FR" altLang="fr-F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cs typeface="Arial" charset="0"/>
                        </a:rPr>
                        <a:t>212.751,98</a:t>
                      </a:r>
                      <a:endParaRPr kumimoji="0" lang="fr-FR" altLang="fr-F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92656">
                <a:tc gridSpan="3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EX. ANTERIEURS</a:t>
                      </a:r>
                      <a:endParaRPr kumimoji="0" lang="fr-FR" altLang="fr-F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86.010,42</a:t>
                      </a:r>
                      <a:endParaRPr kumimoji="0" lang="fr-FR" altLang="fr-F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283.907,35</a:t>
                      </a:r>
                      <a:endParaRPr kumimoji="0" lang="fr-FR" altLang="fr-F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fr-FR" altLang="fr-F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32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230.666,55</a:t>
                      </a:r>
                      <a:endParaRPr kumimoji="0" lang="fr-FR" altLang="fr-F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92656">
                <a:tc gridSpan="3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PRELEVEMENTS</a:t>
                      </a:r>
                      <a:endParaRPr kumimoji="0" lang="fr-FR" altLang="fr-F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432.280,38</a:t>
                      </a:r>
                      <a:endParaRPr kumimoji="0" lang="fr-FR" altLang="fr-F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232.138,94</a:t>
                      </a:r>
                      <a:endParaRPr kumimoji="0" lang="fr-FR" altLang="fr-F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32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17.828,16</a:t>
                      </a:r>
                      <a:endParaRPr kumimoji="0" lang="fr-FR" altLang="fr-F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69532">
                <a:tc gridSpan="3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TOTAL GENERAL</a:t>
                      </a:r>
                      <a:endParaRPr kumimoji="0" lang="fr-FR" altLang="fr-F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3.786.072,52</a:t>
                      </a:r>
                      <a:endParaRPr kumimoji="0" lang="fr-FR" altLang="fr-F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865.924,45</a:t>
                      </a:r>
                      <a:endParaRPr kumimoji="0" lang="fr-FR" altLang="fr-F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TOTAL GENERAL</a:t>
                      </a:r>
                      <a:endParaRPr kumimoji="0" lang="fr-FR" altLang="fr-F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811.124,85</a:t>
                      </a:r>
                      <a:endParaRPr kumimoji="0" lang="fr-FR" altLang="fr-F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92656">
                <a:tc gridSpan="3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BONI GENERAL</a:t>
                      </a:r>
                      <a:endParaRPr kumimoji="0" lang="fr-FR" altLang="fr-F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76.010,42</a:t>
                      </a:r>
                      <a:endParaRPr kumimoji="0" lang="fr-FR" altLang="fr-F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54.799,60</a:t>
                      </a:r>
                      <a:endParaRPr kumimoji="0" lang="fr-FR" altLang="fr-F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fr-FR" altLang="fr-F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3200" b="0" i="0" u="none" strike="noStrike" cap="none" normalizeH="0" baseline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fr-FR" altLang="fr-F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2571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fr-FR" altLang="fr-F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fr-FR" altLang="fr-F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fr-FR" altLang="fr-F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fr-FR" altLang="fr-F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fr-FR" altLang="fr-F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fr-FR" altLang="fr-F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endParaRPr kumimoji="0" lang="fr-FR" altLang="fr-F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50694" name="WordArt 518">
            <a:extLst>
              <a:ext uri="{FF2B5EF4-FFF2-40B4-BE49-F238E27FC236}">
                <a16:creationId xmlns:a16="http://schemas.microsoft.com/office/drawing/2014/main" id="{47365EEC-1C83-493A-897A-3E0A1AD8BFCE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1774826" y="549275"/>
            <a:ext cx="8569325" cy="431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3600" b="0" i="0" u="none" strike="noStrike" kern="10" cap="none" spc="0" normalizeH="0" baseline="0" noProof="0">
                <a:ln w="2540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808080">
                    <a:alpha val="78038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 RECAPITULATIF EXTRAORDINAIRE</a:t>
            </a: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10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7">
            <a:extLst>
              <a:ext uri="{FF2B5EF4-FFF2-40B4-BE49-F238E27FC236}">
                <a16:creationId xmlns:a16="http://schemas.microsoft.com/office/drawing/2014/main" id="{A8C102BD-9845-409B-AC0F-20C91125A9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7850" y="404814"/>
            <a:ext cx="6985000" cy="57943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3200" b="1" i="1" u="sng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Service extraordinaire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12264E0-A485-45C2-8ADE-7D51C8541DB0}"/>
              </a:ext>
            </a:extLst>
          </p:cNvPr>
          <p:cNvSpPr txBox="1"/>
          <p:nvPr/>
        </p:nvSpPr>
        <p:spPr>
          <a:xfrm>
            <a:off x="723900" y="984251"/>
            <a:ext cx="107442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Exercices antérieurs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BE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Ajustements de différents montants pour finaliser les chantiers en cours 		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</a:t>
            </a:r>
            <a:r>
              <a:rPr lang="fr-BE" sz="24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280.251,64 </a:t>
            </a:r>
            <a:r>
              <a:rPr kumimoji="0" lang="fr-BE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€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BE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7">
            <a:extLst>
              <a:ext uri="{FF2B5EF4-FFF2-40B4-BE49-F238E27FC236}">
                <a16:creationId xmlns:a16="http://schemas.microsoft.com/office/drawing/2014/main" id="{A8C102BD-9845-409B-AC0F-20C91125A9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7850" y="404814"/>
            <a:ext cx="6985000" cy="57943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3200" b="1" i="1" u="sng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Service extraordinaire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12264E0-A485-45C2-8ADE-7D51C8541DB0}"/>
              </a:ext>
            </a:extLst>
          </p:cNvPr>
          <p:cNvSpPr txBox="1"/>
          <p:nvPr/>
        </p:nvSpPr>
        <p:spPr>
          <a:xfrm>
            <a:off x="715433" y="1282171"/>
            <a:ext cx="107442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Nouveaux projets : 353.752,29 €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BE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BE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BE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BE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CABB9248-4E86-47BF-58CE-4A0F898BD9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5809518"/>
              </p:ext>
            </p:extLst>
          </p:nvPr>
        </p:nvGraphicFramePr>
        <p:xfrm>
          <a:off x="315238" y="2251667"/>
          <a:ext cx="11561524" cy="3934961"/>
        </p:xfrm>
        <a:graphic>
          <a:graphicData uri="http://schemas.openxmlformats.org/drawingml/2006/table">
            <a:tbl>
              <a:tblPr>
                <a:tableStyleId>{68D230F3-CF80-4859-8CE7-A43EE81993B5}</a:tableStyleId>
              </a:tblPr>
              <a:tblGrid>
                <a:gridCol w="9977530">
                  <a:extLst>
                    <a:ext uri="{9D8B030D-6E8A-4147-A177-3AD203B41FA5}">
                      <a16:colId xmlns:a16="http://schemas.microsoft.com/office/drawing/2014/main" val="2501017592"/>
                    </a:ext>
                  </a:extLst>
                </a:gridCol>
                <a:gridCol w="1583994">
                  <a:extLst>
                    <a:ext uri="{9D8B030D-6E8A-4147-A177-3AD203B41FA5}">
                      <a16:colId xmlns:a16="http://schemas.microsoft.com/office/drawing/2014/main" val="2516853316"/>
                    </a:ext>
                  </a:extLst>
                </a:gridCol>
              </a:tblGrid>
              <a:tr h="434203">
                <a:tc>
                  <a:txBody>
                    <a:bodyPr/>
                    <a:lstStyle/>
                    <a:p>
                      <a:pPr algn="l" fontAlgn="ctr"/>
                      <a:r>
                        <a:rPr lang="fr-BE" sz="2000" u="none" strike="noStrike">
                          <a:effectLst/>
                        </a:rPr>
                        <a:t>Eclairage public - Remplacement luminaires 2025</a:t>
                      </a:r>
                      <a:endParaRPr lang="fr-BE" sz="2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BE" sz="1800" u="none" strike="noStrike" dirty="0">
                          <a:effectLst/>
                        </a:rPr>
                        <a:t>   100.000,00 € </a:t>
                      </a:r>
                      <a:endParaRPr lang="fr-BE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4611506"/>
                  </a:ext>
                </a:extLst>
              </a:tr>
              <a:tr h="474909">
                <a:tc>
                  <a:txBody>
                    <a:bodyPr/>
                    <a:lstStyle/>
                    <a:p>
                      <a:pPr algn="l" fontAlgn="ctr"/>
                      <a:r>
                        <a:rPr lang="fr-BE" sz="2000" u="none" strike="noStrike">
                          <a:effectLst/>
                        </a:rPr>
                        <a:t>Remplacement SERVEUR Administration (y compris CPAS)</a:t>
                      </a:r>
                      <a:endParaRPr lang="fr-BE" sz="2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BE" sz="1800" u="none" strike="noStrike" dirty="0">
                          <a:effectLst/>
                        </a:rPr>
                        <a:t>     50.000,00 € </a:t>
                      </a:r>
                      <a:endParaRPr lang="fr-BE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915321"/>
                  </a:ext>
                </a:extLst>
              </a:tr>
              <a:tr h="651304">
                <a:tc>
                  <a:txBody>
                    <a:bodyPr/>
                    <a:lstStyle/>
                    <a:p>
                      <a:pPr algn="l" fontAlgn="ctr"/>
                      <a:r>
                        <a:rPr lang="fr-BE" sz="2000" u="none" strike="noStrike" dirty="0">
                          <a:effectLst/>
                        </a:rPr>
                        <a:t>Etude de faisabilité Eglise de CELLES (Etude obligatoire des stèles funéraires dans la tour)</a:t>
                      </a:r>
                      <a:endParaRPr lang="fr-BE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BE" sz="1800" u="none" strike="noStrike">
                          <a:effectLst/>
                        </a:rPr>
                        <a:t>       7.500,00 € </a:t>
                      </a:r>
                      <a:endParaRPr lang="fr-BE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4843915"/>
                  </a:ext>
                </a:extLst>
              </a:tr>
              <a:tr h="474909">
                <a:tc>
                  <a:txBody>
                    <a:bodyPr/>
                    <a:lstStyle/>
                    <a:p>
                      <a:pPr algn="l" fontAlgn="ctr"/>
                      <a:r>
                        <a:rPr lang="fr-BE" sz="2000" u="none" strike="noStrike" dirty="0">
                          <a:effectLst/>
                        </a:rPr>
                        <a:t>Emprises en sous-sol rue Bas Hameau (phase 2)</a:t>
                      </a:r>
                      <a:endParaRPr lang="fr-BE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BE" sz="1800" u="none" strike="noStrike">
                          <a:effectLst/>
                        </a:rPr>
                        <a:t>     32.500,00 € </a:t>
                      </a:r>
                      <a:endParaRPr lang="fr-BE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1661397"/>
                  </a:ext>
                </a:extLst>
              </a:tr>
              <a:tr h="474909">
                <a:tc>
                  <a:txBody>
                    <a:bodyPr/>
                    <a:lstStyle/>
                    <a:p>
                      <a:pPr algn="l" fontAlgn="ctr"/>
                      <a:r>
                        <a:rPr lang="fr-BE" sz="2000" u="none" strike="noStrike">
                          <a:effectLst/>
                        </a:rPr>
                        <a:t>Honor. AP pr Aménagt parking gazonné Entité</a:t>
                      </a:r>
                      <a:endParaRPr lang="fr-BE" sz="2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BE" sz="1800" u="none" strike="noStrike" dirty="0">
                          <a:effectLst/>
                        </a:rPr>
                        <a:t>     20.000,00 € </a:t>
                      </a:r>
                      <a:endParaRPr lang="fr-BE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64085277"/>
                  </a:ext>
                </a:extLst>
              </a:tr>
              <a:tr h="474909">
                <a:tc>
                  <a:txBody>
                    <a:bodyPr/>
                    <a:lstStyle/>
                    <a:p>
                      <a:pPr algn="l" fontAlgn="ctr"/>
                      <a:r>
                        <a:rPr lang="fr-BE" sz="2000" u="none" strike="noStrike" dirty="0">
                          <a:effectLst/>
                        </a:rPr>
                        <a:t>Honor. A.P. </a:t>
                      </a:r>
                      <a:r>
                        <a:rPr lang="fr-BE" sz="2000" u="none" strike="noStrike" dirty="0" err="1">
                          <a:effectLst/>
                        </a:rPr>
                        <a:t>pr</a:t>
                      </a:r>
                      <a:r>
                        <a:rPr lang="fr-BE" sz="2000" u="none" strike="noStrike" dirty="0">
                          <a:effectLst/>
                        </a:rPr>
                        <a:t> </a:t>
                      </a:r>
                      <a:r>
                        <a:rPr lang="fr-BE" sz="2000" u="none" strike="noStrike" dirty="0" err="1">
                          <a:effectLst/>
                        </a:rPr>
                        <a:t>rénov</a:t>
                      </a:r>
                      <a:r>
                        <a:rPr lang="fr-BE" sz="2000" u="none" strike="noStrike" dirty="0">
                          <a:effectLst/>
                        </a:rPr>
                        <a:t>. Chemin agricole rue de l 'Alouette (phase 2)</a:t>
                      </a:r>
                      <a:endParaRPr lang="fr-BE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BE" sz="1800" u="none" strike="noStrike">
                          <a:effectLst/>
                        </a:rPr>
                        <a:t>     21.250,00 € </a:t>
                      </a:r>
                      <a:endParaRPr lang="fr-BE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28600255"/>
                  </a:ext>
                </a:extLst>
              </a:tr>
              <a:tr h="474909">
                <a:tc>
                  <a:txBody>
                    <a:bodyPr/>
                    <a:lstStyle/>
                    <a:p>
                      <a:pPr algn="l" fontAlgn="ctr"/>
                      <a:r>
                        <a:rPr lang="fr-BE" sz="2000" u="none" strike="noStrike">
                          <a:effectLst/>
                        </a:rPr>
                        <a:t>Audit UREBA Ecoles de Pottes et Primaire Escanaffles</a:t>
                      </a:r>
                      <a:endParaRPr lang="fr-BE" sz="2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BE" sz="1800" u="none" strike="noStrike">
                          <a:effectLst/>
                        </a:rPr>
                        <a:t>     10.000,00 € </a:t>
                      </a:r>
                      <a:endParaRPr lang="fr-BE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36909003"/>
                  </a:ext>
                </a:extLst>
              </a:tr>
              <a:tr h="474909">
                <a:tc>
                  <a:txBody>
                    <a:bodyPr/>
                    <a:lstStyle/>
                    <a:p>
                      <a:pPr algn="l" fontAlgn="ctr"/>
                      <a:r>
                        <a:rPr lang="fr-BE" sz="2000" u="none" strike="noStrike">
                          <a:effectLst/>
                        </a:rPr>
                        <a:t>Honor. A.P. pr Instal. Panneaux photovoltaïques Ecole d'Escanaffles</a:t>
                      </a:r>
                      <a:endParaRPr lang="fr-BE" sz="2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BE" sz="1800" u="none" strike="noStrike" dirty="0">
                          <a:effectLst/>
                        </a:rPr>
                        <a:t>     10.000,00 € </a:t>
                      </a:r>
                      <a:endParaRPr lang="fr-BE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40430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89727436"/>
      </p:ext>
    </p:extLst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F381E7-FCCE-6489-6DB4-837D059939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7">
            <a:extLst>
              <a:ext uri="{FF2B5EF4-FFF2-40B4-BE49-F238E27FC236}">
                <a16:creationId xmlns:a16="http://schemas.microsoft.com/office/drawing/2014/main" id="{9CED4304-4FE7-6691-DCD4-A939AC1CB3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7850" y="404814"/>
            <a:ext cx="6985000" cy="57943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3200" b="1" i="1" u="sng" strike="noStrike" kern="1200" cap="none" spc="0" normalizeH="0" baseline="0" noProof="0" dirty="0">
                <a:ln>
                  <a:noFill/>
                </a:ln>
                <a:solidFill>
                  <a:srgbClr val="00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Service extraordinaire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15F3059-1942-7B65-4CF7-E5620060D90E}"/>
              </a:ext>
            </a:extLst>
          </p:cNvPr>
          <p:cNvSpPr txBox="1"/>
          <p:nvPr/>
        </p:nvSpPr>
        <p:spPr>
          <a:xfrm>
            <a:off x="715433" y="1282171"/>
            <a:ext cx="107442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Nouveaux projets : 353.752,29 €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BE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BE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BE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BE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27DEEED-62F3-01F7-D95B-0B466C0E08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5778970"/>
              </p:ext>
            </p:extLst>
          </p:nvPr>
        </p:nvGraphicFramePr>
        <p:xfrm>
          <a:off x="437164" y="2001033"/>
          <a:ext cx="11317671" cy="4687868"/>
        </p:xfrm>
        <a:graphic>
          <a:graphicData uri="http://schemas.openxmlformats.org/drawingml/2006/table">
            <a:tbl>
              <a:tblPr>
                <a:tableStyleId>{68D230F3-CF80-4859-8CE7-A43EE81993B5}</a:tableStyleId>
              </a:tblPr>
              <a:tblGrid>
                <a:gridCol w="9767087">
                  <a:extLst>
                    <a:ext uri="{9D8B030D-6E8A-4147-A177-3AD203B41FA5}">
                      <a16:colId xmlns:a16="http://schemas.microsoft.com/office/drawing/2014/main" val="2539992309"/>
                    </a:ext>
                  </a:extLst>
                </a:gridCol>
                <a:gridCol w="1550584">
                  <a:extLst>
                    <a:ext uri="{9D8B030D-6E8A-4147-A177-3AD203B41FA5}">
                      <a16:colId xmlns:a16="http://schemas.microsoft.com/office/drawing/2014/main" val="1440292526"/>
                    </a:ext>
                  </a:extLst>
                </a:gridCol>
              </a:tblGrid>
              <a:tr h="420538">
                <a:tc>
                  <a:txBody>
                    <a:bodyPr/>
                    <a:lstStyle/>
                    <a:p>
                      <a:pPr algn="l" fontAlgn="ctr"/>
                      <a:r>
                        <a:rPr lang="fr-BE" sz="2000" u="none" strike="noStrike" dirty="0">
                          <a:effectLst/>
                        </a:rPr>
                        <a:t>Placement porte de garage atelier vélos PCS</a:t>
                      </a:r>
                      <a:endParaRPr lang="fr-BE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BE" sz="1800" u="none" strike="noStrike" dirty="0">
                          <a:effectLst/>
                        </a:rPr>
                        <a:t>       7.500,00 € </a:t>
                      </a:r>
                      <a:endParaRPr lang="fr-BE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4484574"/>
                  </a:ext>
                </a:extLst>
              </a:tr>
              <a:tr h="420538">
                <a:tc>
                  <a:txBody>
                    <a:bodyPr/>
                    <a:lstStyle/>
                    <a:p>
                      <a:pPr algn="l" fontAlgn="ctr"/>
                      <a:r>
                        <a:rPr lang="fr-BE" sz="2000" u="none" strike="noStrike" dirty="0">
                          <a:effectLst/>
                        </a:rPr>
                        <a:t>Equipement </a:t>
                      </a:r>
                      <a:r>
                        <a:rPr lang="fr-BE" sz="2000" u="none" strike="noStrike" dirty="0" err="1">
                          <a:effectLst/>
                        </a:rPr>
                        <a:t>pr</a:t>
                      </a:r>
                      <a:r>
                        <a:rPr lang="fr-BE" sz="2000" u="none" strike="noStrike" dirty="0">
                          <a:effectLst/>
                        </a:rPr>
                        <a:t> Aménagements intérieurs du Hall technique</a:t>
                      </a:r>
                      <a:endParaRPr lang="fr-BE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BE" sz="1800" u="none" strike="noStrike">
                          <a:effectLst/>
                        </a:rPr>
                        <a:t>     25.000,00 € </a:t>
                      </a:r>
                      <a:endParaRPr lang="fr-BE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96874472"/>
                  </a:ext>
                </a:extLst>
              </a:tr>
              <a:tr h="420538">
                <a:tc>
                  <a:txBody>
                    <a:bodyPr/>
                    <a:lstStyle/>
                    <a:p>
                      <a:pPr algn="l" fontAlgn="ctr"/>
                      <a:r>
                        <a:rPr lang="fr-BE" sz="2000" u="none" strike="noStrike">
                          <a:effectLst/>
                        </a:rPr>
                        <a:t>Acq. De petit matériel d'exploitation service environnement</a:t>
                      </a:r>
                      <a:endParaRPr lang="fr-BE" sz="2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BE" sz="1800" u="none" strike="noStrike">
                          <a:effectLst/>
                        </a:rPr>
                        <a:t>       4.000,00 € </a:t>
                      </a:r>
                      <a:endParaRPr lang="fr-BE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67584532"/>
                  </a:ext>
                </a:extLst>
              </a:tr>
              <a:tr h="420538">
                <a:tc>
                  <a:txBody>
                    <a:bodyPr/>
                    <a:lstStyle/>
                    <a:p>
                      <a:pPr algn="l" fontAlgn="ctr"/>
                      <a:r>
                        <a:rPr lang="fr-BE" sz="2000" u="none" strike="noStrike" dirty="0" err="1">
                          <a:effectLst/>
                        </a:rPr>
                        <a:t>Acq</a:t>
                      </a:r>
                      <a:r>
                        <a:rPr lang="fr-BE" sz="2000" u="none" strike="noStrike" dirty="0">
                          <a:effectLst/>
                        </a:rPr>
                        <a:t>. Autolaveuse Maison de village de Velaines</a:t>
                      </a:r>
                      <a:endParaRPr lang="fr-BE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BE" sz="1800" u="none" strike="noStrike">
                          <a:effectLst/>
                        </a:rPr>
                        <a:t>       5.000,00 € </a:t>
                      </a:r>
                      <a:endParaRPr lang="fr-BE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33919008"/>
                  </a:ext>
                </a:extLst>
              </a:tr>
              <a:tr h="420538">
                <a:tc>
                  <a:txBody>
                    <a:bodyPr/>
                    <a:lstStyle/>
                    <a:p>
                      <a:pPr algn="l" fontAlgn="ctr"/>
                      <a:r>
                        <a:rPr lang="fr-BE" sz="2000" u="none" strike="noStrike" dirty="0" err="1">
                          <a:effectLst/>
                        </a:rPr>
                        <a:t>Acq</a:t>
                      </a:r>
                      <a:r>
                        <a:rPr lang="fr-BE" sz="2000" u="none" strike="noStrike" dirty="0">
                          <a:effectLst/>
                        </a:rPr>
                        <a:t>. Plaques de roulage</a:t>
                      </a:r>
                      <a:endParaRPr lang="fr-BE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BE" sz="1800" u="none" strike="noStrike">
                          <a:effectLst/>
                        </a:rPr>
                        <a:t>     10.000,00 € </a:t>
                      </a:r>
                      <a:endParaRPr lang="fr-BE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87833610"/>
                  </a:ext>
                </a:extLst>
              </a:tr>
              <a:tr h="841075">
                <a:tc>
                  <a:txBody>
                    <a:bodyPr/>
                    <a:lstStyle/>
                    <a:p>
                      <a:pPr algn="l" fontAlgn="ctr"/>
                      <a:r>
                        <a:rPr lang="fr-BE" sz="2000" u="none" strike="noStrike" dirty="0">
                          <a:effectLst/>
                        </a:rPr>
                        <a:t>Déminéralisation et végétalisation Cour Ecole de </a:t>
                      </a:r>
                      <a:r>
                        <a:rPr lang="fr-BE" sz="2000" u="none" strike="noStrike" dirty="0" err="1">
                          <a:effectLst/>
                        </a:rPr>
                        <a:t>Pottes</a:t>
                      </a:r>
                      <a:r>
                        <a:rPr lang="fr-BE" sz="2000" u="none" strike="noStrike" dirty="0">
                          <a:effectLst/>
                        </a:rPr>
                        <a:t> et crèche - Création 2 pts </a:t>
                      </a:r>
                      <a:r>
                        <a:rPr lang="fr-BE" sz="2000" u="none" strike="noStrike" dirty="0" err="1">
                          <a:effectLst/>
                        </a:rPr>
                        <a:t>fraïcheur</a:t>
                      </a:r>
                      <a:r>
                        <a:rPr lang="fr-BE" sz="2000" u="none" strike="noStrike" dirty="0">
                          <a:effectLst/>
                        </a:rPr>
                        <a:t> Ecoles Cales </a:t>
                      </a:r>
                      <a:r>
                        <a:rPr lang="fr-BE" sz="2000" u="none" strike="noStrike" dirty="0" err="1">
                          <a:effectLst/>
                        </a:rPr>
                        <a:t>Escanaffles</a:t>
                      </a:r>
                      <a:endParaRPr lang="fr-BE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BE" sz="1800" u="none" strike="noStrike" dirty="0">
                          <a:effectLst/>
                        </a:rPr>
                        <a:t>     23.602,29 € </a:t>
                      </a:r>
                      <a:endParaRPr lang="fr-BE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49167342"/>
                  </a:ext>
                </a:extLst>
              </a:tr>
              <a:tr h="841075">
                <a:tc>
                  <a:txBody>
                    <a:bodyPr/>
                    <a:lstStyle/>
                    <a:p>
                      <a:pPr algn="l" fontAlgn="ctr"/>
                      <a:r>
                        <a:rPr lang="fr-BE" sz="2000" u="none" strike="noStrike" dirty="0" err="1">
                          <a:effectLst/>
                        </a:rPr>
                        <a:t>Acq</a:t>
                      </a:r>
                      <a:r>
                        <a:rPr lang="fr-BE" sz="2000" u="none" strike="noStrike" dirty="0">
                          <a:effectLst/>
                        </a:rPr>
                        <a:t>. De petit matériel d'exploitation service travaux (visseuses, meuleuse, débroussailleuse, tronçonneuse, …)</a:t>
                      </a:r>
                      <a:endParaRPr lang="fr-BE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BE" sz="1800" u="none" strike="noStrike">
                          <a:effectLst/>
                        </a:rPr>
                        <a:t>       4.000,00 € </a:t>
                      </a:r>
                      <a:endParaRPr lang="fr-BE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5272481"/>
                  </a:ext>
                </a:extLst>
              </a:tr>
              <a:tr h="420538">
                <a:tc>
                  <a:txBody>
                    <a:bodyPr/>
                    <a:lstStyle/>
                    <a:p>
                      <a:pPr algn="l" fontAlgn="ctr"/>
                      <a:r>
                        <a:rPr lang="fr-BE" sz="2000" u="none" strike="noStrike" dirty="0">
                          <a:effectLst/>
                        </a:rPr>
                        <a:t>PGRI 2022-2024 Travaux Petit </a:t>
                      </a:r>
                      <a:r>
                        <a:rPr lang="fr-BE" sz="2000" u="none" strike="noStrike" dirty="0" err="1">
                          <a:effectLst/>
                        </a:rPr>
                        <a:t>Hollaye</a:t>
                      </a:r>
                      <a:endParaRPr lang="fr-BE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BE" sz="1800" u="none" strike="noStrike">
                          <a:effectLst/>
                        </a:rPr>
                        <a:t>     11.400,00 € </a:t>
                      </a:r>
                      <a:endParaRPr lang="fr-BE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633637"/>
                  </a:ext>
                </a:extLst>
              </a:tr>
              <a:tr h="482490">
                <a:tc>
                  <a:txBody>
                    <a:bodyPr/>
                    <a:lstStyle/>
                    <a:p>
                      <a:pPr algn="l" fontAlgn="ctr"/>
                      <a:r>
                        <a:rPr lang="fr-BE" sz="2000" u="none" strike="noStrike" dirty="0" err="1">
                          <a:effectLst/>
                        </a:rPr>
                        <a:t>Acq</a:t>
                      </a:r>
                      <a:r>
                        <a:rPr lang="fr-BE" sz="2000" u="none" strike="noStrike" dirty="0">
                          <a:effectLst/>
                        </a:rPr>
                        <a:t>. De matériel d'exploitation service environnement (Chariot </a:t>
                      </a:r>
                      <a:r>
                        <a:rPr lang="fr-BE" sz="2000" u="none" strike="noStrike" dirty="0" err="1">
                          <a:effectLst/>
                        </a:rPr>
                        <a:t>elevateur</a:t>
                      </a:r>
                      <a:r>
                        <a:rPr lang="fr-BE" sz="2000" u="none" strike="noStrike" dirty="0">
                          <a:effectLst/>
                        </a:rPr>
                        <a:t>)</a:t>
                      </a:r>
                      <a:endParaRPr lang="fr-BE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BE" sz="1800" u="none" strike="noStrike" dirty="0">
                          <a:effectLst/>
                        </a:rPr>
                        <a:t>     12.000,00 € </a:t>
                      </a:r>
                      <a:endParaRPr lang="fr-BE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686540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55929569"/>
      </p:ext>
    </p:extLst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AE78473A-A330-2C07-E2F4-EE8C05F224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7075077"/>
              </p:ext>
            </p:extLst>
          </p:nvPr>
        </p:nvGraphicFramePr>
        <p:xfrm>
          <a:off x="1732014" y="541336"/>
          <a:ext cx="9002247" cy="55963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022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237768">
                <a:tc>
                  <a:txBody>
                    <a:bodyPr/>
                    <a:lstStyle/>
                    <a:p>
                      <a:pPr algn="ctr" fontAlgn="b"/>
                      <a:r>
                        <a:rPr lang="fr-BE" sz="3200" b="1" kern="1200" dirty="0">
                          <a:solidFill>
                            <a:srgbClr val="222268"/>
                          </a:solidFill>
                          <a:latin typeface="+mn-lt"/>
                          <a:ea typeface="+mn-ea"/>
                          <a:cs typeface="+mn-cs"/>
                        </a:rPr>
                        <a:t>Situation du fonds de réserve extraordinaire après injection du budget 2025</a:t>
                      </a:r>
                    </a:p>
                  </a:txBody>
                  <a:tcPr marL="91455" marR="91455" marT="45706" marB="45706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33779">
                <a:tc>
                  <a:txBody>
                    <a:bodyPr/>
                    <a:lstStyle/>
                    <a:p>
                      <a:pPr algn="ctr"/>
                      <a:endParaRPr lang="fr-BE" sz="2000" dirty="0"/>
                    </a:p>
                    <a:p>
                      <a:pPr algn="ctr"/>
                      <a:endParaRPr lang="fr-BE" sz="2000" dirty="0"/>
                    </a:p>
                    <a:p>
                      <a:pPr algn="ctr"/>
                      <a:endParaRPr lang="fr-BE" sz="2000" dirty="0"/>
                    </a:p>
                    <a:p>
                      <a:pPr algn="ctr"/>
                      <a:endParaRPr lang="fr-BE" sz="2000" dirty="0"/>
                    </a:p>
                    <a:p>
                      <a:pPr algn="ctr"/>
                      <a:endParaRPr lang="fr-BE" sz="2000" dirty="0"/>
                    </a:p>
                    <a:p>
                      <a:pPr algn="ctr"/>
                      <a:endParaRPr lang="fr-BE" sz="2000" dirty="0"/>
                    </a:p>
                    <a:p>
                      <a:pPr algn="ctr"/>
                      <a:endParaRPr lang="fr-BE" sz="2000" dirty="0"/>
                    </a:p>
                    <a:p>
                      <a:pPr algn="ctr"/>
                      <a:endParaRPr lang="fr-BE" sz="2000" dirty="0"/>
                    </a:p>
                    <a:p>
                      <a:pPr algn="ctr"/>
                      <a:endParaRPr lang="fr-BE" sz="2000" dirty="0"/>
                    </a:p>
                    <a:p>
                      <a:pPr algn="ctr"/>
                      <a:endParaRPr lang="fr-BE" sz="2000" dirty="0"/>
                    </a:p>
                    <a:p>
                      <a:pPr algn="ctr"/>
                      <a:endParaRPr lang="fr-BE" sz="2000" dirty="0"/>
                    </a:p>
                    <a:p>
                      <a:pPr algn="ctr"/>
                      <a:endParaRPr lang="fr-BE" sz="2000" dirty="0"/>
                    </a:p>
                    <a:p>
                      <a:pPr algn="ctr"/>
                      <a:endParaRPr lang="fr-BE" sz="2000" dirty="0"/>
                    </a:p>
                    <a:p>
                      <a:pPr algn="ctr"/>
                      <a:endParaRPr lang="fr-BE" sz="2000" dirty="0"/>
                    </a:p>
                  </a:txBody>
                  <a:tcPr marL="91455" marR="91455" marT="45706" marB="45706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C803D68F-B24C-7944-5B1E-9566FCB1D0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8722045"/>
              </p:ext>
            </p:extLst>
          </p:nvPr>
        </p:nvGraphicFramePr>
        <p:xfrm>
          <a:off x="1959310" y="2213113"/>
          <a:ext cx="8500676" cy="3670852"/>
        </p:xfrm>
        <a:graphic>
          <a:graphicData uri="http://schemas.openxmlformats.org/drawingml/2006/table">
            <a:tbl>
              <a:tblPr/>
              <a:tblGrid>
                <a:gridCol w="6734116">
                  <a:extLst>
                    <a:ext uri="{9D8B030D-6E8A-4147-A177-3AD203B41FA5}">
                      <a16:colId xmlns:a16="http://schemas.microsoft.com/office/drawing/2014/main" val="241646564"/>
                    </a:ext>
                  </a:extLst>
                </a:gridCol>
                <a:gridCol w="1766560">
                  <a:extLst>
                    <a:ext uri="{9D8B030D-6E8A-4147-A177-3AD203B41FA5}">
                      <a16:colId xmlns:a16="http://schemas.microsoft.com/office/drawing/2014/main" val="1858372529"/>
                    </a:ext>
                  </a:extLst>
                </a:gridCol>
              </a:tblGrid>
              <a:tr h="559904">
                <a:tc>
                  <a:txBody>
                    <a:bodyPr/>
                    <a:lstStyle/>
                    <a:p>
                      <a:pPr algn="l" fontAlgn="b"/>
                      <a:r>
                        <a:rPr lang="fr-BE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Fonds de réserve extra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BE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27.227,58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2953574"/>
                  </a:ext>
                </a:extLst>
              </a:tr>
              <a:tr h="596348">
                <a:tc>
                  <a:txBody>
                    <a:bodyPr/>
                    <a:lstStyle/>
                    <a:p>
                      <a:pPr algn="l" fontAlgn="b"/>
                      <a:r>
                        <a:rPr lang="fr-BE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Fonds de réserve FRIC 2022-2024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BE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45.969,87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6170686"/>
                  </a:ext>
                </a:extLst>
              </a:tr>
              <a:tr h="566530">
                <a:tc>
                  <a:txBody>
                    <a:bodyPr/>
                    <a:lstStyle/>
                    <a:p>
                      <a:pPr algn="l" fontAlgn="b"/>
                      <a:r>
                        <a:rPr lang="fr-BE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Fonds de réserve PIMACI 2022-2024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BE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95.636,08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70010570"/>
                  </a:ext>
                </a:extLst>
              </a:tr>
              <a:tr h="606287">
                <a:tc>
                  <a:txBody>
                    <a:bodyPr/>
                    <a:lstStyle/>
                    <a:p>
                      <a:pPr algn="l" fontAlgn="b"/>
                      <a:r>
                        <a:rPr lang="fr-BE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Fonds de réserve PGRI 2022-2024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BE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155.951,95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4925361"/>
                  </a:ext>
                </a:extLst>
              </a:tr>
              <a:tr h="606287">
                <a:tc>
                  <a:txBody>
                    <a:bodyPr/>
                    <a:lstStyle/>
                    <a:p>
                      <a:pPr algn="l" fontAlgn="b"/>
                      <a:r>
                        <a:rPr lang="fr-F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Végétalisation de quartier 2024</a:t>
                      </a:r>
                      <a:endParaRPr lang="fr-BE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51.455,71</a:t>
                      </a:r>
                      <a:endParaRPr lang="fr-BE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33492439"/>
                  </a:ext>
                </a:extLst>
              </a:tr>
              <a:tr h="735496">
                <a:tc>
                  <a:txBody>
                    <a:bodyPr/>
                    <a:lstStyle/>
                    <a:p>
                      <a:pPr algn="l" fontAlgn="b"/>
                      <a:endParaRPr lang="fr-BE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BE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376.241,19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67723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564038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84DD9959-0C9A-AD25-EC92-8808BFFE5B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9275389"/>
              </p:ext>
            </p:extLst>
          </p:nvPr>
        </p:nvGraphicFramePr>
        <p:xfrm>
          <a:off x="1732014" y="541336"/>
          <a:ext cx="9002247" cy="55963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022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237768">
                <a:tc>
                  <a:txBody>
                    <a:bodyPr/>
                    <a:lstStyle/>
                    <a:p>
                      <a:pPr algn="ctr" fontAlgn="b"/>
                      <a:r>
                        <a:rPr lang="fr-BE" sz="3200" b="1" kern="1200" dirty="0">
                          <a:solidFill>
                            <a:srgbClr val="222268"/>
                          </a:solidFill>
                          <a:latin typeface="+mn-lt"/>
                          <a:ea typeface="+mn-ea"/>
                          <a:cs typeface="+mn-cs"/>
                        </a:rPr>
                        <a:t>Situation des Provisions  </a:t>
                      </a:r>
                    </a:p>
                    <a:p>
                      <a:pPr algn="ctr" fontAlgn="b"/>
                      <a:r>
                        <a:rPr lang="fr-BE" sz="3200" b="1" kern="1200" dirty="0">
                          <a:solidFill>
                            <a:srgbClr val="222268"/>
                          </a:solidFill>
                          <a:latin typeface="+mn-lt"/>
                          <a:ea typeface="+mn-ea"/>
                          <a:cs typeface="+mn-cs"/>
                        </a:rPr>
                        <a:t>après injection du budget 2025</a:t>
                      </a:r>
                    </a:p>
                  </a:txBody>
                  <a:tcPr marL="91455" marR="91455" marT="45706" marB="45706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33779">
                <a:tc>
                  <a:txBody>
                    <a:bodyPr/>
                    <a:lstStyle/>
                    <a:p>
                      <a:pPr algn="ctr"/>
                      <a:endParaRPr lang="fr-BE" sz="2000" dirty="0"/>
                    </a:p>
                    <a:p>
                      <a:pPr algn="ctr"/>
                      <a:endParaRPr lang="fr-BE" sz="2000" dirty="0"/>
                    </a:p>
                    <a:p>
                      <a:pPr algn="ctr"/>
                      <a:endParaRPr lang="fr-BE" sz="2000" dirty="0"/>
                    </a:p>
                    <a:p>
                      <a:pPr algn="ctr"/>
                      <a:endParaRPr lang="fr-BE" sz="2000" dirty="0"/>
                    </a:p>
                    <a:p>
                      <a:pPr algn="ctr"/>
                      <a:endParaRPr lang="fr-BE" sz="2000" dirty="0"/>
                    </a:p>
                    <a:p>
                      <a:pPr algn="ctr"/>
                      <a:endParaRPr lang="fr-BE" sz="2000" dirty="0"/>
                    </a:p>
                    <a:p>
                      <a:pPr algn="ctr"/>
                      <a:endParaRPr lang="fr-BE" sz="2000" dirty="0"/>
                    </a:p>
                    <a:p>
                      <a:pPr algn="ctr"/>
                      <a:endParaRPr lang="fr-BE" sz="2000" dirty="0"/>
                    </a:p>
                    <a:p>
                      <a:pPr algn="ctr"/>
                      <a:endParaRPr lang="fr-BE" sz="2000" dirty="0"/>
                    </a:p>
                    <a:p>
                      <a:pPr algn="ctr"/>
                      <a:endParaRPr lang="fr-BE" sz="2000" dirty="0"/>
                    </a:p>
                    <a:p>
                      <a:pPr algn="ctr"/>
                      <a:endParaRPr lang="fr-BE" sz="2000" dirty="0"/>
                    </a:p>
                    <a:p>
                      <a:pPr algn="ctr"/>
                      <a:endParaRPr lang="fr-BE" sz="2000" dirty="0"/>
                    </a:p>
                    <a:p>
                      <a:pPr algn="ctr"/>
                      <a:endParaRPr lang="fr-BE" sz="2000" dirty="0"/>
                    </a:p>
                    <a:p>
                      <a:pPr algn="ctr"/>
                      <a:endParaRPr lang="fr-BE" sz="2000" dirty="0"/>
                    </a:p>
                  </a:txBody>
                  <a:tcPr marL="91455" marR="91455" marT="45706" marB="45706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" name="Objet 2">
            <a:extLst>
              <a:ext uri="{FF2B5EF4-FFF2-40B4-BE49-F238E27FC236}">
                <a16:creationId xmlns:a16="http://schemas.microsoft.com/office/drawing/2014/main" id="{5201D430-E411-F1EC-E871-708E8A2CF49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35416437"/>
              </p:ext>
            </p:extLst>
          </p:nvPr>
        </p:nvGraphicFramePr>
        <p:xfrm>
          <a:off x="1909581" y="2360750"/>
          <a:ext cx="8647112" cy="3036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4829206" imgH="1695300" progId="Excel.Sheet.12">
                  <p:embed/>
                </p:oleObj>
              </mc:Choice>
              <mc:Fallback>
                <p:oleObj name="Worksheet" r:id="rId2" imgW="4829206" imgH="1695300" progId="Excel.Sheet.12">
                  <p:embed/>
                  <p:pic>
                    <p:nvPicPr>
                      <p:cNvPr id="3" name="Objet 2">
                        <a:extLst>
                          <a:ext uri="{FF2B5EF4-FFF2-40B4-BE49-F238E27FC236}">
                            <a16:creationId xmlns:a16="http://schemas.microsoft.com/office/drawing/2014/main" id="{5201D430-E411-F1EC-E871-708E8A2CF49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909581" y="2360750"/>
                        <a:ext cx="8647112" cy="30368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14228981"/>
      </p:ext>
    </p:extLst>
  </p:cSld>
  <p:clrMapOvr>
    <a:masterClrMapping/>
  </p:clrMapOvr>
</p:sld>
</file>

<file path=ppt/theme/theme1.xml><?xml version="1.0" encoding="utf-8"?>
<a:theme xmlns:a="http://schemas.openxmlformats.org/drawingml/2006/main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Facette">
  <a:themeElements>
    <a:clrScheme name="Facette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te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t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3.xml><?xml version="1.0" encoding="utf-8"?>
<a:theme xmlns:a="http://schemas.openxmlformats.org/drawingml/2006/main" name="Thème Office">
  <a:themeElements>
    <a:clrScheme name="Ecology">
      <a:dk1>
        <a:srgbClr val="4D3E2F"/>
      </a:dk1>
      <a:lt1>
        <a:sysClr val="window" lastClr="FFFFFF"/>
      </a:lt1>
      <a:dk2>
        <a:srgbClr val="000000"/>
      </a:dk2>
      <a:lt2>
        <a:srgbClr val="DDDDDD"/>
      </a:lt2>
      <a:accent1>
        <a:srgbClr val="8BAA00"/>
      </a:accent1>
      <a:accent2>
        <a:srgbClr val="2A6CB2"/>
      </a:accent2>
      <a:accent3>
        <a:srgbClr val="795837"/>
      </a:accent3>
      <a:accent4>
        <a:srgbClr val="D18316"/>
      </a:accent4>
      <a:accent5>
        <a:srgbClr val="79B4F0"/>
      </a:accent5>
      <a:accent6>
        <a:srgbClr val="CDC80F"/>
      </a:accent6>
      <a:hlink>
        <a:srgbClr val="2A6CB2"/>
      </a:hlink>
      <a:folHlink>
        <a:srgbClr val="808080"/>
      </a:folHlink>
    </a:clrScheme>
    <a:fontScheme name="Corbel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">
  <a:themeElements>
    <a:clrScheme name="Ecology">
      <a:dk1>
        <a:srgbClr val="4D3E2F"/>
      </a:dk1>
      <a:lt1>
        <a:sysClr val="window" lastClr="FFFFFF"/>
      </a:lt1>
      <a:dk2>
        <a:srgbClr val="000000"/>
      </a:dk2>
      <a:lt2>
        <a:srgbClr val="DDDDDD"/>
      </a:lt2>
      <a:accent1>
        <a:srgbClr val="8BAA00"/>
      </a:accent1>
      <a:accent2>
        <a:srgbClr val="2A6CB2"/>
      </a:accent2>
      <a:accent3>
        <a:srgbClr val="795837"/>
      </a:accent3>
      <a:accent4>
        <a:srgbClr val="D18316"/>
      </a:accent4>
      <a:accent5>
        <a:srgbClr val="79B4F0"/>
      </a:accent5>
      <a:accent6>
        <a:srgbClr val="CDC80F"/>
      </a:accent6>
      <a:hlink>
        <a:srgbClr val="2A6CB2"/>
      </a:hlink>
      <a:folHlink>
        <a:srgbClr val="808080"/>
      </a:folHlink>
    </a:clrScheme>
    <a:fontScheme name="Corbel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32478</TotalTime>
  <Words>1759</Words>
  <Application>Microsoft Office PowerPoint</Application>
  <PresentationFormat>Grand écran</PresentationFormat>
  <Paragraphs>420</Paragraphs>
  <Slides>50</Slides>
  <Notes>31</Notes>
  <HiddenSlides>0</HiddenSlides>
  <MMClips>0</MMClips>
  <ScaleCrop>false</ScaleCrop>
  <HeadingPairs>
    <vt:vector size="8" baseType="variant">
      <vt:variant>
        <vt:lpstr>Polices utilisées</vt:lpstr>
      </vt:variant>
      <vt:variant>
        <vt:i4>13</vt:i4>
      </vt:variant>
      <vt:variant>
        <vt:lpstr>Thème</vt:lpstr>
      </vt:variant>
      <vt:variant>
        <vt:i4>2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50</vt:i4>
      </vt:variant>
    </vt:vector>
  </HeadingPairs>
  <TitlesOfParts>
    <vt:vector size="66" baseType="lpstr">
      <vt:lpstr>Aptos</vt:lpstr>
      <vt:lpstr>Aptos Black</vt:lpstr>
      <vt:lpstr>Arial</vt:lpstr>
      <vt:lpstr>Arial Black</vt:lpstr>
      <vt:lpstr>Bahnschrift SemiBold SemiConden</vt:lpstr>
      <vt:lpstr>Calibri</vt:lpstr>
      <vt:lpstr>Castellar</vt:lpstr>
      <vt:lpstr>Corbel</vt:lpstr>
      <vt:lpstr>Monotype Corsiva</vt:lpstr>
      <vt:lpstr>Times New Roman</vt:lpstr>
      <vt:lpstr>Trebuchet MS</vt:lpstr>
      <vt:lpstr>Wingdings</vt:lpstr>
      <vt:lpstr>Wingdings 3</vt:lpstr>
      <vt:lpstr>Modèle par défaut</vt:lpstr>
      <vt:lpstr>Facette</vt:lpstr>
      <vt:lpstr>Worksheet</vt:lpstr>
      <vt:lpstr>Présentation PowerPoint</vt:lpstr>
      <vt:lpstr>Présentation PowerPoint</vt:lpstr>
      <vt:lpstr>Présentation PowerPoint</vt:lpstr>
      <vt:lpstr>BUDGET : Définition</vt:lpstr>
      <vt:lpstr>Les recettes et dépenses inscrites au budget concernent:</vt:lpstr>
      <vt:lpstr>Il se décompose en deux volets</vt:lpstr>
      <vt:lpstr>Le service ordinaire</vt:lpstr>
      <vt:lpstr>Recettes </vt:lpstr>
      <vt:lpstr>Service extraordinaire L'ensemble des recettes et des dépenses qui affectent directement et durablement l'importance, la valeur ou la conservation du patrimoine communal ( bilan)  </vt:lpstr>
      <vt:lpstr>La particularité du service extraordinaire est que chaque dépense doit disposer de ses propres moyens (recettes de transferts, emprunts, subsides, …) Le Budget extraordinaire doit obligatoirement être en équilibre </vt:lpstr>
      <vt:lpstr>Chaque investissement est identifié à un numéro de projet extraordinaire. Ce numéro est identique en dépenses et en recettes.  Tout ce qui touche à l’investissement porte le même numéro de projet (Auteur de projet, coordinateur de sécurité, Certibeau, …) </vt:lpstr>
      <vt:lpstr> Le budget est décomposé en articles budgétaires   EX: 104/125-12</vt:lpstr>
      <vt:lpstr>Résultat d’un budget</vt:lpstr>
      <vt:lpstr>Après le vote du budget et son approbation, il est possible que l’on doive adapter le budget. </vt:lpstr>
      <vt:lpstr>Le résultat réel d’un budget est appelé le COMPTE COMPTE : utilisation réelle des crédits budgétaires de l’année en dépenses et en recettes   </vt:lpstr>
      <vt:lpstr>MERCI!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Compte 2018</dc:title>
  <dc:creator>receveur Celles</dc:creator>
  <cp:lastModifiedBy>Ressources Humaines</cp:lastModifiedBy>
  <cp:revision>443</cp:revision>
  <cp:lastPrinted>2022-12-21T09:27:17Z</cp:lastPrinted>
  <dcterms:created xsi:type="dcterms:W3CDTF">2019-03-26T16:14:47Z</dcterms:created>
  <dcterms:modified xsi:type="dcterms:W3CDTF">2025-03-21T14:40:47Z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