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handoutMasterIdLst>
    <p:handoutMasterId r:id="rId32"/>
  </p:handoutMasterIdLst>
  <p:sldIdLst>
    <p:sldId id="258" r:id="rId2"/>
    <p:sldId id="290" r:id="rId3"/>
    <p:sldId id="291" r:id="rId4"/>
    <p:sldId id="292" r:id="rId5"/>
    <p:sldId id="293" r:id="rId6"/>
    <p:sldId id="351" r:id="rId7"/>
    <p:sldId id="294" r:id="rId8"/>
    <p:sldId id="296" r:id="rId9"/>
    <p:sldId id="348" r:id="rId10"/>
    <p:sldId id="316" r:id="rId11"/>
    <p:sldId id="349" r:id="rId12"/>
    <p:sldId id="299" r:id="rId13"/>
    <p:sldId id="300" r:id="rId14"/>
    <p:sldId id="301" r:id="rId15"/>
    <p:sldId id="302" r:id="rId16"/>
    <p:sldId id="352" r:id="rId17"/>
    <p:sldId id="295" r:id="rId18"/>
    <p:sldId id="304" r:id="rId19"/>
    <p:sldId id="305" r:id="rId20"/>
    <p:sldId id="306" r:id="rId21"/>
    <p:sldId id="307" r:id="rId22"/>
    <p:sldId id="303" r:id="rId23"/>
    <p:sldId id="308" r:id="rId24"/>
    <p:sldId id="345" r:id="rId25"/>
    <p:sldId id="320" r:id="rId26"/>
    <p:sldId id="346" r:id="rId27"/>
    <p:sldId id="314" r:id="rId28"/>
    <p:sldId id="347" r:id="rId29"/>
    <p:sldId id="350" r:id="rId30"/>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78947" autoAdjust="0"/>
  </p:normalViewPr>
  <p:slideViewPr>
    <p:cSldViewPr snapToGrid="0">
      <p:cViewPr varScale="1">
        <p:scale>
          <a:sx n="114" d="100"/>
          <a:sy n="114" d="100"/>
        </p:scale>
        <p:origin x="414" y="114"/>
      </p:cViewPr>
      <p:guideLst>
        <p:guide orient="horz" pos="2160"/>
        <p:guide pos="3840"/>
      </p:guideLst>
    </p:cSldViewPr>
  </p:slideViewPr>
  <p:notesTextViewPr>
    <p:cViewPr>
      <p:scale>
        <a:sx n="3" d="2"/>
        <a:sy n="3" d="2"/>
      </p:scale>
      <p:origin x="0" y="0"/>
    </p:cViewPr>
  </p:notesTextViewPr>
  <p:notesViewPr>
    <p:cSldViewPr snapToGrid="0">
      <p:cViewPr varScale="1">
        <p:scale>
          <a:sx n="87" d="100"/>
          <a:sy n="87" d="100"/>
        </p:scale>
        <p:origin x="29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[Tableaux 2021 OK.xlsx]RO Prestations Pivot!Tableau croisé dynamique2</c:name>
    <c:fmtId val="17"/>
  </c:pivotSource>
  <c:chart>
    <c:autoTitleDeleted val="1"/>
    <c:pivotFmts>
      <c:pivotFmt>
        <c:idx val="0"/>
        <c:spPr>
          <a:solidFill>
            <a:schemeClr val="accent1"/>
          </a:solidFill>
          <a:ln w="19050">
            <a:solidFill>
              <a:schemeClr val="lt1"/>
            </a:solidFill>
          </a:ln>
          <a:effectLst/>
        </c:spPr>
        <c:marker>
          <c:symbol val="none"/>
        </c:marker>
      </c:pivotFmt>
      <c:pivotFmt>
        <c:idx val="1"/>
        <c:spPr>
          <a:solidFill>
            <a:schemeClr val="accent1"/>
          </a:solidFill>
          <a:ln w="19050">
            <a:solidFill>
              <a:schemeClr val="lt1"/>
            </a:solidFill>
          </a:ln>
          <a:effectLst/>
        </c:spPr>
      </c:pivotFmt>
      <c:pivotFmt>
        <c:idx val="2"/>
        <c:spPr>
          <a:solidFill>
            <a:schemeClr val="accent2"/>
          </a:solidFill>
          <a:ln w="19050">
            <a:solidFill>
              <a:schemeClr val="lt1"/>
            </a:solidFill>
          </a:ln>
          <a:effectLst/>
        </c:spPr>
      </c:pivotFmt>
      <c:pivotFmt>
        <c:idx val="3"/>
        <c:spPr>
          <a:solidFill>
            <a:schemeClr val="accent3"/>
          </a:solidFill>
          <a:ln w="19050">
            <a:solidFill>
              <a:schemeClr val="lt1"/>
            </a:solidFill>
          </a:ln>
          <a:effectLst/>
        </c:spPr>
      </c:pivotFmt>
      <c:pivotFmt>
        <c:idx val="4"/>
        <c:spPr>
          <a:solidFill>
            <a:schemeClr val="accent4"/>
          </a:solidFill>
          <a:ln w="19050">
            <a:solidFill>
              <a:schemeClr val="lt1"/>
            </a:solidFill>
          </a:ln>
          <a:effectLst/>
        </c:spPr>
      </c:pivotFmt>
      <c:pivotFmt>
        <c:idx val="5"/>
        <c:spPr>
          <a:solidFill>
            <a:schemeClr val="accent5"/>
          </a:solidFill>
          <a:ln w="19050">
            <a:solidFill>
              <a:schemeClr val="lt1"/>
            </a:solidFill>
          </a:ln>
          <a:effectLst/>
        </c:spPr>
      </c:pivotFmt>
      <c:pivotFmt>
        <c:idx val="6"/>
        <c:spPr>
          <a:solidFill>
            <a:schemeClr val="accent6"/>
          </a:solidFill>
          <a:ln w="19050">
            <a:solidFill>
              <a:schemeClr val="lt1"/>
            </a:solidFill>
          </a:ln>
          <a:effectLst/>
        </c:spPr>
      </c:pivotFmt>
      <c:pivotFmt>
        <c:idx val="7"/>
        <c:spPr>
          <a:solidFill>
            <a:schemeClr val="accent1">
              <a:lumMod val="60000"/>
            </a:schemeClr>
          </a:solidFill>
          <a:ln w="19050">
            <a:solidFill>
              <a:schemeClr val="lt1"/>
            </a:solidFill>
          </a:ln>
          <a:effectLst/>
        </c:spPr>
      </c:pivotFmt>
      <c:pivotFmt>
        <c:idx val="8"/>
        <c:spPr>
          <a:solidFill>
            <a:schemeClr val="accent2">
              <a:lumMod val="60000"/>
            </a:schemeClr>
          </a:solidFill>
          <a:ln w="19050">
            <a:solidFill>
              <a:schemeClr val="lt1"/>
            </a:solidFill>
          </a:ln>
          <a:effectLst/>
        </c:spPr>
      </c:pivotFmt>
      <c:pivotFmt>
        <c:idx val="9"/>
        <c:spPr>
          <a:solidFill>
            <a:schemeClr val="accent3">
              <a:lumMod val="60000"/>
            </a:schemeClr>
          </a:solidFill>
          <a:ln w="19050">
            <a:solidFill>
              <a:schemeClr val="lt1"/>
            </a:solidFill>
          </a:ln>
          <a:effectLst/>
        </c:spPr>
      </c:pivotFmt>
      <c:pivotFmt>
        <c:idx val="10"/>
        <c:spPr>
          <a:solidFill>
            <a:schemeClr val="accent4">
              <a:lumMod val="60000"/>
            </a:schemeClr>
          </a:solidFill>
          <a:ln w="19050">
            <a:solidFill>
              <a:schemeClr val="lt1"/>
            </a:solidFill>
          </a:ln>
          <a:effectLst/>
        </c:spPr>
      </c:pivotFmt>
      <c:pivotFmt>
        <c:idx val="11"/>
        <c:spPr>
          <a:solidFill>
            <a:schemeClr val="accent5">
              <a:lumMod val="60000"/>
            </a:schemeClr>
          </a:solidFill>
          <a:ln w="19050">
            <a:solidFill>
              <a:schemeClr val="lt1"/>
            </a:solidFill>
          </a:ln>
          <a:effectLst/>
        </c:spPr>
      </c:pivotFmt>
      <c:pivotFmt>
        <c:idx val="12"/>
        <c:spPr>
          <a:solidFill>
            <a:schemeClr val="accent6">
              <a:lumMod val="60000"/>
            </a:schemeClr>
          </a:solidFill>
          <a:ln w="19050">
            <a:solidFill>
              <a:schemeClr val="lt1"/>
            </a:solidFill>
          </a:ln>
          <a:effectLst/>
        </c:spPr>
      </c:pivotFmt>
      <c:pivotFmt>
        <c:idx val="13"/>
        <c:spPr>
          <a:solidFill>
            <a:schemeClr val="accent1">
              <a:lumMod val="80000"/>
              <a:lumOff val="20000"/>
            </a:schemeClr>
          </a:solidFill>
          <a:ln w="19050">
            <a:solidFill>
              <a:schemeClr val="lt1"/>
            </a:solidFill>
          </a:ln>
          <a:effectLst/>
        </c:spPr>
      </c:pivotFmt>
      <c:pivotFmt>
        <c:idx val="14"/>
        <c:spPr>
          <a:solidFill>
            <a:schemeClr val="accent2">
              <a:lumMod val="80000"/>
              <a:lumOff val="20000"/>
            </a:schemeClr>
          </a:solidFill>
          <a:ln w="19050">
            <a:solidFill>
              <a:schemeClr val="lt1"/>
            </a:solidFill>
          </a:ln>
          <a:effectLst/>
        </c:spPr>
      </c:pivotFmt>
      <c:pivotFmt>
        <c:idx val="15"/>
        <c:spPr>
          <a:solidFill>
            <a:schemeClr val="accent3">
              <a:lumMod val="80000"/>
              <a:lumOff val="20000"/>
            </a:schemeClr>
          </a:solidFill>
          <a:ln w="19050">
            <a:solidFill>
              <a:schemeClr val="lt1"/>
            </a:solidFill>
          </a:ln>
          <a:effectLst/>
        </c:spPr>
      </c:pivotFmt>
      <c:pivotFmt>
        <c:idx val="16"/>
        <c:spPr>
          <a:solidFill>
            <a:schemeClr val="accent4">
              <a:lumMod val="80000"/>
              <a:lumOff val="20000"/>
            </a:schemeClr>
          </a:solidFill>
          <a:ln w="19050">
            <a:solidFill>
              <a:schemeClr val="lt1"/>
            </a:solidFill>
          </a:ln>
          <a:effectLst/>
        </c:spPr>
      </c:pivotFmt>
      <c:pivotFmt>
        <c:idx val="17"/>
        <c:spPr>
          <a:solidFill>
            <a:schemeClr val="accent5">
              <a:lumMod val="80000"/>
              <a:lumOff val="20000"/>
            </a:schemeClr>
          </a:solidFill>
          <a:ln w="19050">
            <a:solidFill>
              <a:schemeClr val="lt1"/>
            </a:solidFill>
          </a:ln>
          <a:effectLst/>
        </c:spPr>
      </c:pivotFmt>
      <c:pivotFmt>
        <c:idx val="18"/>
        <c:spPr>
          <a:solidFill>
            <a:schemeClr val="accent6">
              <a:lumMod val="80000"/>
              <a:lumOff val="20000"/>
            </a:schemeClr>
          </a:solidFill>
          <a:ln w="19050">
            <a:solidFill>
              <a:schemeClr val="lt1"/>
            </a:solidFill>
          </a:ln>
          <a:effectLst/>
        </c:spPr>
      </c:pivotFmt>
      <c:pivotFmt>
        <c:idx val="19"/>
        <c:spPr>
          <a:solidFill>
            <a:schemeClr val="accent1">
              <a:lumMod val="80000"/>
            </a:schemeClr>
          </a:solidFill>
          <a:ln w="19050">
            <a:solidFill>
              <a:schemeClr val="lt1"/>
            </a:solidFill>
          </a:ln>
          <a:effectLst/>
        </c:spPr>
      </c:pivotFmt>
      <c:pivotFmt>
        <c:idx val="2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w="19050">
            <a:solidFill>
              <a:schemeClr val="lt1"/>
            </a:solidFill>
          </a:ln>
          <a:effectLst/>
        </c:spPr>
      </c:pivotFmt>
      <c:pivotFmt>
        <c:idx val="22"/>
        <c:spPr>
          <a:solidFill>
            <a:schemeClr val="accent2"/>
          </a:solidFill>
          <a:ln w="19050">
            <a:solidFill>
              <a:schemeClr val="lt1"/>
            </a:solidFill>
          </a:ln>
          <a:effectLst/>
        </c:spPr>
      </c:pivotFmt>
      <c:pivotFmt>
        <c:idx val="23"/>
        <c:spPr>
          <a:solidFill>
            <a:schemeClr val="accent3"/>
          </a:solidFill>
          <a:ln w="19050">
            <a:solidFill>
              <a:schemeClr val="lt1"/>
            </a:solidFill>
          </a:ln>
          <a:effectLst/>
        </c:spPr>
      </c:pivotFmt>
      <c:pivotFmt>
        <c:idx val="24"/>
        <c:spPr>
          <a:solidFill>
            <a:schemeClr val="accent4"/>
          </a:solidFill>
          <a:ln w="19050">
            <a:solidFill>
              <a:schemeClr val="lt1"/>
            </a:solidFill>
          </a:ln>
          <a:effectLst/>
        </c:spPr>
      </c:pivotFmt>
      <c:pivotFmt>
        <c:idx val="25"/>
        <c:spPr>
          <a:solidFill>
            <a:schemeClr val="accent5"/>
          </a:solidFill>
          <a:ln w="19050">
            <a:solidFill>
              <a:schemeClr val="lt1"/>
            </a:solidFill>
          </a:ln>
          <a:effectLst/>
        </c:spPr>
      </c:pivotFmt>
      <c:pivotFmt>
        <c:idx val="26"/>
        <c:spPr>
          <a:solidFill>
            <a:schemeClr val="accent6"/>
          </a:solidFill>
          <a:ln w="19050">
            <a:solidFill>
              <a:schemeClr val="lt1"/>
            </a:solidFill>
          </a:ln>
          <a:effectLst/>
        </c:spPr>
      </c:pivotFmt>
      <c:pivotFmt>
        <c:idx val="27"/>
        <c:spPr>
          <a:solidFill>
            <a:schemeClr val="accent1">
              <a:lumMod val="60000"/>
            </a:schemeClr>
          </a:solidFill>
          <a:ln w="19050">
            <a:solidFill>
              <a:schemeClr val="lt1"/>
            </a:solidFill>
          </a:ln>
          <a:effectLst/>
        </c:spPr>
      </c:pivotFmt>
      <c:pivotFmt>
        <c:idx val="28"/>
        <c:spPr>
          <a:solidFill>
            <a:schemeClr val="accent2">
              <a:lumMod val="60000"/>
            </a:schemeClr>
          </a:solidFill>
          <a:ln w="19050">
            <a:solidFill>
              <a:schemeClr val="lt1"/>
            </a:solidFill>
          </a:ln>
          <a:effectLst/>
        </c:spPr>
      </c:pivotFmt>
      <c:pivotFmt>
        <c:idx val="29"/>
        <c:spPr>
          <a:solidFill>
            <a:schemeClr val="accent3">
              <a:lumMod val="60000"/>
            </a:schemeClr>
          </a:solidFill>
          <a:ln w="19050">
            <a:solidFill>
              <a:schemeClr val="lt1"/>
            </a:solidFill>
          </a:ln>
          <a:effectLst/>
        </c:spPr>
      </c:pivotFmt>
      <c:pivotFmt>
        <c:idx val="30"/>
        <c:spPr>
          <a:solidFill>
            <a:schemeClr val="accent4">
              <a:lumMod val="60000"/>
            </a:schemeClr>
          </a:solidFill>
          <a:ln w="19050">
            <a:solidFill>
              <a:schemeClr val="lt1"/>
            </a:solidFill>
          </a:ln>
          <a:effectLst/>
        </c:spPr>
      </c:pivotFmt>
      <c:pivotFmt>
        <c:idx val="31"/>
        <c:spPr>
          <a:solidFill>
            <a:schemeClr val="accent5">
              <a:lumMod val="60000"/>
            </a:schemeClr>
          </a:solidFill>
          <a:ln w="19050">
            <a:solidFill>
              <a:schemeClr val="lt1"/>
            </a:solidFill>
          </a:ln>
          <a:effectLst/>
        </c:spPr>
      </c:pivotFmt>
      <c:pivotFmt>
        <c:idx val="32"/>
        <c:spPr>
          <a:solidFill>
            <a:schemeClr val="accent6">
              <a:lumMod val="60000"/>
            </a:schemeClr>
          </a:solidFill>
          <a:ln w="19050">
            <a:solidFill>
              <a:schemeClr val="lt1"/>
            </a:solidFill>
          </a:ln>
          <a:effectLst/>
        </c:spPr>
      </c:pivotFmt>
      <c:pivotFmt>
        <c:idx val="33"/>
        <c:spPr>
          <a:solidFill>
            <a:schemeClr val="accent1">
              <a:lumMod val="80000"/>
              <a:lumOff val="20000"/>
            </a:schemeClr>
          </a:solidFill>
          <a:ln w="19050">
            <a:solidFill>
              <a:schemeClr val="lt1"/>
            </a:solidFill>
          </a:ln>
          <a:effectLst/>
        </c:spPr>
      </c:pivotFmt>
      <c:pivotFmt>
        <c:idx val="34"/>
        <c:spPr>
          <a:solidFill>
            <a:schemeClr val="accent2">
              <a:lumMod val="80000"/>
              <a:lumOff val="20000"/>
            </a:schemeClr>
          </a:solidFill>
          <a:ln w="19050">
            <a:solidFill>
              <a:schemeClr val="lt1"/>
            </a:solidFill>
          </a:ln>
          <a:effectLst/>
        </c:spPr>
      </c:pivotFmt>
      <c:pivotFmt>
        <c:idx val="35"/>
        <c:spPr>
          <a:solidFill>
            <a:schemeClr val="accent3">
              <a:lumMod val="80000"/>
              <a:lumOff val="20000"/>
            </a:schemeClr>
          </a:solidFill>
          <a:ln w="19050">
            <a:solidFill>
              <a:schemeClr val="lt1"/>
            </a:solidFill>
          </a:ln>
          <a:effectLst/>
        </c:spPr>
      </c:pivotFmt>
      <c:pivotFmt>
        <c:idx val="36"/>
        <c:spPr>
          <a:solidFill>
            <a:schemeClr val="accent4">
              <a:lumMod val="80000"/>
              <a:lumOff val="20000"/>
            </a:schemeClr>
          </a:solidFill>
          <a:ln w="19050">
            <a:solidFill>
              <a:schemeClr val="lt1"/>
            </a:solidFill>
          </a:ln>
          <a:effectLst/>
        </c:spPr>
      </c:pivotFmt>
      <c:pivotFmt>
        <c:idx val="37"/>
        <c:spPr>
          <a:solidFill>
            <a:schemeClr val="accent5">
              <a:lumMod val="80000"/>
              <a:lumOff val="20000"/>
            </a:schemeClr>
          </a:solidFill>
          <a:ln w="19050">
            <a:solidFill>
              <a:schemeClr val="lt1"/>
            </a:solidFill>
          </a:ln>
          <a:effectLst/>
        </c:spPr>
      </c:pivotFmt>
      <c:pivotFmt>
        <c:idx val="38"/>
        <c:spPr>
          <a:solidFill>
            <a:schemeClr val="accent6">
              <a:lumMod val="80000"/>
              <a:lumOff val="20000"/>
            </a:schemeClr>
          </a:solidFill>
          <a:ln w="19050">
            <a:solidFill>
              <a:schemeClr val="lt1"/>
            </a:solidFill>
          </a:ln>
          <a:effectLst/>
        </c:spPr>
      </c:pivotFmt>
      <c:pivotFmt>
        <c:idx val="39"/>
        <c:spPr>
          <a:solidFill>
            <a:schemeClr val="accent1">
              <a:lumMod val="80000"/>
            </a:schemeClr>
          </a:solidFill>
          <a:ln w="19050">
            <a:solidFill>
              <a:schemeClr val="lt1"/>
            </a:solidFill>
          </a:ln>
          <a:effectLst/>
        </c:spPr>
      </c:pivotFmt>
      <c:pivotFmt>
        <c:idx val="4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w="19050">
            <a:solidFill>
              <a:schemeClr val="lt1"/>
            </a:solidFill>
          </a:ln>
          <a:effectLst/>
        </c:spPr>
      </c:pivotFmt>
      <c:pivotFmt>
        <c:idx val="42"/>
        <c:spPr>
          <a:solidFill>
            <a:schemeClr val="accent2"/>
          </a:solidFill>
          <a:ln w="19050">
            <a:solidFill>
              <a:schemeClr val="lt1"/>
            </a:solidFill>
          </a:ln>
          <a:effectLst/>
        </c:spPr>
      </c:pivotFmt>
      <c:pivotFmt>
        <c:idx val="43"/>
        <c:spPr>
          <a:solidFill>
            <a:schemeClr val="accent3"/>
          </a:solidFill>
          <a:ln w="19050">
            <a:solidFill>
              <a:schemeClr val="lt1"/>
            </a:solidFill>
          </a:ln>
          <a:effectLst/>
        </c:spPr>
      </c:pivotFmt>
      <c:pivotFmt>
        <c:idx val="44"/>
        <c:spPr>
          <a:solidFill>
            <a:schemeClr val="accent4"/>
          </a:solidFill>
          <a:ln w="19050">
            <a:solidFill>
              <a:schemeClr val="lt1"/>
            </a:solidFill>
          </a:ln>
          <a:effectLst/>
        </c:spPr>
      </c:pivotFmt>
      <c:pivotFmt>
        <c:idx val="45"/>
        <c:spPr>
          <a:solidFill>
            <a:schemeClr val="accent5"/>
          </a:solidFill>
          <a:ln w="19050">
            <a:solidFill>
              <a:schemeClr val="lt1"/>
            </a:solidFill>
          </a:ln>
          <a:effectLst/>
        </c:spPr>
      </c:pivotFmt>
      <c:pivotFmt>
        <c:idx val="46"/>
        <c:spPr>
          <a:solidFill>
            <a:schemeClr val="accent6"/>
          </a:solidFill>
          <a:ln w="19050">
            <a:solidFill>
              <a:schemeClr val="lt1"/>
            </a:solidFill>
          </a:ln>
          <a:effectLst/>
        </c:spPr>
      </c:pivotFmt>
      <c:pivotFmt>
        <c:idx val="47"/>
        <c:spPr>
          <a:solidFill>
            <a:schemeClr val="accent1">
              <a:lumMod val="60000"/>
            </a:schemeClr>
          </a:solidFill>
          <a:ln w="19050">
            <a:solidFill>
              <a:schemeClr val="lt1"/>
            </a:solidFill>
          </a:ln>
          <a:effectLst/>
        </c:spPr>
      </c:pivotFmt>
      <c:pivotFmt>
        <c:idx val="48"/>
        <c:spPr>
          <a:solidFill>
            <a:schemeClr val="accent2">
              <a:lumMod val="60000"/>
            </a:schemeClr>
          </a:solidFill>
          <a:ln w="19050">
            <a:solidFill>
              <a:schemeClr val="lt1"/>
            </a:solidFill>
          </a:ln>
          <a:effectLst/>
        </c:spPr>
      </c:pivotFmt>
      <c:pivotFmt>
        <c:idx val="49"/>
        <c:spPr>
          <a:solidFill>
            <a:schemeClr val="accent3">
              <a:lumMod val="60000"/>
            </a:schemeClr>
          </a:solidFill>
          <a:ln w="19050">
            <a:solidFill>
              <a:schemeClr val="lt1"/>
            </a:solidFill>
          </a:ln>
          <a:effectLst/>
        </c:spPr>
      </c:pivotFmt>
      <c:pivotFmt>
        <c:idx val="50"/>
        <c:spPr>
          <a:solidFill>
            <a:schemeClr val="accent4">
              <a:lumMod val="60000"/>
            </a:schemeClr>
          </a:solidFill>
          <a:ln w="19050">
            <a:solidFill>
              <a:schemeClr val="lt1"/>
            </a:solidFill>
          </a:ln>
          <a:effectLst/>
        </c:spPr>
      </c:pivotFmt>
      <c:pivotFmt>
        <c:idx val="51"/>
        <c:spPr>
          <a:solidFill>
            <a:schemeClr val="accent5">
              <a:lumMod val="60000"/>
            </a:schemeClr>
          </a:solidFill>
          <a:ln w="19050">
            <a:solidFill>
              <a:schemeClr val="lt1"/>
            </a:solidFill>
          </a:ln>
          <a:effectLst/>
        </c:spPr>
      </c:pivotFmt>
      <c:pivotFmt>
        <c:idx val="52"/>
        <c:spPr>
          <a:solidFill>
            <a:schemeClr val="accent6">
              <a:lumMod val="60000"/>
            </a:schemeClr>
          </a:solidFill>
          <a:ln w="19050">
            <a:solidFill>
              <a:schemeClr val="lt1"/>
            </a:solidFill>
          </a:ln>
          <a:effectLst/>
        </c:spPr>
      </c:pivotFmt>
      <c:pivotFmt>
        <c:idx val="53"/>
        <c:spPr>
          <a:solidFill>
            <a:schemeClr val="accent1">
              <a:lumMod val="80000"/>
              <a:lumOff val="20000"/>
            </a:schemeClr>
          </a:solidFill>
          <a:ln w="19050">
            <a:solidFill>
              <a:schemeClr val="lt1"/>
            </a:solidFill>
          </a:ln>
          <a:effectLst/>
        </c:spPr>
      </c:pivotFmt>
      <c:pivotFmt>
        <c:idx val="54"/>
        <c:spPr>
          <a:solidFill>
            <a:schemeClr val="accent2">
              <a:lumMod val="80000"/>
              <a:lumOff val="20000"/>
            </a:schemeClr>
          </a:solidFill>
          <a:ln w="19050">
            <a:solidFill>
              <a:schemeClr val="lt1"/>
            </a:solidFill>
          </a:ln>
          <a:effectLst/>
        </c:spPr>
      </c:pivotFmt>
      <c:pivotFmt>
        <c:idx val="55"/>
        <c:spPr>
          <a:solidFill>
            <a:schemeClr val="accent3">
              <a:lumMod val="80000"/>
              <a:lumOff val="20000"/>
            </a:schemeClr>
          </a:solidFill>
          <a:ln w="19050">
            <a:solidFill>
              <a:schemeClr val="lt1"/>
            </a:solidFill>
          </a:ln>
          <a:effectLst/>
        </c:spPr>
      </c:pivotFmt>
      <c:pivotFmt>
        <c:idx val="56"/>
        <c:spPr>
          <a:solidFill>
            <a:schemeClr val="accent4">
              <a:lumMod val="80000"/>
              <a:lumOff val="20000"/>
            </a:schemeClr>
          </a:solidFill>
          <a:ln w="19050">
            <a:solidFill>
              <a:schemeClr val="lt1"/>
            </a:solidFill>
          </a:ln>
          <a:effectLst/>
        </c:spPr>
      </c:pivotFmt>
      <c:pivotFmt>
        <c:idx val="57"/>
        <c:spPr>
          <a:solidFill>
            <a:schemeClr val="accent5">
              <a:lumMod val="80000"/>
              <a:lumOff val="20000"/>
            </a:schemeClr>
          </a:solidFill>
          <a:ln w="19050">
            <a:solidFill>
              <a:schemeClr val="lt1"/>
            </a:solidFill>
          </a:ln>
          <a:effectLst/>
        </c:spPr>
      </c:pivotFmt>
      <c:pivotFmt>
        <c:idx val="58"/>
        <c:spPr>
          <a:solidFill>
            <a:schemeClr val="accent6">
              <a:lumMod val="80000"/>
              <a:lumOff val="20000"/>
            </a:schemeClr>
          </a:solidFill>
          <a:ln w="19050">
            <a:solidFill>
              <a:schemeClr val="lt1"/>
            </a:solidFill>
          </a:ln>
          <a:effectLst/>
        </c:spPr>
      </c:pivotFmt>
      <c:pivotFmt>
        <c:idx val="59"/>
        <c:spPr>
          <a:solidFill>
            <a:schemeClr val="accent1">
              <a:lumMod val="80000"/>
            </a:schemeClr>
          </a:solidFill>
          <a:ln w="19050">
            <a:solidFill>
              <a:schemeClr val="lt1"/>
            </a:solidFill>
          </a:ln>
          <a:effectLst/>
        </c:spPr>
      </c:pivotFmt>
    </c:pivotFmts>
    <c:plotArea>
      <c:layout/>
      <c:pieChart>
        <c:varyColors val="1"/>
        <c:ser>
          <c:idx val="0"/>
          <c:order val="0"/>
          <c:tx>
            <c:strRef>
              <c:f>'RO Prestations Pivot'!$B$3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816-478F-8255-9E47672E749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816-478F-8255-9E47672E749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816-478F-8255-9E47672E749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816-478F-8255-9E47672E749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816-478F-8255-9E47672E749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7816-478F-8255-9E47672E7490}"/>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7816-478F-8255-9E47672E7490}"/>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7816-478F-8255-9E47672E7490}"/>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7816-478F-8255-9E47672E7490}"/>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7816-478F-8255-9E47672E7490}"/>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7816-478F-8255-9E47672E7490}"/>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7816-478F-8255-9E47672E7490}"/>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7816-478F-8255-9E47672E7490}"/>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7816-478F-8255-9E47672E7490}"/>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7816-478F-8255-9E47672E7490}"/>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7816-478F-8255-9E47672E7490}"/>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7816-478F-8255-9E47672E7490}"/>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7816-478F-8255-9E47672E7490}"/>
              </c:ext>
            </c:extLst>
          </c:dPt>
          <c:dPt>
            <c:idx val="18"/>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25-7816-478F-8255-9E47672E7490}"/>
              </c:ext>
            </c:extLst>
          </c:dPt>
          <c:dLbls>
            <c:delete val="1"/>
          </c:dLbls>
          <c:cat>
            <c:strRef>
              <c:f>'RO Prestations Pivot'!$A$4:$A$23</c:f>
              <c:strCache>
                <c:ptCount val="19"/>
                <c:pt idx="0">
                  <c:v>ATL</c:v>
                </c:pt>
                <c:pt idx="1">
                  <c:v>Bibliothèque</c:v>
                </c:pt>
                <c:pt idx="2">
                  <c:v>Carburant CPAS</c:v>
                </c:pt>
                <c:pt idx="3">
                  <c:v>Chasses</c:v>
                </c:pt>
                <c:pt idx="4">
                  <c:v>Concessions cimetières</c:v>
                </c:pt>
                <c:pt idx="5">
                  <c:v>Crèche</c:v>
                </c:pt>
                <c:pt idx="6">
                  <c:v>Culture</c:v>
                </c:pt>
                <c:pt idx="7">
                  <c:v>Divers</c:v>
                </c:pt>
                <c:pt idx="8">
                  <c:v>Fermages</c:v>
                </c:pt>
                <c:pt idx="9">
                  <c:v>Implantations chantier</c:v>
                </c:pt>
                <c:pt idx="10">
                  <c:v>Location immeubles</c:v>
                </c:pt>
                <c:pt idx="11">
                  <c:v>Location salles fêtes</c:v>
                </c:pt>
                <c:pt idx="12">
                  <c:v>Location salles sports</c:v>
                </c:pt>
                <c:pt idx="13">
                  <c:v>NC diverses: assurance, décomptes</c:v>
                </c:pt>
                <c:pt idx="14">
                  <c:v>Occupation domaine public réseaux gaz &amp; électricité</c:v>
                </c:pt>
                <c:pt idx="15">
                  <c:v>Ristourne IPALLE</c:v>
                </c:pt>
                <c:pt idx="16">
                  <c:v>Travaux pour compte de tiers</c:v>
                </c:pt>
                <c:pt idx="17">
                  <c:v>(vide)</c:v>
                </c:pt>
                <c:pt idx="18">
                  <c:v>Plaines de jeux</c:v>
                </c:pt>
              </c:strCache>
            </c:strRef>
          </c:cat>
          <c:val>
            <c:numRef>
              <c:f>'RO Prestations Pivot'!$B$4:$B$23</c:f>
              <c:numCache>
                <c:formatCode>#,##0.00</c:formatCode>
                <c:ptCount val="19"/>
                <c:pt idx="0">
                  <c:v>39125.07</c:v>
                </c:pt>
                <c:pt idx="1">
                  <c:v>2286.35</c:v>
                </c:pt>
                <c:pt idx="2">
                  <c:v>10965.96</c:v>
                </c:pt>
                <c:pt idx="3">
                  <c:v>6057.34</c:v>
                </c:pt>
                <c:pt idx="4">
                  <c:v>6740</c:v>
                </c:pt>
                <c:pt idx="5">
                  <c:v>111804.86</c:v>
                </c:pt>
                <c:pt idx="6">
                  <c:v>8063.25</c:v>
                </c:pt>
                <c:pt idx="7">
                  <c:v>1865.8</c:v>
                </c:pt>
                <c:pt idx="8">
                  <c:v>25210.97</c:v>
                </c:pt>
                <c:pt idx="9">
                  <c:v>6836.5</c:v>
                </c:pt>
                <c:pt idx="10">
                  <c:v>45517.97</c:v>
                </c:pt>
                <c:pt idx="11">
                  <c:v>1370</c:v>
                </c:pt>
                <c:pt idx="12">
                  <c:v>13113.75</c:v>
                </c:pt>
                <c:pt idx="13">
                  <c:v>5056.5199999999995</c:v>
                </c:pt>
                <c:pt idx="14">
                  <c:v>198493.66999999998</c:v>
                </c:pt>
                <c:pt idx="15">
                  <c:v>8350.4599999999991</c:v>
                </c:pt>
                <c:pt idx="16">
                  <c:v>3653.7799999999997</c:v>
                </c:pt>
                <c:pt idx="18">
                  <c:v>9193</c:v>
                </c:pt>
              </c:numCache>
            </c:numRef>
          </c:val>
          <c:extLst>
            <c:ext xmlns:c16="http://schemas.microsoft.com/office/drawing/2014/chart" uri="{C3380CC4-5D6E-409C-BE32-E72D297353CC}">
              <c16:uniqueId val="{00000026-7816-478F-8255-9E47672E7490}"/>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fr-FR"/>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49803226603889"/>
          <c:y val="5.0524803057316735E-2"/>
          <c:w val="0.81285259362251838"/>
          <c:h val="0.78958883031561633"/>
        </c:manualLayout>
      </c:layout>
      <c:lineChart>
        <c:grouping val="standard"/>
        <c:varyColors val="0"/>
        <c:ser>
          <c:idx val="0"/>
          <c:order val="0"/>
          <c:tx>
            <c:strRef>
              <c:f>Feuil2!$A$2</c:f>
              <c:strCache>
                <c:ptCount val="1"/>
                <c:pt idx="0">
                  <c:v>Recettes de prestations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Feuil2!$B$1:$F$1</c:f>
              <c:numCache>
                <c:formatCode>General</c:formatCode>
                <c:ptCount val="5"/>
                <c:pt idx="0">
                  <c:v>2017</c:v>
                </c:pt>
                <c:pt idx="1">
                  <c:v>2018</c:v>
                </c:pt>
                <c:pt idx="2">
                  <c:v>2019</c:v>
                </c:pt>
                <c:pt idx="3">
                  <c:v>2020</c:v>
                </c:pt>
                <c:pt idx="4">
                  <c:v>2021</c:v>
                </c:pt>
              </c:numCache>
            </c:numRef>
          </c:cat>
          <c:val>
            <c:numRef>
              <c:f>Feuil2!$B$2:$F$2</c:f>
              <c:numCache>
                <c:formatCode>#,##0.00</c:formatCode>
                <c:ptCount val="5"/>
                <c:pt idx="0">
                  <c:v>534107.25</c:v>
                </c:pt>
                <c:pt idx="1">
                  <c:v>541838.73</c:v>
                </c:pt>
                <c:pt idx="2">
                  <c:v>519517.07</c:v>
                </c:pt>
                <c:pt idx="3">
                  <c:v>498368</c:v>
                </c:pt>
                <c:pt idx="4">
                  <c:v>503705.25</c:v>
                </c:pt>
              </c:numCache>
            </c:numRef>
          </c:val>
          <c:smooth val="0"/>
          <c:extLst>
            <c:ext xmlns:c16="http://schemas.microsoft.com/office/drawing/2014/chart" uri="{C3380CC4-5D6E-409C-BE32-E72D297353CC}">
              <c16:uniqueId val="{00000000-A07C-447A-9780-1D4CED01F348}"/>
            </c:ext>
          </c:extLst>
        </c:ser>
        <c:ser>
          <c:idx val="1"/>
          <c:order val="1"/>
          <c:tx>
            <c:strRef>
              <c:f>Feuil2!$A$3</c:f>
              <c:strCache>
                <c:ptCount val="1"/>
                <c:pt idx="0">
                  <c:v>Recettes de dette</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Feuil2!$B$1:$F$1</c:f>
              <c:numCache>
                <c:formatCode>General</c:formatCode>
                <c:ptCount val="5"/>
                <c:pt idx="0">
                  <c:v>2017</c:v>
                </c:pt>
                <c:pt idx="1">
                  <c:v>2018</c:v>
                </c:pt>
                <c:pt idx="2">
                  <c:v>2019</c:v>
                </c:pt>
                <c:pt idx="3">
                  <c:v>2020</c:v>
                </c:pt>
                <c:pt idx="4">
                  <c:v>2021</c:v>
                </c:pt>
              </c:numCache>
            </c:numRef>
          </c:cat>
          <c:val>
            <c:numRef>
              <c:f>Feuil2!$B$3:$F$3</c:f>
              <c:numCache>
                <c:formatCode>#,##0.00</c:formatCode>
                <c:ptCount val="5"/>
                <c:pt idx="0">
                  <c:v>120116.56</c:v>
                </c:pt>
                <c:pt idx="1">
                  <c:v>126597.34</c:v>
                </c:pt>
                <c:pt idx="2">
                  <c:v>102212.32</c:v>
                </c:pt>
                <c:pt idx="3">
                  <c:v>106846.82</c:v>
                </c:pt>
                <c:pt idx="4">
                  <c:v>119624.68</c:v>
                </c:pt>
              </c:numCache>
            </c:numRef>
          </c:val>
          <c:smooth val="0"/>
          <c:extLst>
            <c:ext xmlns:c16="http://schemas.microsoft.com/office/drawing/2014/chart" uri="{C3380CC4-5D6E-409C-BE32-E72D297353CC}">
              <c16:uniqueId val="{00000001-A07C-447A-9780-1D4CED01F348}"/>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2506144"/>
        <c:axId val="982505056"/>
      </c:lineChart>
      <c:catAx>
        <c:axId val="98250614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2505056"/>
        <c:crosses val="autoZero"/>
        <c:auto val="1"/>
        <c:lblAlgn val="ctr"/>
        <c:lblOffset val="100"/>
        <c:noMultiLvlLbl val="0"/>
      </c:catAx>
      <c:valAx>
        <c:axId val="98250505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2506144"/>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05601752918379"/>
          <c:y val="5.8297867522150895E-2"/>
          <c:w val="0.81623063910709237"/>
          <c:h val="0.87393399824524953"/>
        </c:manualLayout>
      </c:layout>
      <c:lineChart>
        <c:grouping val="standard"/>
        <c:varyColors val="0"/>
        <c:ser>
          <c:idx val="0"/>
          <c:order val="0"/>
          <c:tx>
            <c:strRef>
              <c:f>Feuil2!$A$5</c:f>
              <c:strCache>
                <c:ptCount val="1"/>
                <c:pt idx="0">
                  <c:v>Recettes de transferts</c:v>
                </c:pt>
              </c:strCache>
            </c:strRef>
          </c:tx>
          <c:spPr>
            <a:ln w="22225" cap="rnd" cmpd="sng" algn="ctr">
              <a:solidFill>
                <a:schemeClr val="accent1"/>
              </a:solidFill>
              <a:round/>
            </a:ln>
            <a:effectLst/>
          </c:spPr>
          <c:marker>
            <c:symbol val="none"/>
          </c:marker>
          <c:dLbls>
            <c:dLbl>
              <c:idx val="1"/>
              <c:layout>
                <c:manualLayout>
                  <c:x val="-0.10087742412445012"/>
                  <c:y val="-8.90014110838170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E4-4CE2-8C72-DF0374CE0AD6}"/>
                </c:ext>
              </c:extLst>
            </c:dLbl>
            <c:dLbl>
              <c:idx val="2"/>
              <c:layout>
                <c:manualLayout>
                  <c:x val="-0.10323409580631211"/>
                  <c:y val="-8.51148865823403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E4-4CE2-8C72-DF0374CE0AD6}"/>
                </c:ext>
              </c:extLst>
            </c:dLbl>
            <c:dLbl>
              <c:idx val="3"/>
              <c:layout>
                <c:manualLayout>
                  <c:x val="-0.12208746926120764"/>
                  <c:y val="-6.5682264074956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BE4-4CE2-8C72-DF0374CE0AD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Feuil2!$B$4:$F$4</c:f>
              <c:numCache>
                <c:formatCode>General</c:formatCode>
                <c:ptCount val="5"/>
                <c:pt idx="0">
                  <c:v>2017</c:v>
                </c:pt>
                <c:pt idx="1">
                  <c:v>2018</c:v>
                </c:pt>
                <c:pt idx="2">
                  <c:v>2019</c:v>
                </c:pt>
                <c:pt idx="3">
                  <c:v>2020</c:v>
                </c:pt>
                <c:pt idx="4">
                  <c:v>2021</c:v>
                </c:pt>
              </c:numCache>
            </c:numRef>
          </c:cat>
          <c:val>
            <c:numRef>
              <c:f>Feuil2!$B$5:$F$5</c:f>
              <c:numCache>
                <c:formatCode>#,##0.00</c:formatCode>
                <c:ptCount val="5"/>
                <c:pt idx="0">
                  <c:v>6026225.8600000003</c:v>
                </c:pt>
                <c:pt idx="1">
                  <c:v>6111527.1200000001</c:v>
                </c:pt>
                <c:pt idx="2">
                  <c:v>6466032.46</c:v>
                </c:pt>
                <c:pt idx="3">
                  <c:v>6608711.9900000002</c:v>
                </c:pt>
                <c:pt idx="4">
                  <c:v>6862671.0999999996</c:v>
                </c:pt>
              </c:numCache>
            </c:numRef>
          </c:val>
          <c:smooth val="0"/>
          <c:extLst>
            <c:ext xmlns:c16="http://schemas.microsoft.com/office/drawing/2014/chart" uri="{C3380CC4-5D6E-409C-BE32-E72D297353CC}">
              <c16:uniqueId val="{00000000-0C88-4B1F-8E74-68CD3A979661}"/>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2506688"/>
        <c:axId val="982507232"/>
      </c:lineChart>
      <c:catAx>
        <c:axId val="98250668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2507232"/>
        <c:crosses val="autoZero"/>
        <c:auto val="1"/>
        <c:lblAlgn val="ctr"/>
        <c:lblOffset val="100"/>
        <c:noMultiLvlLbl val="0"/>
      </c:catAx>
      <c:valAx>
        <c:axId val="982507232"/>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2506688"/>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28952603915003"/>
          <c:y val="9.3147039254823691E-2"/>
          <c:w val="0.78082945984388075"/>
          <c:h val="0.74684681380895257"/>
        </c:manualLayout>
      </c:layout>
      <c:lineChart>
        <c:grouping val="standard"/>
        <c:varyColors val="0"/>
        <c:ser>
          <c:idx val="0"/>
          <c:order val="0"/>
          <c:tx>
            <c:strRef>
              <c:f>Feuil2!$A$38</c:f>
              <c:strCache>
                <c:ptCount val="1"/>
                <c:pt idx="0">
                  <c:v>Précompte immobilier </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Feuil2!$B$37:$F$37</c:f>
              <c:numCache>
                <c:formatCode>General</c:formatCode>
                <c:ptCount val="5"/>
                <c:pt idx="0">
                  <c:v>2017</c:v>
                </c:pt>
                <c:pt idx="1">
                  <c:v>2018</c:v>
                </c:pt>
                <c:pt idx="2">
                  <c:v>2019</c:v>
                </c:pt>
                <c:pt idx="3">
                  <c:v>2020</c:v>
                </c:pt>
                <c:pt idx="4">
                  <c:v>2021</c:v>
                </c:pt>
              </c:numCache>
            </c:numRef>
          </c:cat>
          <c:val>
            <c:numRef>
              <c:f>Feuil2!$B$38:$F$38</c:f>
              <c:numCache>
                <c:formatCode>#,##0.00</c:formatCode>
                <c:ptCount val="5"/>
                <c:pt idx="0">
                  <c:v>1162620.73</c:v>
                </c:pt>
                <c:pt idx="1">
                  <c:v>1145966.07</c:v>
                </c:pt>
                <c:pt idx="2">
                  <c:v>1215381.1499999999</c:v>
                </c:pt>
                <c:pt idx="3">
                  <c:v>1268289.76</c:v>
                </c:pt>
                <c:pt idx="4">
                  <c:v>1210854.79</c:v>
                </c:pt>
              </c:numCache>
            </c:numRef>
          </c:val>
          <c:smooth val="0"/>
          <c:extLst>
            <c:ext xmlns:c16="http://schemas.microsoft.com/office/drawing/2014/chart" uri="{C3380CC4-5D6E-409C-BE32-E72D297353CC}">
              <c16:uniqueId val="{00000000-370C-4EFE-ABB0-DD50A7D3A962}"/>
            </c:ext>
          </c:extLst>
        </c:ser>
        <c:ser>
          <c:idx val="1"/>
          <c:order val="1"/>
          <c:tx>
            <c:strRef>
              <c:f>Feuil2!$A$39</c:f>
              <c:strCache>
                <c:ptCount val="1"/>
                <c:pt idx="0">
                  <c:v>IPP</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Feuil2!$B$37:$F$37</c:f>
              <c:numCache>
                <c:formatCode>General</c:formatCode>
                <c:ptCount val="5"/>
                <c:pt idx="0">
                  <c:v>2017</c:v>
                </c:pt>
                <c:pt idx="1">
                  <c:v>2018</c:v>
                </c:pt>
                <c:pt idx="2">
                  <c:v>2019</c:v>
                </c:pt>
                <c:pt idx="3">
                  <c:v>2020</c:v>
                </c:pt>
                <c:pt idx="4">
                  <c:v>2021</c:v>
                </c:pt>
              </c:numCache>
            </c:numRef>
          </c:cat>
          <c:val>
            <c:numRef>
              <c:f>Feuil2!$B$39:$F$39</c:f>
              <c:numCache>
                <c:formatCode>#,##0.00</c:formatCode>
                <c:ptCount val="5"/>
                <c:pt idx="0">
                  <c:v>1560922.28</c:v>
                </c:pt>
                <c:pt idx="1">
                  <c:v>1522781.42</c:v>
                </c:pt>
                <c:pt idx="2">
                  <c:v>1693770.03</c:v>
                </c:pt>
                <c:pt idx="3">
                  <c:v>1591111.47</c:v>
                </c:pt>
                <c:pt idx="4">
                  <c:v>1693221.59</c:v>
                </c:pt>
              </c:numCache>
            </c:numRef>
          </c:val>
          <c:smooth val="0"/>
          <c:extLst>
            <c:ext xmlns:c16="http://schemas.microsoft.com/office/drawing/2014/chart" uri="{C3380CC4-5D6E-409C-BE32-E72D297353CC}">
              <c16:uniqueId val="{00000001-370C-4EFE-ABB0-DD50A7D3A962}"/>
            </c:ext>
          </c:extLst>
        </c:ser>
        <c:ser>
          <c:idx val="2"/>
          <c:order val="2"/>
          <c:tx>
            <c:strRef>
              <c:f>Feuil2!$A$40</c:f>
              <c:strCache>
                <c:ptCount val="1"/>
                <c:pt idx="0">
                  <c:v>Taxes automobiles</c:v>
                </c:pt>
              </c:strCache>
            </c:strRef>
          </c:tx>
          <c:spPr>
            <a:ln w="22225" cap="rnd" cmpd="sng" algn="ctr">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Feuil2!$B$37:$F$37</c:f>
              <c:numCache>
                <c:formatCode>General</c:formatCode>
                <c:ptCount val="5"/>
                <c:pt idx="0">
                  <c:v>2017</c:v>
                </c:pt>
                <c:pt idx="1">
                  <c:v>2018</c:v>
                </c:pt>
                <c:pt idx="2">
                  <c:v>2019</c:v>
                </c:pt>
                <c:pt idx="3">
                  <c:v>2020</c:v>
                </c:pt>
                <c:pt idx="4">
                  <c:v>2021</c:v>
                </c:pt>
              </c:numCache>
            </c:numRef>
          </c:cat>
          <c:val>
            <c:numRef>
              <c:f>Feuil2!$B$40:$F$40</c:f>
              <c:numCache>
                <c:formatCode>#,##0.00</c:formatCode>
                <c:ptCount val="5"/>
                <c:pt idx="0">
                  <c:v>84659.51</c:v>
                </c:pt>
                <c:pt idx="1">
                  <c:v>89179.6</c:v>
                </c:pt>
                <c:pt idx="2">
                  <c:v>91559.6</c:v>
                </c:pt>
                <c:pt idx="3">
                  <c:v>94287.45</c:v>
                </c:pt>
                <c:pt idx="4">
                  <c:v>97022.94</c:v>
                </c:pt>
              </c:numCache>
            </c:numRef>
          </c:val>
          <c:smooth val="0"/>
          <c:extLst>
            <c:ext xmlns:c16="http://schemas.microsoft.com/office/drawing/2014/chart" uri="{C3380CC4-5D6E-409C-BE32-E72D297353CC}">
              <c16:uniqueId val="{00000002-370C-4EFE-ABB0-DD50A7D3A962}"/>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06192"/>
        <c:axId val="988009456"/>
        <c:extLst>
          <c:ext xmlns:c15="http://schemas.microsoft.com/office/drawing/2012/chart" uri="{02D57815-91ED-43cb-92C2-25804820EDAC}">
            <c15:filteredLineSeries>
              <c15:ser>
                <c:idx val="3"/>
                <c:order val="3"/>
                <c:tx>
                  <c:strRef>
                    <c:extLst>
                      <c:ext uri="{02D57815-91ED-43cb-92C2-25804820EDAC}">
                        <c15:formulaRef>
                          <c15:sqref>Feuil2!$A$41</c15:sqref>
                        </c15:formulaRef>
                      </c:ext>
                    </c:extLst>
                    <c:strCache>
                      <c:ptCount val="1"/>
                      <c:pt idx="0">
                        <c:v>TOTAL Additionnels</c:v>
                      </c:pt>
                    </c:strCache>
                  </c:strRef>
                </c:tx>
                <c:spPr>
                  <a:ln w="22225" cap="rnd" cmpd="sng" algn="ctr">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uri="{CE6537A1-D6FC-4f65-9D91-7224C49458BB}">
                      <c15:showLeaderLines val="1"/>
                      <c15:leaderLines>
                        <c:spPr>
                          <a:ln w="9525">
                            <a:solidFill>
                              <a:schemeClr val="dk1">
                                <a:lumMod val="35000"/>
                                <a:lumOff val="65000"/>
                              </a:schemeClr>
                            </a:solidFill>
                          </a:ln>
                          <a:effectLst/>
                        </c:spPr>
                      </c15:leaderLines>
                    </c:ext>
                  </c:extLst>
                </c:dLbls>
                <c:cat>
                  <c:numRef>
                    <c:extLst>
                      <c:ext uri="{02D57815-91ED-43cb-92C2-25804820EDAC}">
                        <c15:formulaRef>
                          <c15:sqref>Feuil2!$B$37:$F$37</c15:sqref>
                        </c15:formulaRef>
                      </c:ext>
                    </c:extLst>
                    <c:numCache>
                      <c:formatCode>General</c:formatCode>
                      <c:ptCount val="5"/>
                      <c:pt idx="0">
                        <c:v>2017</c:v>
                      </c:pt>
                      <c:pt idx="1">
                        <c:v>2018</c:v>
                      </c:pt>
                      <c:pt idx="2">
                        <c:v>2019</c:v>
                      </c:pt>
                      <c:pt idx="3">
                        <c:v>2020</c:v>
                      </c:pt>
                      <c:pt idx="4">
                        <c:v>2021</c:v>
                      </c:pt>
                    </c:numCache>
                  </c:numRef>
                </c:cat>
                <c:val>
                  <c:numRef>
                    <c:extLst>
                      <c:ext uri="{02D57815-91ED-43cb-92C2-25804820EDAC}">
                        <c15:formulaRef>
                          <c15:sqref>Feuil2!$B$41:$F$41</c15:sqref>
                        </c15:formulaRef>
                      </c:ext>
                    </c:extLst>
                    <c:numCache>
                      <c:formatCode>#,##0.00</c:formatCode>
                      <c:ptCount val="5"/>
                      <c:pt idx="0">
                        <c:v>2808202.52</c:v>
                      </c:pt>
                      <c:pt idx="1">
                        <c:v>2757927.09</c:v>
                      </c:pt>
                      <c:pt idx="2">
                        <c:v>3000710.78</c:v>
                      </c:pt>
                      <c:pt idx="3">
                        <c:v>2953688.68</c:v>
                      </c:pt>
                      <c:pt idx="4">
                        <c:v>3001099.32</c:v>
                      </c:pt>
                    </c:numCache>
                  </c:numRef>
                </c:val>
                <c:smooth val="0"/>
                <c:extLst>
                  <c:ext xmlns:c16="http://schemas.microsoft.com/office/drawing/2014/chart" uri="{C3380CC4-5D6E-409C-BE32-E72D297353CC}">
                    <c16:uniqueId val="{00000003-370C-4EFE-ABB0-DD50A7D3A962}"/>
                  </c:ext>
                </c:extLst>
              </c15:ser>
            </c15:filteredLineSeries>
          </c:ext>
        </c:extLst>
      </c:lineChart>
      <c:catAx>
        <c:axId val="988006192"/>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9456"/>
        <c:crosses val="autoZero"/>
        <c:auto val="1"/>
        <c:lblAlgn val="ctr"/>
        <c:lblOffset val="100"/>
        <c:noMultiLvlLbl val="0"/>
      </c:catAx>
      <c:valAx>
        <c:axId val="98800945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6192"/>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28948480675864"/>
          <c:y val="0.10097807441060873"/>
          <c:w val="0.78082945984388075"/>
          <c:h val="0.74684681380895257"/>
        </c:manualLayout>
      </c:layout>
      <c:lineChart>
        <c:grouping val="standard"/>
        <c:varyColors val="0"/>
        <c:ser>
          <c:idx val="3"/>
          <c:order val="3"/>
          <c:tx>
            <c:strRef>
              <c:f>Feuil2!$A$41</c:f>
              <c:strCache>
                <c:ptCount val="1"/>
                <c:pt idx="0">
                  <c:v>TOTAL Additionnels</c:v>
                </c:pt>
              </c:strCache>
            </c:strRef>
          </c:tx>
          <c:spPr>
            <a:ln w="22225" cap="rnd" cmpd="sng" algn="ctr">
              <a:solidFill>
                <a:schemeClr val="accent4"/>
              </a:solidFill>
              <a:round/>
            </a:ln>
            <a:effectLst/>
          </c:spPr>
          <c:marker>
            <c:symbol val="none"/>
          </c:marker>
          <c:dLbls>
            <c:dLbl>
              <c:idx val="1"/>
              <c:layout>
                <c:manualLayout>
                  <c:x val="-0.10972607235545803"/>
                  <c:y val="-0.1014115546215896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70D-419B-90E0-8D86D4E91B94}"/>
                </c:ext>
              </c:extLst>
            </c:dLbl>
            <c:dLbl>
              <c:idx val="3"/>
              <c:layout>
                <c:manualLayout>
                  <c:x val="-8.6655549217721645E-2"/>
                  <c:y val="-8.18340344243715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70D-419B-90E0-8D86D4E91B9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Feuil2!$B$37:$F$37</c:f>
              <c:numCache>
                <c:formatCode>General</c:formatCode>
                <c:ptCount val="5"/>
                <c:pt idx="0">
                  <c:v>2017</c:v>
                </c:pt>
                <c:pt idx="1">
                  <c:v>2018</c:v>
                </c:pt>
                <c:pt idx="2">
                  <c:v>2019</c:v>
                </c:pt>
                <c:pt idx="3">
                  <c:v>2020</c:v>
                </c:pt>
                <c:pt idx="4">
                  <c:v>2021</c:v>
                </c:pt>
              </c:numCache>
            </c:numRef>
          </c:cat>
          <c:val>
            <c:numRef>
              <c:f>Feuil2!$B$41:$F$41</c:f>
              <c:numCache>
                <c:formatCode>#,##0.00</c:formatCode>
                <c:ptCount val="5"/>
                <c:pt idx="0">
                  <c:v>2808202.52</c:v>
                </c:pt>
                <c:pt idx="1">
                  <c:v>2757927.09</c:v>
                </c:pt>
                <c:pt idx="2">
                  <c:v>3000710.78</c:v>
                </c:pt>
                <c:pt idx="3">
                  <c:v>2953688.68</c:v>
                </c:pt>
                <c:pt idx="4">
                  <c:v>3001099.32</c:v>
                </c:pt>
              </c:numCache>
            </c:numRef>
          </c:val>
          <c:smooth val="0"/>
          <c:extLst>
            <c:ext xmlns:c16="http://schemas.microsoft.com/office/drawing/2014/chart" uri="{C3380CC4-5D6E-409C-BE32-E72D297353CC}">
              <c16:uniqueId val="{00000000-AD5B-4DB4-B256-A5CAF219AF4C}"/>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06192"/>
        <c:axId val="988009456"/>
        <c:extLst>
          <c:ext xmlns:c15="http://schemas.microsoft.com/office/drawing/2012/chart" uri="{02D57815-91ED-43cb-92C2-25804820EDAC}">
            <c15:filteredLineSeries>
              <c15:ser>
                <c:idx val="0"/>
                <c:order val="0"/>
                <c:tx>
                  <c:strRef>
                    <c:extLst>
                      <c:ext uri="{02D57815-91ED-43cb-92C2-25804820EDAC}">
                        <c15:formulaRef>
                          <c15:sqref>Feuil2!$A$38</c15:sqref>
                        </c15:formulaRef>
                      </c:ext>
                    </c:extLst>
                    <c:strCache>
                      <c:ptCount val="1"/>
                      <c:pt idx="0">
                        <c:v>Précompte immobilier </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uri="{CE6537A1-D6FC-4f65-9D91-7224C49458BB}">
                      <c15:showLeaderLines val="1"/>
                      <c15:leaderLines>
                        <c:spPr>
                          <a:ln w="9525">
                            <a:solidFill>
                              <a:schemeClr val="dk1">
                                <a:lumMod val="35000"/>
                                <a:lumOff val="65000"/>
                              </a:schemeClr>
                            </a:solidFill>
                          </a:ln>
                          <a:effectLst/>
                        </c:spPr>
                      </c15:leaderLines>
                    </c:ext>
                  </c:extLst>
                </c:dLbls>
                <c:cat>
                  <c:numRef>
                    <c:extLst>
                      <c:ext uri="{02D57815-91ED-43cb-92C2-25804820EDAC}">
                        <c15:formulaRef>
                          <c15:sqref>Feuil2!$B$37:$F$37</c15:sqref>
                        </c15:formulaRef>
                      </c:ext>
                    </c:extLst>
                    <c:numCache>
                      <c:formatCode>General</c:formatCode>
                      <c:ptCount val="5"/>
                      <c:pt idx="0">
                        <c:v>2017</c:v>
                      </c:pt>
                      <c:pt idx="1">
                        <c:v>2018</c:v>
                      </c:pt>
                      <c:pt idx="2">
                        <c:v>2019</c:v>
                      </c:pt>
                      <c:pt idx="3">
                        <c:v>2020</c:v>
                      </c:pt>
                      <c:pt idx="4">
                        <c:v>2021</c:v>
                      </c:pt>
                    </c:numCache>
                  </c:numRef>
                </c:cat>
                <c:val>
                  <c:numRef>
                    <c:extLst>
                      <c:ext uri="{02D57815-91ED-43cb-92C2-25804820EDAC}">
                        <c15:formulaRef>
                          <c15:sqref>Feuil2!$B$38:$F$38</c15:sqref>
                        </c15:formulaRef>
                      </c:ext>
                    </c:extLst>
                    <c:numCache>
                      <c:formatCode>#,##0.00</c:formatCode>
                      <c:ptCount val="5"/>
                      <c:pt idx="0">
                        <c:v>1162620.73</c:v>
                      </c:pt>
                      <c:pt idx="1">
                        <c:v>1145966.07</c:v>
                      </c:pt>
                      <c:pt idx="2">
                        <c:v>1215381.1499999999</c:v>
                      </c:pt>
                      <c:pt idx="3">
                        <c:v>1268289.76</c:v>
                      </c:pt>
                      <c:pt idx="4">
                        <c:v>1210854.79</c:v>
                      </c:pt>
                    </c:numCache>
                  </c:numRef>
                </c:val>
                <c:smooth val="0"/>
                <c:extLst>
                  <c:ext xmlns:c16="http://schemas.microsoft.com/office/drawing/2014/chart" uri="{C3380CC4-5D6E-409C-BE32-E72D297353CC}">
                    <c16:uniqueId val="{00000001-AD5B-4DB4-B256-A5CAF219AF4C}"/>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Feuil2!$A$39</c15:sqref>
                        </c15:formulaRef>
                      </c:ext>
                    </c:extLst>
                    <c:strCache>
                      <c:ptCount val="1"/>
                      <c:pt idx="0">
                        <c:v>IPP</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Feuil2!$B$37:$F$37</c15:sqref>
                        </c15:formulaRef>
                      </c:ext>
                    </c:extLst>
                    <c:numCache>
                      <c:formatCode>General</c:formatCode>
                      <c:ptCount val="5"/>
                      <c:pt idx="0">
                        <c:v>2017</c:v>
                      </c:pt>
                      <c:pt idx="1">
                        <c:v>2018</c:v>
                      </c:pt>
                      <c:pt idx="2">
                        <c:v>2019</c:v>
                      </c:pt>
                      <c:pt idx="3">
                        <c:v>2020</c:v>
                      </c:pt>
                      <c:pt idx="4">
                        <c:v>2021</c:v>
                      </c:pt>
                    </c:numCache>
                  </c:numRef>
                </c:cat>
                <c:val>
                  <c:numRef>
                    <c:extLst xmlns:c15="http://schemas.microsoft.com/office/drawing/2012/chart">
                      <c:ext xmlns:c15="http://schemas.microsoft.com/office/drawing/2012/chart" uri="{02D57815-91ED-43cb-92C2-25804820EDAC}">
                        <c15:formulaRef>
                          <c15:sqref>Feuil2!$B$39:$F$39</c15:sqref>
                        </c15:formulaRef>
                      </c:ext>
                    </c:extLst>
                    <c:numCache>
                      <c:formatCode>#,##0.00</c:formatCode>
                      <c:ptCount val="5"/>
                      <c:pt idx="0">
                        <c:v>1560922.28</c:v>
                      </c:pt>
                      <c:pt idx="1">
                        <c:v>1522781.42</c:v>
                      </c:pt>
                      <c:pt idx="2">
                        <c:v>1693770.03</c:v>
                      </c:pt>
                      <c:pt idx="3">
                        <c:v>1591111.47</c:v>
                      </c:pt>
                      <c:pt idx="4">
                        <c:v>1693221.59</c:v>
                      </c:pt>
                    </c:numCache>
                  </c:numRef>
                </c:val>
                <c:smooth val="0"/>
                <c:extLst xmlns:c15="http://schemas.microsoft.com/office/drawing/2012/chart">
                  <c:ext xmlns:c16="http://schemas.microsoft.com/office/drawing/2014/chart" uri="{C3380CC4-5D6E-409C-BE32-E72D297353CC}">
                    <c16:uniqueId val="{00000002-AD5B-4DB4-B256-A5CAF219AF4C}"/>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Feuil2!$A$40</c15:sqref>
                        </c15:formulaRef>
                      </c:ext>
                    </c:extLst>
                    <c:strCache>
                      <c:ptCount val="1"/>
                      <c:pt idx="0">
                        <c:v>Taxes automobiles</c:v>
                      </c:pt>
                    </c:strCache>
                  </c:strRef>
                </c:tx>
                <c:spPr>
                  <a:ln w="22225" cap="rnd" cmpd="sng" algn="ctr">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Feuil2!$B$37:$F$37</c15:sqref>
                        </c15:formulaRef>
                      </c:ext>
                    </c:extLst>
                    <c:numCache>
                      <c:formatCode>General</c:formatCode>
                      <c:ptCount val="5"/>
                      <c:pt idx="0">
                        <c:v>2017</c:v>
                      </c:pt>
                      <c:pt idx="1">
                        <c:v>2018</c:v>
                      </c:pt>
                      <c:pt idx="2">
                        <c:v>2019</c:v>
                      </c:pt>
                      <c:pt idx="3">
                        <c:v>2020</c:v>
                      </c:pt>
                      <c:pt idx="4">
                        <c:v>2021</c:v>
                      </c:pt>
                    </c:numCache>
                  </c:numRef>
                </c:cat>
                <c:val>
                  <c:numRef>
                    <c:extLst xmlns:c15="http://schemas.microsoft.com/office/drawing/2012/chart">
                      <c:ext xmlns:c15="http://schemas.microsoft.com/office/drawing/2012/chart" uri="{02D57815-91ED-43cb-92C2-25804820EDAC}">
                        <c15:formulaRef>
                          <c15:sqref>Feuil2!$B$40:$F$40</c15:sqref>
                        </c15:formulaRef>
                      </c:ext>
                    </c:extLst>
                    <c:numCache>
                      <c:formatCode>#,##0.00</c:formatCode>
                      <c:ptCount val="5"/>
                      <c:pt idx="0">
                        <c:v>84659.51</c:v>
                      </c:pt>
                      <c:pt idx="1">
                        <c:v>89179.6</c:v>
                      </c:pt>
                      <c:pt idx="2">
                        <c:v>91559.6</c:v>
                      </c:pt>
                      <c:pt idx="3">
                        <c:v>94287.45</c:v>
                      </c:pt>
                      <c:pt idx="4">
                        <c:v>97022.94</c:v>
                      </c:pt>
                    </c:numCache>
                  </c:numRef>
                </c:val>
                <c:smooth val="0"/>
                <c:extLst xmlns:c15="http://schemas.microsoft.com/office/drawing/2012/chart">
                  <c:ext xmlns:c16="http://schemas.microsoft.com/office/drawing/2014/chart" uri="{C3380CC4-5D6E-409C-BE32-E72D297353CC}">
                    <c16:uniqueId val="{00000003-AD5B-4DB4-B256-A5CAF219AF4C}"/>
                  </c:ext>
                </c:extLst>
              </c15:ser>
            </c15:filteredLineSeries>
          </c:ext>
        </c:extLst>
      </c:lineChart>
      <c:catAx>
        <c:axId val="988006192"/>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9456"/>
        <c:crosses val="autoZero"/>
        <c:auto val="1"/>
        <c:lblAlgn val="ctr"/>
        <c:lblOffset val="100"/>
        <c:noMultiLvlLbl val="0"/>
      </c:catAx>
      <c:valAx>
        <c:axId val="98800945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6192"/>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pPr>
      <a:endParaRPr lang="fr-F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Feuil2!$A$46</c:f>
              <c:strCache>
                <c:ptCount val="1"/>
                <c:pt idx="0">
                  <c:v>Taxes locales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Feuil2!$B$45:$F$45</c:f>
              <c:numCache>
                <c:formatCode>General</c:formatCode>
                <c:ptCount val="5"/>
                <c:pt idx="0">
                  <c:v>2017</c:v>
                </c:pt>
                <c:pt idx="1">
                  <c:v>2018</c:v>
                </c:pt>
                <c:pt idx="2">
                  <c:v>2019</c:v>
                </c:pt>
                <c:pt idx="3">
                  <c:v>2020</c:v>
                </c:pt>
                <c:pt idx="4">
                  <c:v>2021</c:v>
                </c:pt>
              </c:numCache>
            </c:numRef>
          </c:cat>
          <c:val>
            <c:numRef>
              <c:f>Feuil2!$B$46:$F$46</c:f>
              <c:numCache>
                <c:formatCode>#,##0.00</c:formatCode>
                <c:ptCount val="5"/>
                <c:pt idx="0">
                  <c:v>434213.07</c:v>
                </c:pt>
                <c:pt idx="1">
                  <c:v>457456.47</c:v>
                </c:pt>
                <c:pt idx="2">
                  <c:v>467162.39</c:v>
                </c:pt>
                <c:pt idx="3">
                  <c:v>550318.37</c:v>
                </c:pt>
                <c:pt idx="4">
                  <c:v>487410.9</c:v>
                </c:pt>
              </c:numCache>
            </c:numRef>
          </c:val>
          <c:smooth val="0"/>
          <c:extLst>
            <c:ext xmlns:c16="http://schemas.microsoft.com/office/drawing/2014/chart" uri="{C3380CC4-5D6E-409C-BE32-E72D297353CC}">
              <c16:uniqueId val="{00000000-9FBB-41F4-A2B3-0CD6A788FD32}"/>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06736"/>
        <c:axId val="988004560"/>
      </c:lineChart>
      <c:catAx>
        <c:axId val="98800673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4560"/>
        <c:crosses val="autoZero"/>
        <c:auto val="1"/>
        <c:lblAlgn val="ctr"/>
        <c:lblOffset val="100"/>
        <c:noMultiLvlLbl val="0"/>
      </c:catAx>
      <c:valAx>
        <c:axId val="988004560"/>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6736"/>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Feuil2!$A$51</c:f>
              <c:strCache>
                <c:ptCount val="1"/>
                <c:pt idx="0">
                  <c:v>Fonds des Communes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Feuil2!$B$50:$F$50</c:f>
              <c:numCache>
                <c:formatCode>General</c:formatCode>
                <c:ptCount val="5"/>
                <c:pt idx="0">
                  <c:v>2017</c:v>
                </c:pt>
                <c:pt idx="1">
                  <c:v>2018</c:v>
                </c:pt>
                <c:pt idx="2">
                  <c:v>2019</c:v>
                </c:pt>
                <c:pt idx="3">
                  <c:v>2020</c:v>
                </c:pt>
                <c:pt idx="4">
                  <c:v>2021</c:v>
                </c:pt>
              </c:numCache>
            </c:numRef>
          </c:cat>
          <c:val>
            <c:numRef>
              <c:f>Feuil2!$B$51:$F$51</c:f>
              <c:numCache>
                <c:formatCode>#,##0.00</c:formatCode>
                <c:ptCount val="5"/>
                <c:pt idx="0">
                  <c:v>1540879.26</c:v>
                </c:pt>
                <c:pt idx="1">
                  <c:v>1582573.13</c:v>
                </c:pt>
                <c:pt idx="2">
                  <c:v>1693078.66</c:v>
                </c:pt>
                <c:pt idx="3">
                  <c:v>1711065.7</c:v>
                </c:pt>
                <c:pt idx="4">
                  <c:v>1705352.84</c:v>
                </c:pt>
              </c:numCache>
            </c:numRef>
          </c:val>
          <c:smooth val="0"/>
          <c:extLst>
            <c:ext xmlns:c16="http://schemas.microsoft.com/office/drawing/2014/chart" uri="{C3380CC4-5D6E-409C-BE32-E72D297353CC}">
              <c16:uniqueId val="{00000000-9273-425F-918D-C9F54EC14F48}"/>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05104"/>
        <c:axId val="988005648"/>
      </c:lineChart>
      <c:catAx>
        <c:axId val="98800510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5648"/>
        <c:crosses val="autoZero"/>
        <c:auto val="1"/>
        <c:lblAlgn val="ctr"/>
        <c:lblOffset val="100"/>
        <c:noMultiLvlLbl val="0"/>
      </c:catAx>
      <c:valAx>
        <c:axId val="98800564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5104"/>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Feuil2!$A$58</c:f>
              <c:strCache>
                <c:ptCount val="1"/>
                <c:pt idx="0">
                  <c:v>CPAS</c:v>
                </c:pt>
              </c:strCache>
            </c:strRef>
          </c:tx>
          <c:spPr>
            <a:ln w="22225" cap="rnd" cmpd="sng" algn="ctr">
              <a:solidFill>
                <a:schemeClr val="accent1"/>
              </a:solidFill>
              <a:round/>
            </a:ln>
            <a:effectLst/>
          </c:spPr>
          <c:marker>
            <c:symbol val="none"/>
          </c:marker>
          <c:cat>
            <c:numRef>
              <c:f>Feuil2!$B$57:$F$57</c:f>
              <c:numCache>
                <c:formatCode>General</c:formatCode>
                <c:ptCount val="5"/>
                <c:pt idx="0">
                  <c:v>2017</c:v>
                </c:pt>
                <c:pt idx="1">
                  <c:v>2018</c:v>
                </c:pt>
                <c:pt idx="2">
                  <c:v>2019</c:v>
                </c:pt>
                <c:pt idx="3">
                  <c:v>2020</c:v>
                </c:pt>
                <c:pt idx="4">
                  <c:v>2021</c:v>
                </c:pt>
              </c:numCache>
            </c:numRef>
          </c:cat>
          <c:val>
            <c:numRef>
              <c:f>Feuil2!$B$58:$F$58</c:f>
              <c:numCache>
                <c:formatCode>#,##0.00</c:formatCode>
                <c:ptCount val="5"/>
                <c:pt idx="0">
                  <c:v>626296.34</c:v>
                </c:pt>
                <c:pt idx="1">
                  <c:v>598902.78</c:v>
                </c:pt>
                <c:pt idx="2">
                  <c:v>566186.42000000004</c:v>
                </c:pt>
                <c:pt idx="3">
                  <c:v>565525.44999999995</c:v>
                </c:pt>
                <c:pt idx="4">
                  <c:v>589809.79</c:v>
                </c:pt>
              </c:numCache>
            </c:numRef>
          </c:val>
          <c:smooth val="0"/>
          <c:extLst>
            <c:ext xmlns:c16="http://schemas.microsoft.com/office/drawing/2014/chart" uri="{C3380CC4-5D6E-409C-BE32-E72D297353CC}">
              <c16:uniqueId val="{00000000-E36B-4876-9926-6DD136F43419}"/>
            </c:ext>
          </c:extLst>
        </c:ser>
        <c:ser>
          <c:idx val="1"/>
          <c:order val="1"/>
          <c:tx>
            <c:strRef>
              <c:f>Feuil2!$A$59</c:f>
              <c:strCache>
                <c:ptCount val="1"/>
                <c:pt idx="0">
                  <c:v>Zone de police</c:v>
                </c:pt>
              </c:strCache>
            </c:strRef>
          </c:tx>
          <c:spPr>
            <a:ln w="22225" cap="rnd" cmpd="sng" algn="ctr">
              <a:solidFill>
                <a:schemeClr val="accent2"/>
              </a:solidFill>
              <a:round/>
            </a:ln>
            <a:effectLst/>
          </c:spPr>
          <c:marker>
            <c:symbol val="none"/>
          </c:marker>
          <c:cat>
            <c:numRef>
              <c:f>Feuil2!$B$57:$F$57</c:f>
              <c:numCache>
                <c:formatCode>General</c:formatCode>
                <c:ptCount val="5"/>
                <c:pt idx="0">
                  <c:v>2017</c:v>
                </c:pt>
                <c:pt idx="1">
                  <c:v>2018</c:v>
                </c:pt>
                <c:pt idx="2">
                  <c:v>2019</c:v>
                </c:pt>
                <c:pt idx="3">
                  <c:v>2020</c:v>
                </c:pt>
                <c:pt idx="4">
                  <c:v>2021</c:v>
                </c:pt>
              </c:numCache>
            </c:numRef>
          </c:cat>
          <c:val>
            <c:numRef>
              <c:f>Feuil2!$B$59:$F$59</c:f>
              <c:numCache>
                <c:formatCode>#,##0.00</c:formatCode>
                <c:ptCount val="5"/>
                <c:pt idx="0">
                  <c:v>429447.05</c:v>
                </c:pt>
                <c:pt idx="1">
                  <c:v>429447.05</c:v>
                </c:pt>
                <c:pt idx="2">
                  <c:v>472391.76</c:v>
                </c:pt>
                <c:pt idx="3">
                  <c:v>496011.35</c:v>
                </c:pt>
                <c:pt idx="4">
                  <c:v>545612.49</c:v>
                </c:pt>
              </c:numCache>
            </c:numRef>
          </c:val>
          <c:smooth val="0"/>
          <c:extLst>
            <c:ext xmlns:c16="http://schemas.microsoft.com/office/drawing/2014/chart" uri="{C3380CC4-5D6E-409C-BE32-E72D297353CC}">
              <c16:uniqueId val="{00000001-E36B-4876-9926-6DD136F43419}"/>
            </c:ext>
          </c:extLst>
        </c:ser>
        <c:ser>
          <c:idx val="2"/>
          <c:order val="2"/>
          <c:tx>
            <c:strRef>
              <c:f>Feuil2!$A$60</c:f>
              <c:strCache>
                <c:ptCount val="1"/>
                <c:pt idx="0">
                  <c:v>Zone de secours</c:v>
                </c:pt>
              </c:strCache>
            </c:strRef>
          </c:tx>
          <c:spPr>
            <a:ln w="22225" cap="rnd" cmpd="sng" algn="ctr">
              <a:solidFill>
                <a:schemeClr val="accent3"/>
              </a:solidFill>
              <a:round/>
            </a:ln>
            <a:effectLst/>
          </c:spPr>
          <c:marker>
            <c:symbol val="none"/>
          </c:marker>
          <c:cat>
            <c:numRef>
              <c:f>Feuil2!$B$57:$F$57</c:f>
              <c:numCache>
                <c:formatCode>General</c:formatCode>
                <c:ptCount val="5"/>
                <c:pt idx="0">
                  <c:v>2017</c:v>
                </c:pt>
                <c:pt idx="1">
                  <c:v>2018</c:v>
                </c:pt>
                <c:pt idx="2">
                  <c:v>2019</c:v>
                </c:pt>
                <c:pt idx="3">
                  <c:v>2020</c:v>
                </c:pt>
                <c:pt idx="4">
                  <c:v>2021</c:v>
                </c:pt>
              </c:numCache>
            </c:numRef>
          </c:cat>
          <c:val>
            <c:numRef>
              <c:f>Feuil2!$B$60:$F$60</c:f>
              <c:numCache>
                <c:formatCode>#,##0.00</c:formatCode>
                <c:ptCount val="5"/>
                <c:pt idx="0">
                  <c:v>409762.02</c:v>
                </c:pt>
                <c:pt idx="1">
                  <c:v>298187.05</c:v>
                </c:pt>
                <c:pt idx="2">
                  <c:v>336167.48</c:v>
                </c:pt>
                <c:pt idx="3">
                  <c:v>296983.99</c:v>
                </c:pt>
                <c:pt idx="4">
                  <c:v>229014.11</c:v>
                </c:pt>
              </c:numCache>
            </c:numRef>
          </c:val>
          <c:smooth val="0"/>
          <c:extLst>
            <c:ext xmlns:c16="http://schemas.microsoft.com/office/drawing/2014/chart" uri="{C3380CC4-5D6E-409C-BE32-E72D297353CC}">
              <c16:uniqueId val="{00000002-E36B-4876-9926-6DD136F43419}"/>
            </c:ext>
          </c:extLst>
        </c:ser>
        <c:ser>
          <c:idx val="3"/>
          <c:order val="3"/>
          <c:tx>
            <c:strRef>
              <c:f>Feuil2!$A$61</c:f>
              <c:strCache>
                <c:ptCount val="1"/>
                <c:pt idx="0">
                  <c:v>IPALLE</c:v>
                </c:pt>
              </c:strCache>
            </c:strRef>
          </c:tx>
          <c:spPr>
            <a:ln w="22225" cap="rnd" cmpd="sng" algn="ctr">
              <a:solidFill>
                <a:schemeClr val="accent4"/>
              </a:solidFill>
              <a:round/>
            </a:ln>
            <a:effectLst/>
          </c:spPr>
          <c:marker>
            <c:symbol val="none"/>
          </c:marker>
          <c:cat>
            <c:numRef>
              <c:f>Feuil2!$B$57:$F$57</c:f>
              <c:numCache>
                <c:formatCode>General</c:formatCode>
                <c:ptCount val="5"/>
                <c:pt idx="0">
                  <c:v>2017</c:v>
                </c:pt>
                <c:pt idx="1">
                  <c:v>2018</c:v>
                </c:pt>
                <c:pt idx="2">
                  <c:v>2019</c:v>
                </c:pt>
                <c:pt idx="3">
                  <c:v>2020</c:v>
                </c:pt>
                <c:pt idx="4">
                  <c:v>2021</c:v>
                </c:pt>
              </c:numCache>
            </c:numRef>
          </c:cat>
          <c:val>
            <c:numRef>
              <c:f>Feuil2!$B$61:$F$61</c:f>
              <c:numCache>
                <c:formatCode>#,##0.00</c:formatCode>
                <c:ptCount val="5"/>
                <c:pt idx="0">
                  <c:v>211815.25</c:v>
                </c:pt>
                <c:pt idx="1">
                  <c:v>212661.69</c:v>
                </c:pt>
                <c:pt idx="2">
                  <c:v>219518.75</c:v>
                </c:pt>
                <c:pt idx="3">
                  <c:v>237972</c:v>
                </c:pt>
                <c:pt idx="4">
                  <c:v>260078.7</c:v>
                </c:pt>
              </c:numCache>
            </c:numRef>
          </c:val>
          <c:smooth val="0"/>
          <c:extLst>
            <c:ext xmlns:c16="http://schemas.microsoft.com/office/drawing/2014/chart" uri="{C3380CC4-5D6E-409C-BE32-E72D297353CC}">
              <c16:uniqueId val="{00000003-E36B-4876-9926-6DD136F43419}"/>
            </c:ext>
          </c:extLst>
        </c:ser>
        <c:ser>
          <c:idx val="4"/>
          <c:order val="4"/>
          <c:tx>
            <c:strRef>
              <c:f>Feuil2!$A$62</c:f>
              <c:strCache>
                <c:ptCount val="1"/>
                <c:pt idx="0">
                  <c:v>Subventions associations</c:v>
                </c:pt>
              </c:strCache>
            </c:strRef>
          </c:tx>
          <c:spPr>
            <a:ln w="22225" cap="rnd" cmpd="sng" algn="ctr">
              <a:solidFill>
                <a:schemeClr val="accent5"/>
              </a:solidFill>
              <a:round/>
            </a:ln>
            <a:effectLst/>
          </c:spPr>
          <c:marker>
            <c:symbol val="none"/>
          </c:marker>
          <c:cat>
            <c:numRef>
              <c:f>Feuil2!$B$57:$F$57</c:f>
              <c:numCache>
                <c:formatCode>General</c:formatCode>
                <c:ptCount val="5"/>
                <c:pt idx="0">
                  <c:v>2017</c:v>
                </c:pt>
                <c:pt idx="1">
                  <c:v>2018</c:v>
                </c:pt>
                <c:pt idx="2">
                  <c:v>2019</c:v>
                </c:pt>
                <c:pt idx="3">
                  <c:v>2020</c:v>
                </c:pt>
                <c:pt idx="4">
                  <c:v>2021</c:v>
                </c:pt>
              </c:numCache>
            </c:numRef>
          </c:cat>
          <c:val>
            <c:numRef>
              <c:f>Feuil2!$B$62:$F$62</c:f>
              <c:numCache>
                <c:formatCode>#,##0.00</c:formatCode>
                <c:ptCount val="5"/>
                <c:pt idx="0">
                  <c:v>40017.43</c:v>
                </c:pt>
                <c:pt idx="1">
                  <c:v>40956.58</c:v>
                </c:pt>
                <c:pt idx="2">
                  <c:v>61476.11</c:v>
                </c:pt>
                <c:pt idx="3">
                  <c:v>85156.08</c:v>
                </c:pt>
                <c:pt idx="4">
                  <c:v>103715.26000000001</c:v>
                </c:pt>
              </c:numCache>
            </c:numRef>
          </c:val>
          <c:smooth val="0"/>
          <c:extLst>
            <c:ext xmlns:c16="http://schemas.microsoft.com/office/drawing/2014/chart" uri="{C3380CC4-5D6E-409C-BE32-E72D297353CC}">
              <c16:uniqueId val="{00000004-E36B-4876-9926-6DD136F43419}"/>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10000"/>
        <c:axId val="988008368"/>
      </c:lineChart>
      <c:catAx>
        <c:axId val="98801000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8368"/>
        <c:crosses val="autoZero"/>
        <c:auto val="1"/>
        <c:lblAlgn val="ctr"/>
        <c:lblOffset val="100"/>
        <c:noMultiLvlLbl val="0"/>
      </c:catAx>
      <c:valAx>
        <c:axId val="98800836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10000"/>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Feuil2!$A$65</c:f>
              <c:strCache>
                <c:ptCount val="1"/>
                <c:pt idx="0">
                  <c:v>TOTAL Transferts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Feuil2!$B$64:$F$64</c:f>
              <c:numCache>
                <c:formatCode>General</c:formatCode>
                <c:ptCount val="5"/>
                <c:pt idx="0">
                  <c:v>2017</c:v>
                </c:pt>
                <c:pt idx="1">
                  <c:v>2018</c:v>
                </c:pt>
                <c:pt idx="2">
                  <c:v>2019</c:v>
                </c:pt>
                <c:pt idx="3">
                  <c:v>2020</c:v>
                </c:pt>
                <c:pt idx="4" formatCode="#,##0.00">
                  <c:v>2021</c:v>
                </c:pt>
              </c:numCache>
            </c:numRef>
          </c:cat>
          <c:val>
            <c:numRef>
              <c:f>Feuil2!$B$65:$F$65</c:f>
              <c:numCache>
                <c:formatCode>#,##0.00</c:formatCode>
                <c:ptCount val="5"/>
                <c:pt idx="0">
                  <c:v>1919278.13</c:v>
                </c:pt>
                <c:pt idx="1">
                  <c:v>1773807.67</c:v>
                </c:pt>
                <c:pt idx="2">
                  <c:v>1848385.34</c:v>
                </c:pt>
                <c:pt idx="3">
                  <c:v>1864827.34</c:v>
                </c:pt>
                <c:pt idx="4">
                  <c:v>1905380.29</c:v>
                </c:pt>
              </c:numCache>
            </c:numRef>
          </c:val>
          <c:smooth val="0"/>
          <c:extLst>
            <c:ext xmlns:c16="http://schemas.microsoft.com/office/drawing/2014/chart" uri="{C3380CC4-5D6E-409C-BE32-E72D297353CC}">
              <c16:uniqueId val="{00000000-0943-4AFF-82F5-4CE753DC3733}"/>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04016"/>
        <c:axId val="988007280"/>
      </c:lineChart>
      <c:catAx>
        <c:axId val="98800401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7280"/>
        <c:crosses val="autoZero"/>
        <c:auto val="1"/>
        <c:lblAlgn val="ctr"/>
        <c:lblOffset val="100"/>
        <c:noMultiLvlLbl val="0"/>
      </c:catAx>
      <c:valAx>
        <c:axId val="988007280"/>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4016"/>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noFill/>
      <a:round/>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78995424823768"/>
          <c:y val="7.0593425987204944E-2"/>
          <c:w val="0.78921004575176235"/>
          <c:h val="0.74818713511241275"/>
        </c:manualLayout>
      </c:layout>
      <c:lineChart>
        <c:grouping val="standard"/>
        <c:varyColors val="0"/>
        <c:ser>
          <c:idx val="0"/>
          <c:order val="0"/>
          <c:tx>
            <c:strRef>
              <c:f>Feuil2!$B$87</c:f>
              <c:strCache>
                <c:ptCount val="1"/>
                <c:pt idx="0">
                  <c:v>Dépenses brutes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Feuil2!$A$88:$A$92</c:f>
              <c:numCache>
                <c:formatCode>General</c:formatCode>
                <c:ptCount val="5"/>
                <c:pt idx="0">
                  <c:v>2017</c:v>
                </c:pt>
                <c:pt idx="1">
                  <c:v>2018</c:v>
                </c:pt>
                <c:pt idx="2">
                  <c:v>2019</c:v>
                </c:pt>
                <c:pt idx="3">
                  <c:v>2020</c:v>
                </c:pt>
                <c:pt idx="4">
                  <c:v>2021</c:v>
                </c:pt>
              </c:numCache>
            </c:numRef>
          </c:cat>
          <c:val>
            <c:numRef>
              <c:f>Feuil2!$B$88:$B$92</c:f>
              <c:numCache>
                <c:formatCode>#,##0.00</c:formatCode>
                <c:ptCount val="5"/>
                <c:pt idx="0">
                  <c:v>2807980.34</c:v>
                </c:pt>
                <c:pt idx="1">
                  <c:v>2940823.58</c:v>
                </c:pt>
                <c:pt idx="2">
                  <c:v>3002909.33</c:v>
                </c:pt>
                <c:pt idx="3">
                  <c:v>3182716.42</c:v>
                </c:pt>
                <c:pt idx="4">
                  <c:v>3352103.38</c:v>
                </c:pt>
              </c:numCache>
            </c:numRef>
          </c:val>
          <c:smooth val="0"/>
          <c:extLst>
            <c:ext xmlns:c16="http://schemas.microsoft.com/office/drawing/2014/chart" uri="{C3380CC4-5D6E-409C-BE32-E72D297353CC}">
              <c16:uniqueId val="{00000000-20C0-4C5D-89D4-37C08932B990}"/>
            </c:ext>
          </c:extLst>
        </c:ser>
        <c:ser>
          <c:idx val="1"/>
          <c:order val="1"/>
          <c:tx>
            <c:strRef>
              <c:f>Feuil2!$C$87</c:f>
              <c:strCache>
                <c:ptCount val="1"/>
                <c:pt idx="0">
                  <c:v>Subsides</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Feuil2!$A$88:$A$92</c:f>
              <c:numCache>
                <c:formatCode>General</c:formatCode>
                <c:ptCount val="5"/>
                <c:pt idx="0">
                  <c:v>2017</c:v>
                </c:pt>
                <c:pt idx="1">
                  <c:v>2018</c:v>
                </c:pt>
                <c:pt idx="2">
                  <c:v>2019</c:v>
                </c:pt>
                <c:pt idx="3">
                  <c:v>2020</c:v>
                </c:pt>
                <c:pt idx="4">
                  <c:v>2021</c:v>
                </c:pt>
              </c:numCache>
            </c:numRef>
          </c:cat>
          <c:val>
            <c:numRef>
              <c:f>Feuil2!$C$88:$C$92</c:f>
              <c:numCache>
                <c:formatCode>#,##0.00</c:formatCode>
                <c:ptCount val="5"/>
                <c:pt idx="0">
                  <c:v>849634.1</c:v>
                </c:pt>
                <c:pt idx="1">
                  <c:v>884679.36</c:v>
                </c:pt>
                <c:pt idx="2">
                  <c:v>912311.89</c:v>
                </c:pt>
                <c:pt idx="3">
                  <c:v>924666.57</c:v>
                </c:pt>
                <c:pt idx="4">
                  <c:v>1041447.24</c:v>
                </c:pt>
              </c:numCache>
            </c:numRef>
          </c:val>
          <c:smooth val="0"/>
          <c:extLst>
            <c:ext xmlns:c16="http://schemas.microsoft.com/office/drawing/2014/chart" uri="{C3380CC4-5D6E-409C-BE32-E72D297353CC}">
              <c16:uniqueId val="{00000001-20C0-4C5D-89D4-37C08932B990}"/>
            </c:ext>
          </c:extLst>
        </c:ser>
        <c:ser>
          <c:idx val="2"/>
          <c:order val="2"/>
          <c:tx>
            <c:strRef>
              <c:f>Feuil2!$D$87</c:f>
              <c:strCache>
                <c:ptCount val="1"/>
                <c:pt idx="0">
                  <c:v>Coût net</c:v>
                </c:pt>
              </c:strCache>
            </c:strRef>
          </c:tx>
          <c:spPr>
            <a:ln w="22225" cap="rnd" cmpd="sng" algn="ctr">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Feuil2!$A$88:$A$92</c:f>
              <c:numCache>
                <c:formatCode>General</c:formatCode>
                <c:ptCount val="5"/>
                <c:pt idx="0">
                  <c:v>2017</c:v>
                </c:pt>
                <c:pt idx="1">
                  <c:v>2018</c:v>
                </c:pt>
                <c:pt idx="2">
                  <c:v>2019</c:v>
                </c:pt>
                <c:pt idx="3">
                  <c:v>2020</c:v>
                </c:pt>
                <c:pt idx="4">
                  <c:v>2021</c:v>
                </c:pt>
              </c:numCache>
            </c:numRef>
          </c:cat>
          <c:val>
            <c:numRef>
              <c:f>Feuil2!$D$88:$D$92</c:f>
              <c:numCache>
                <c:formatCode>#,##0.00</c:formatCode>
                <c:ptCount val="5"/>
                <c:pt idx="0">
                  <c:v>1958346.24</c:v>
                </c:pt>
                <c:pt idx="1">
                  <c:v>2056144.22</c:v>
                </c:pt>
                <c:pt idx="2">
                  <c:v>2090597.44</c:v>
                </c:pt>
                <c:pt idx="3">
                  <c:v>2258049.85</c:v>
                </c:pt>
                <c:pt idx="4">
                  <c:v>2310656.14</c:v>
                </c:pt>
              </c:numCache>
            </c:numRef>
          </c:val>
          <c:smooth val="0"/>
          <c:extLst>
            <c:ext xmlns:c16="http://schemas.microsoft.com/office/drawing/2014/chart" uri="{C3380CC4-5D6E-409C-BE32-E72D297353CC}">
              <c16:uniqueId val="{00000002-20C0-4C5D-89D4-37C08932B990}"/>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07824"/>
        <c:axId val="988008912"/>
      </c:lineChart>
      <c:catAx>
        <c:axId val="98800782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8912"/>
        <c:crosses val="autoZero"/>
        <c:auto val="1"/>
        <c:lblAlgn val="ctr"/>
        <c:lblOffset val="100"/>
        <c:noMultiLvlLbl val="0"/>
      </c:catAx>
      <c:valAx>
        <c:axId val="988008912"/>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07824"/>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Feuil2!$A$98</c:f>
              <c:strCache>
                <c:ptCount val="1"/>
                <c:pt idx="0">
                  <c:v>TOTAL Dette</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Feuil2!$B$97:$F$97</c:f>
              <c:numCache>
                <c:formatCode>General</c:formatCode>
                <c:ptCount val="5"/>
                <c:pt idx="0">
                  <c:v>2017</c:v>
                </c:pt>
                <c:pt idx="1">
                  <c:v>2018</c:v>
                </c:pt>
                <c:pt idx="2">
                  <c:v>2019</c:v>
                </c:pt>
                <c:pt idx="3">
                  <c:v>2020</c:v>
                </c:pt>
                <c:pt idx="4">
                  <c:v>2021</c:v>
                </c:pt>
              </c:numCache>
            </c:numRef>
          </c:cat>
          <c:val>
            <c:numRef>
              <c:f>Feuil2!$B$98:$F$98</c:f>
              <c:numCache>
                <c:formatCode>#,##0.00</c:formatCode>
                <c:ptCount val="5"/>
                <c:pt idx="0">
                  <c:v>754204.49</c:v>
                </c:pt>
                <c:pt idx="1">
                  <c:v>778407.87</c:v>
                </c:pt>
                <c:pt idx="2">
                  <c:v>809478.72</c:v>
                </c:pt>
                <c:pt idx="3">
                  <c:v>839986.8</c:v>
                </c:pt>
                <c:pt idx="4">
                  <c:v>881889.16</c:v>
                </c:pt>
              </c:numCache>
            </c:numRef>
          </c:val>
          <c:smooth val="0"/>
          <c:extLst>
            <c:ext xmlns:c16="http://schemas.microsoft.com/office/drawing/2014/chart" uri="{C3380CC4-5D6E-409C-BE32-E72D297353CC}">
              <c16:uniqueId val="{00000000-890A-4BD6-90E6-F213D457C40B}"/>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8010544"/>
        <c:axId val="988011088"/>
      </c:lineChart>
      <c:catAx>
        <c:axId val="98801054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11088"/>
        <c:crosses val="autoZero"/>
        <c:auto val="1"/>
        <c:lblAlgn val="ctr"/>
        <c:lblOffset val="100"/>
        <c:noMultiLvlLbl val="0"/>
      </c:catAx>
      <c:valAx>
        <c:axId val="98801108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8010544"/>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Feuil2!$A$112</c:f>
              <c:strCache>
                <c:ptCount val="1"/>
                <c:pt idx="0">
                  <c:v>Sous-total fonctionnement</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Feuil2!$B$111:$F$111</c:f>
              <c:numCache>
                <c:formatCode>General</c:formatCode>
                <c:ptCount val="5"/>
                <c:pt idx="0">
                  <c:v>2017</c:v>
                </c:pt>
                <c:pt idx="1">
                  <c:v>2018</c:v>
                </c:pt>
                <c:pt idx="2">
                  <c:v>2019</c:v>
                </c:pt>
                <c:pt idx="3">
                  <c:v>2020</c:v>
                </c:pt>
                <c:pt idx="4">
                  <c:v>2021</c:v>
                </c:pt>
              </c:numCache>
            </c:numRef>
          </c:cat>
          <c:val>
            <c:numRef>
              <c:f>Feuil2!$B$112:$F$112</c:f>
              <c:numCache>
                <c:formatCode>#,##0.00</c:formatCode>
                <c:ptCount val="5"/>
                <c:pt idx="0">
                  <c:v>1020916.51</c:v>
                </c:pt>
                <c:pt idx="1">
                  <c:v>1058900.42</c:v>
                </c:pt>
                <c:pt idx="2">
                  <c:v>1033307.01</c:v>
                </c:pt>
                <c:pt idx="3">
                  <c:v>1002022.63</c:v>
                </c:pt>
                <c:pt idx="4">
                  <c:v>1141740.31</c:v>
                </c:pt>
              </c:numCache>
            </c:numRef>
          </c:val>
          <c:smooth val="0"/>
          <c:extLst>
            <c:ext xmlns:c16="http://schemas.microsoft.com/office/drawing/2014/chart" uri="{C3380CC4-5D6E-409C-BE32-E72D297353CC}">
              <c16:uniqueId val="{00000000-BA58-48CC-8FBC-8D20BAAB178A}"/>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9370752"/>
        <c:axId val="989369664"/>
      </c:lineChart>
      <c:catAx>
        <c:axId val="989370752"/>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9369664"/>
        <c:crosses val="autoZero"/>
        <c:auto val="1"/>
        <c:lblAlgn val="ctr"/>
        <c:lblOffset val="100"/>
        <c:noMultiLvlLbl val="0"/>
      </c:catAx>
      <c:valAx>
        <c:axId val="989369664"/>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9370752"/>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Feuil2!$B$142</c:f>
              <c:strCache>
                <c:ptCount val="1"/>
                <c:pt idx="0">
                  <c:v>Solde 31/12</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Feuil2!$A$143:$A$147</c:f>
              <c:numCache>
                <c:formatCode>General</c:formatCode>
                <c:ptCount val="5"/>
                <c:pt idx="0">
                  <c:v>2017</c:v>
                </c:pt>
                <c:pt idx="1">
                  <c:v>2018</c:v>
                </c:pt>
                <c:pt idx="2">
                  <c:v>2019</c:v>
                </c:pt>
                <c:pt idx="3">
                  <c:v>2020</c:v>
                </c:pt>
                <c:pt idx="4">
                  <c:v>2021</c:v>
                </c:pt>
              </c:numCache>
            </c:numRef>
          </c:cat>
          <c:val>
            <c:numRef>
              <c:f>Feuil2!$B$143:$B$147</c:f>
              <c:numCache>
                <c:formatCode>#,##0.00</c:formatCode>
                <c:ptCount val="5"/>
                <c:pt idx="0">
                  <c:v>231095.14</c:v>
                </c:pt>
                <c:pt idx="1">
                  <c:v>198404.06</c:v>
                </c:pt>
                <c:pt idx="2">
                  <c:v>697087.31</c:v>
                </c:pt>
                <c:pt idx="3">
                  <c:v>774400.58</c:v>
                </c:pt>
                <c:pt idx="4">
                  <c:v>521319.71</c:v>
                </c:pt>
              </c:numCache>
            </c:numRef>
          </c:val>
          <c:smooth val="0"/>
          <c:extLst>
            <c:ext xmlns:c16="http://schemas.microsoft.com/office/drawing/2014/chart" uri="{C3380CC4-5D6E-409C-BE32-E72D297353CC}">
              <c16:uniqueId val="{00000000-6760-478F-8ABB-570DE7B7FB10}"/>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989371296"/>
        <c:axId val="989368032"/>
      </c:lineChart>
      <c:catAx>
        <c:axId val="98937129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9368032"/>
        <c:crosses val="autoZero"/>
        <c:auto val="1"/>
        <c:lblAlgn val="ctr"/>
        <c:lblOffset val="100"/>
        <c:noMultiLvlLbl val="0"/>
      </c:catAx>
      <c:valAx>
        <c:axId val="989368032"/>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989371296"/>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0.47562</cdr:x>
      <cdr:y>0.22559</cdr:y>
    </cdr:from>
    <cdr:to>
      <cdr:x>0.57823</cdr:x>
      <cdr:y>0.31036</cdr:y>
    </cdr:to>
    <cdr:sp macro="" textlink="">
      <cdr:nvSpPr>
        <cdr:cNvPr id="6" name="ZoneTexte 5">
          <a:extLst xmlns:a="http://schemas.openxmlformats.org/drawingml/2006/main">
            <a:ext uri="{FF2B5EF4-FFF2-40B4-BE49-F238E27FC236}">
              <a16:creationId xmlns:a16="http://schemas.microsoft.com/office/drawing/2014/main" id="{E81D539B-E9F4-B18D-833D-5ABBC3C21FA9}"/>
            </a:ext>
          </a:extLst>
        </cdr:cNvPr>
        <cdr:cNvSpPr txBox="1"/>
      </cdr:nvSpPr>
      <cdr:spPr>
        <a:xfrm xmlns:a="http://schemas.openxmlformats.org/drawingml/2006/main">
          <a:off x="2279942" y="737152"/>
          <a:ext cx="491834" cy="2769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r-BE" sz="1100" dirty="0"/>
        </a:p>
      </cdr:txBody>
    </cdr:sp>
  </cdr:relSizeAnchor>
  <cdr:relSizeAnchor xmlns:cdr="http://schemas.openxmlformats.org/drawingml/2006/chartDrawing">
    <cdr:from>
      <cdr:x>0.46745</cdr:x>
      <cdr:y>0.17582</cdr:y>
    </cdr:from>
    <cdr:to>
      <cdr:x>0.61734</cdr:x>
      <cdr:y>0.27535</cdr:y>
    </cdr:to>
    <cdr:sp macro="" textlink="">
      <cdr:nvSpPr>
        <cdr:cNvPr id="7" name="ZoneTexte 6">
          <a:extLst xmlns:a="http://schemas.openxmlformats.org/drawingml/2006/main">
            <a:ext uri="{FF2B5EF4-FFF2-40B4-BE49-F238E27FC236}">
              <a16:creationId xmlns:a16="http://schemas.microsoft.com/office/drawing/2014/main" id="{032382E3-6194-4677-AD6D-590AAE0A8E34}"/>
            </a:ext>
          </a:extLst>
        </cdr:cNvPr>
        <cdr:cNvSpPr txBox="1"/>
      </cdr:nvSpPr>
      <cdr:spPr>
        <a:xfrm xmlns:a="http://schemas.openxmlformats.org/drawingml/2006/main">
          <a:off x="2240743" y="574528"/>
          <a:ext cx="718548" cy="3252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rgbClr val="FF0000"/>
              </a:solidFill>
            </a:rPr>
            <a:t>- 4,1%</a:t>
          </a:r>
        </a:p>
      </cdr:txBody>
    </cdr:sp>
  </cdr:relSizeAnchor>
  <cdr:relSizeAnchor xmlns:cdr="http://schemas.openxmlformats.org/drawingml/2006/chartDrawing">
    <cdr:from>
      <cdr:x>0.62636</cdr:x>
      <cdr:y>0.18817</cdr:y>
    </cdr:from>
    <cdr:to>
      <cdr:x>0.74816</cdr:x>
      <cdr:y>0.30205</cdr:y>
    </cdr:to>
    <cdr:sp macro="" textlink="">
      <cdr:nvSpPr>
        <cdr:cNvPr id="8" name="ZoneTexte 7">
          <a:extLst xmlns:a="http://schemas.openxmlformats.org/drawingml/2006/main">
            <a:ext uri="{FF2B5EF4-FFF2-40B4-BE49-F238E27FC236}">
              <a16:creationId xmlns:a16="http://schemas.microsoft.com/office/drawing/2014/main" id="{3260E841-F4E6-E01F-08B9-BCDF4812CCD7}"/>
            </a:ext>
          </a:extLst>
        </cdr:cNvPr>
        <cdr:cNvSpPr txBox="1"/>
      </cdr:nvSpPr>
      <cdr:spPr>
        <a:xfrm xmlns:a="http://schemas.openxmlformats.org/drawingml/2006/main">
          <a:off x="3002504" y="614876"/>
          <a:ext cx="583875" cy="3721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rgbClr val="FF0000"/>
              </a:solidFill>
            </a:rPr>
            <a:t>-4,1%</a:t>
          </a:r>
        </a:p>
      </cdr:txBody>
    </cdr:sp>
  </cdr:relSizeAnchor>
  <cdr:relSizeAnchor xmlns:cdr="http://schemas.openxmlformats.org/drawingml/2006/chartDrawing">
    <cdr:from>
      <cdr:x>0.78429</cdr:x>
      <cdr:y>0.18817</cdr:y>
    </cdr:from>
    <cdr:to>
      <cdr:x>0.924</cdr:x>
      <cdr:y>0.30205</cdr:y>
    </cdr:to>
    <cdr:sp macro="" textlink="">
      <cdr:nvSpPr>
        <cdr:cNvPr id="9" name="ZoneTexte 8">
          <a:extLst xmlns:a="http://schemas.openxmlformats.org/drawingml/2006/main">
            <a:ext uri="{FF2B5EF4-FFF2-40B4-BE49-F238E27FC236}">
              <a16:creationId xmlns:a16="http://schemas.microsoft.com/office/drawing/2014/main" id="{9D8ACBFE-4303-12DE-9E64-B645772A5D76}"/>
            </a:ext>
          </a:extLst>
        </cdr:cNvPr>
        <cdr:cNvSpPr txBox="1"/>
      </cdr:nvSpPr>
      <cdr:spPr>
        <a:xfrm xmlns:a="http://schemas.openxmlformats.org/drawingml/2006/main">
          <a:off x="3759564" y="614876"/>
          <a:ext cx="669709" cy="3721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chemeClr val="accent1">
                  <a:lumMod val="75000"/>
                </a:schemeClr>
              </a:solidFill>
            </a:rPr>
            <a:t>+1,1%</a:t>
          </a:r>
        </a:p>
      </cdr:txBody>
    </cdr:sp>
  </cdr:relSizeAnchor>
</c:userShapes>
</file>

<file path=ppt/drawings/drawing2.xml><?xml version="1.0" encoding="utf-8"?>
<c:userShapes xmlns:c="http://schemas.openxmlformats.org/drawingml/2006/chart">
  <cdr:relSizeAnchor xmlns:cdr="http://schemas.openxmlformats.org/drawingml/2006/chartDrawing">
    <cdr:from>
      <cdr:x>0.27984</cdr:x>
      <cdr:y>0.67462</cdr:y>
    </cdr:from>
    <cdr:to>
      <cdr:x>0.4002</cdr:x>
      <cdr:y>0.80152</cdr:y>
    </cdr:to>
    <cdr:sp macro="" textlink="">
      <cdr:nvSpPr>
        <cdr:cNvPr id="2" name="ZoneTexte 1">
          <a:extLst xmlns:a="http://schemas.openxmlformats.org/drawingml/2006/main">
            <a:ext uri="{FF2B5EF4-FFF2-40B4-BE49-F238E27FC236}">
              <a16:creationId xmlns:a16="http://schemas.microsoft.com/office/drawing/2014/main" id="{3C9DC805-776E-7B7F-4575-2DF6A2A2D2F9}"/>
            </a:ext>
          </a:extLst>
        </cdr:cNvPr>
        <cdr:cNvSpPr txBox="1"/>
      </cdr:nvSpPr>
      <cdr:spPr>
        <a:xfrm xmlns:a="http://schemas.openxmlformats.org/drawingml/2006/main">
          <a:off x="1508072" y="2204446"/>
          <a:ext cx="648586" cy="41467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chemeClr val="accent1">
                  <a:lumMod val="75000"/>
                </a:schemeClr>
              </a:solidFill>
            </a:rPr>
            <a:t>+1,4%</a:t>
          </a:r>
        </a:p>
      </cdr:txBody>
    </cdr:sp>
  </cdr:relSizeAnchor>
  <cdr:relSizeAnchor xmlns:cdr="http://schemas.openxmlformats.org/drawingml/2006/chartDrawing">
    <cdr:from>
      <cdr:x>0.4732</cdr:x>
      <cdr:y>0.55748</cdr:y>
    </cdr:from>
    <cdr:to>
      <cdr:x>0.59356</cdr:x>
      <cdr:y>0.6616</cdr:y>
    </cdr:to>
    <cdr:sp macro="" textlink="">
      <cdr:nvSpPr>
        <cdr:cNvPr id="3" name="ZoneTexte 2">
          <a:extLst xmlns:a="http://schemas.openxmlformats.org/drawingml/2006/main">
            <a:ext uri="{FF2B5EF4-FFF2-40B4-BE49-F238E27FC236}">
              <a16:creationId xmlns:a16="http://schemas.microsoft.com/office/drawing/2014/main" id="{485714C5-F6CA-7FD7-82A7-831CF8C2398E}"/>
            </a:ext>
          </a:extLst>
        </cdr:cNvPr>
        <cdr:cNvSpPr txBox="1"/>
      </cdr:nvSpPr>
      <cdr:spPr>
        <a:xfrm xmlns:a="http://schemas.openxmlformats.org/drawingml/2006/main">
          <a:off x="2550064" y="1821674"/>
          <a:ext cx="648586" cy="3402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chemeClr val="accent1">
                  <a:lumMod val="75000"/>
                </a:schemeClr>
              </a:solidFill>
            </a:rPr>
            <a:t>+5,8%</a:t>
          </a:r>
        </a:p>
      </cdr:txBody>
    </cdr:sp>
  </cdr:relSizeAnchor>
  <cdr:relSizeAnchor xmlns:cdr="http://schemas.openxmlformats.org/drawingml/2006/chartDrawing">
    <cdr:from>
      <cdr:x>0.61526</cdr:x>
      <cdr:y>0.38503</cdr:y>
    </cdr:from>
    <cdr:to>
      <cdr:x>0.7297</cdr:x>
      <cdr:y>0.53796</cdr:y>
    </cdr:to>
    <cdr:sp macro="" textlink="">
      <cdr:nvSpPr>
        <cdr:cNvPr id="4" name="ZoneTexte 3">
          <a:extLst xmlns:a="http://schemas.openxmlformats.org/drawingml/2006/main">
            <a:ext uri="{FF2B5EF4-FFF2-40B4-BE49-F238E27FC236}">
              <a16:creationId xmlns:a16="http://schemas.microsoft.com/office/drawing/2014/main" id="{89ADF011-3B53-226C-63DE-0C84CFC6B33F}"/>
            </a:ext>
          </a:extLst>
        </cdr:cNvPr>
        <cdr:cNvSpPr txBox="1"/>
      </cdr:nvSpPr>
      <cdr:spPr>
        <a:xfrm xmlns:a="http://schemas.openxmlformats.org/drawingml/2006/main">
          <a:off x="3315608" y="1258149"/>
          <a:ext cx="616688" cy="4997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chemeClr val="accent1">
                  <a:lumMod val="75000"/>
                </a:schemeClr>
              </a:solidFill>
            </a:rPr>
            <a:t>+2,2%</a:t>
          </a:r>
        </a:p>
      </cdr:txBody>
    </cdr:sp>
  </cdr:relSizeAnchor>
  <cdr:relSizeAnchor xmlns:cdr="http://schemas.openxmlformats.org/drawingml/2006/chartDrawing">
    <cdr:from>
      <cdr:x>0.79086</cdr:x>
      <cdr:y>0.27223</cdr:y>
    </cdr:from>
    <cdr:to>
      <cdr:x>0.91121</cdr:x>
      <cdr:y>0.40238</cdr:y>
    </cdr:to>
    <cdr:sp macro="" textlink="">
      <cdr:nvSpPr>
        <cdr:cNvPr id="5" name="ZoneTexte 4">
          <a:extLst xmlns:a="http://schemas.openxmlformats.org/drawingml/2006/main">
            <a:ext uri="{FF2B5EF4-FFF2-40B4-BE49-F238E27FC236}">
              <a16:creationId xmlns:a16="http://schemas.microsoft.com/office/drawing/2014/main" id="{6507990B-0848-8CA9-04CB-0BAE8EFCDB6B}"/>
            </a:ext>
          </a:extLst>
        </cdr:cNvPr>
        <cdr:cNvSpPr txBox="1"/>
      </cdr:nvSpPr>
      <cdr:spPr>
        <a:xfrm xmlns:a="http://schemas.openxmlformats.org/drawingml/2006/main">
          <a:off x="4261905" y="889554"/>
          <a:ext cx="648586" cy="4253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chemeClr val="accent1">
                  <a:lumMod val="75000"/>
                </a:schemeClr>
              </a:solidFill>
            </a:rPr>
            <a:t>+3,8%</a:t>
          </a:r>
        </a:p>
      </cdr:txBody>
    </cdr:sp>
  </cdr:relSizeAnchor>
  <cdr:relSizeAnchor xmlns:cdr="http://schemas.openxmlformats.org/drawingml/2006/chartDrawing">
    <cdr:from>
      <cdr:x>0.45416</cdr:x>
      <cdr:y>0.59108</cdr:y>
    </cdr:from>
    <cdr:to>
      <cdr:x>0.47784</cdr:x>
      <cdr:y>0.63013</cdr:y>
    </cdr:to>
    <cdr:cxnSp macro="">
      <cdr:nvCxnSpPr>
        <cdr:cNvPr id="10" name="Connecteur droit avec flèche 9">
          <a:extLst xmlns:a="http://schemas.openxmlformats.org/drawingml/2006/main">
            <a:ext uri="{FF2B5EF4-FFF2-40B4-BE49-F238E27FC236}">
              <a16:creationId xmlns:a16="http://schemas.microsoft.com/office/drawing/2014/main" id="{E65E5346-6798-2B7B-3523-722BBD27E58E}"/>
            </a:ext>
          </a:extLst>
        </cdr:cNvPr>
        <cdr:cNvCxnSpPr/>
      </cdr:nvCxnSpPr>
      <cdr:spPr>
        <a:xfrm xmlns:a="http://schemas.openxmlformats.org/drawingml/2006/main" flipV="1">
          <a:off x="2447460" y="1931480"/>
          <a:ext cx="127591" cy="12759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0.59775</cdr:x>
      <cdr:y>0.40489</cdr:y>
    </cdr:from>
    <cdr:to>
      <cdr:x>0.62143</cdr:x>
      <cdr:y>0.44394</cdr:y>
    </cdr:to>
    <cdr:cxnSp macro="">
      <cdr:nvCxnSpPr>
        <cdr:cNvPr id="11" name="Connecteur droit avec flèche 10">
          <a:extLst xmlns:a="http://schemas.openxmlformats.org/drawingml/2006/main">
            <a:ext uri="{FF2B5EF4-FFF2-40B4-BE49-F238E27FC236}">
              <a16:creationId xmlns:a16="http://schemas.microsoft.com/office/drawing/2014/main" id="{49A091BB-5D71-7C3D-F711-229FF653360D}"/>
            </a:ext>
          </a:extLst>
        </cdr:cNvPr>
        <cdr:cNvCxnSpPr/>
      </cdr:nvCxnSpPr>
      <cdr:spPr>
        <a:xfrm xmlns:a="http://schemas.openxmlformats.org/drawingml/2006/main" flipV="1">
          <a:off x="3221274" y="1323061"/>
          <a:ext cx="127591" cy="12759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0.767</cdr:x>
      <cdr:y>0.30856</cdr:y>
    </cdr:from>
    <cdr:to>
      <cdr:x>0.79067</cdr:x>
      <cdr:y>0.34761</cdr:y>
    </cdr:to>
    <cdr:cxnSp macro="">
      <cdr:nvCxnSpPr>
        <cdr:cNvPr id="12" name="Connecteur droit avec flèche 11">
          <a:extLst xmlns:a="http://schemas.openxmlformats.org/drawingml/2006/main">
            <a:ext uri="{FF2B5EF4-FFF2-40B4-BE49-F238E27FC236}">
              <a16:creationId xmlns:a16="http://schemas.microsoft.com/office/drawing/2014/main" id="{69CDE57F-0346-E46D-F003-C16C478FC59D}"/>
            </a:ext>
          </a:extLst>
        </cdr:cNvPr>
        <cdr:cNvCxnSpPr/>
      </cdr:nvCxnSpPr>
      <cdr:spPr>
        <a:xfrm xmlns:a="http://schemas.openxmlformats.org/drawingml/2006/main" flipV="1">
          <a:off x="4133311" y="1008284"/>
          <a:ext cx="127591" cy="12759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0.339</cdr:x>
      <cdr:y>0.55581</cdr:y>
    </cdr:from>
    <cdr:to>
      <cdr:x>0.45275</cdr:x>
      <cdr:y>0.66071</cdr:y>
    </cdr:to>
    <cdr:sp macro="" textlink="">
      <cdr:nvSpPr>
        <cdr:cNvPr id="2" name="ZoneTexte 1">
          <a:extLst xmlns:a="http://schemas.openxmlformats.org/drawingml/2006/main">
            <a:ext uri="{FF2B5EF4-FFF2-40B4-BE49-F238E27FC236}">
              <a16:creationId xmlns:a16="http://schemas.microsoft.com/office/drawing/2014/main" id="{784C2D3C-B8BE-C25B-0EC8-131518BC7215}"/>
            </a:ext>
          </a:extLst>
        </cdr:cNvPr>
        <cdr:cNvSpPr txBox="1"/>
      </cdr:nvSpPr>
      <cdr:spPr>
        <a:xfrm xmlns:a="http://schemas.openxmlformats.org/drawingml/2006/main">
          <a:off x="1679546" y="1802778"/>
          <a:ext cx="563525" cy="3402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rgbClr val="FF0000"/>
              </a:solidFill>
            </a:rPr>
            <a:t>-1,8%</a:t>
          </a:r>
        </a:p>
      </cdr:txBody>
    </cdr:sp>
  </cdr:relSizeAnchor>
  <cdr:relSizeAnchor xmlns:cdr="http://schemas.openxmlformats.org/drawingml/2006/chartDrawing">
    <cdr:from>
      <cdr:x>0.50633</cdr:x>
      <cdr:y>0.47386</cdr:y>
    </cdr:from>
    <cdr:to>
      <cdr:x>0.63934</cdr:x>
      <cdr:y>0.57876</cdr:y>
    </cdr:to>
    <cdr:sp macro="" textlink="">
      <cdr:nvSpPr>
        <cdr:cNvPr id="3" name="ZoneTexte 2">
          <a:extLst xmlns:a="http://schemas.openxmlformats.org/drawingml/2006/main">
            <a:ext uri="{FF2B5EF4-FFF2-40B4-BE49-F238E27FC236}">
              <a16:creationId xmlns:a16="http://schemas.microsoft.com/office/drawing/2014/main" id="{2C211D94-A69C-35C6-1B1A-279DB53696D9}"/>
            </a:ext>
          </a:extLst>
        </cdr:cNvPr>
        <cdr:cNvSpPr txBox="1"/>
      </cdr:nvSpPr>
      <cdr:spPr>
        <a:xfrm xmlns:a="http://schemas.openxmlformats.org/drawingml/2006/main">
          <a:off x="2508531" y="1536964"/>
          <a:ext cx="659019" cy="3402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chemeClr val="accent1">
                  <a:lumMod val="75000"/>
                </a:schemeClr>
              </a:solidFill>
            </a:rPr>
            <a:t>+8,8%</a:t>
          </a:r>
        </a:p>
      </cdr:txBody>
    </cdr:sp>
  </cdr:relSizeAnchor>
  <cdr:relSizeAnchor xmlns:cdr="http://schemas.openxmlformats.org/drawingml/2006/chartDrawing">
    <cdr:from>
      <cdr:x>0.63934</cdr:x>
      <cdr:y>0.2553</cdr:y>
    </cdr:from>
    <cdr:to>
      <cdr:x>0.7532</cdr:x>
      <cdr:y>0.37331</cdr:y>
    </cdr:to>
    <cdr:sp macro="" textlink="">
      <cdr:nvSpPr>
        <cdr:cNvPr id="4" name="ZoneTexte 3">
          <a:extLst xmlns:a="http://schemas.openxmlformats.org/drawingml/2006/main">
            <a:ext uri="{FF2B5EF4-FFF2-40B4-BE49-F238E27FC236}">
              <a16:creationId xmlns:a16="http://schemas.microsoft.com/office/drawing/2014/main" id="{5BC5124B-26FE-E402-2AB4-B09F01A89F67}"/>
            </a:ext>
          </a:extLst>
        </cdr:cNvPr>
        <cdr:cNvSpPr txBox="1"/>
      </cdr:nvSpPr>
      <cdr:spPr>
        <a:xfrm xmlns:a="http://schemas.openxmlformats.org/drawingml/2006/main">
          <a:off x="3167550" y="828062"/>
          <a:ext cx="564079" cy="38277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rgbClr val="FF0000"/>
              </a:solidFill>
            </a:rPr>
            <a:t>-1,6%</a:t>
          </a:r>
        </a:p>
      </cdr:txBody>
    </cdr:sp>
  </cdr:relSizeAnchor>
  <cdr:relSizeAnchor xmlns:cdr="http://schemas.openxmlformats.org/drawingml/2006/chartDrawing">
    <cdr:from>
      <cdr:x>0.80277</cdr:x>
      <cdr:y>0.26349</cdr:y>
    </cdr:from>
    <cdr:to>
      <cdr:x>0.93261</cdr:x>
      <cdr:y>0.352</cdr:y>
    </cdr:to>
    <cdr:sp macro="" textlink="">
      <cdr:nvSpPr>
        <cdr:cNvPr id="5" name="ZoneTexte 4">
          <a:extLst xmlns:a="http://schemas.openxmlformats.org/drawingml/2006/main">
            <a:ext uri="{FF2B5EF4-FFF2-40B4-BE49-F238E27FC236}">
              <a16:creationId xmlns:a16="http://schemas.microsoft.com/office/drawing/2014/main" id="{FFF64482-CA4E-967B-AC71-B08B9A746CFB}"/>
            </a:ext>
          </a:extLst>
        </cdr:cNvPr>
        <cdr:cNvSpPr txBox="1"/>
      </cdr:nvSpPr>
      <cdr:spPr>
        <a:xfrm xmlns:a="http://schemas.openxmlformats.org/drawingml/2006/main">
          <a:off x="3977206" y="854644"/>
          <a:ext cx="643270" cy="28707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BE" sz="1200" kern="1200" dirty="0">
              <a:solidFill>
                <a:schemeClr val="accent1">
                  <a:lumMod val="75000"/>
                </a:schemeClr>
              </a:solidFill>
            </a:rPr>
            <a:t>+1,6%</a:t>
          </a:r>
        </a:p>
      </cdr:txBody>
    </cdr:sp>
  </cdr:relSizeAnchor>
  <cdr:relSizeAnchor xmlns:cdr="http://schemas.openxmlformats.org/drawingml/2006/chartDrawing">
    <cdr:from>
      <cdr:x>0.5</cdr:x>
      <cdr:y>0.48033</cdr:y>
    </cdr:from>
    <cdr:to>
      <cdr:x>0.52575</cdr:x>
      <cdr:y>0.51967</cdr:y>
    </cdr:to>
    <cdr:cxnSp macro="">
      <cdr:nvCxnSpPr>
        <cdr:cNvPr id="6" name="Connecteur droit avec flèche 5">
          <a:extLst xmlns:a="http://schemas.openxmlformats.org/drawingml/2006/main">
            <a:ext uri="{FF2B5EF4-FFF2-40B4-BE49-F238E27FC236}">
              <a16:creationId xmlns:a16="http://schemas.microsoft.com/office/drawing/2014/main" id="{3D6A54CE-7DA3-EDC2-A296-86CFFFAA394C}"/>
            </a:ext>
          </a:extLst>
        </cdr:cNvPr>
        <cdr:cNvCxnSpPr/>
      </cdr:nvCxnSpPr>
      <cdr:spPr>
        <a:xfrm xmlns:a="http://schemas.openxmlformats.org/drawingml/2006/main" flipV="1">
          <a:off x="2477187" y="1557963"/>
          <a:ext cx="127591" cy="12759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0.78436</cdr:x>
      <cdr:y>0.28917</cdr:y>
    </cdr:from>
    <cdr:to>
      <cdr:x>0.81011</cdr:x>
      <cdr:y>0.32851</cdr:y>
    </cdr:to>
    <cdr:cxnSp macro="">
      <cdr:nvCxnSpPr>
        <cdr:cNvPr id="7" name="Connecteur droit avec flèche 6">
          <a:extLst xmlns:a="http://schemas.openxmlformats.org/drawingml/2006/main">
            <a:ext uri="{FF2B5EF4-FFF2-40B4-BE49-F238E27FC236}">
              <a16:creationId xmlns:a16="http://schemas.microsoft.com/office/drawing/2014/main" id="{F418AB0E-FC0C-E7B8-4B1B-61E5E11FBA45}"/>
            </a:ext>
          </a:extLst>
        </cdr:cNvPr>
        <cdr:cNvCxnSpPr/>
      </cdr:nvCxnSpPr>
      <cdr:spPr>
        <a:xfrm xmlns:a="http://schemas.openxmlformats.org/drawingml/2006/main" flipV="1">
          <a:off x="3886001" y="937926"/>
          <a:ext cx="127591" cy="12759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0.3162</cdr:x>
      <cdr:y>0.57622</cdr:y>
    </cdr:from>
    <cdr:to>
      <cdr:x>0.34195</cdr:x>
      <cdr:y>0.61555</cdr:y>
    </cdr:to>
    <cdr:cxnSp macro="">
      <cdr:nvCxnSpPr>
        <cdr:cNvPr id="8" name="Connecteur droit avec flèche 7">
          <a:extLst xmlns:a="http://schemas.openxmlformats.org/drawingml/2006/main">
            <a:ext uri="{FF2B5EF4-FFF2-40B4-BE49-F238E27FC236}">
              <a16:creationId xmlns:a16="http://schemas.microsoft.com/office/drawing/2014/main" id="{68BAF2DC-220F-B2A1-104C-7ADB6780CA7B}"/>
            </a:ext>
          </a:extLst>
        </cdr:cNvPr>
        <cdr:cNvCxnSpPr>
          <a:cxnSpLocks xmlns:a="http://schemas.openxmlformats.org/drawingml/2006/main"/>
        </cdr:cNvCxnSpPr>
      </cdr:nvCxnSpPr>
      <cdr:spPr>
        <a:xfrm xmlns:a="http://schemas.openxmlformats.org/drawingml/2006/main">
          <a:off x="1566575" y="1868967"/>
          <a:ext cx="127591" cy="127590"/>
        </a:xfrm>
        <a:prstGeom xmlns:a="http://schemas.openxmlformats.org/drawingml/2006/main" prst="straightConnector1">
          <a:avLst/>
        </a:prstGeom>
        <a:ln xmlns:a="http://schemas.openxmlformats.org/drawingml/2006/main">
          <a:solidFill>
            <a:srgbClr val="FF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0.62427</cdr:x>
      <cdr:y>0.27718</cdr:y>
    </cdr:from>
    <cdr:to>
      <cdr:x>0.65442</cdr:x>
      <cdr:y>0.32307</cdr:y>
    </cdr:to>
    <cdr:cxnSp macro="">
      <cdr:nvCxnSpPr>
        <cdr:cNvPr id="9" name="Connecteur droit avec flèche 8">
          <a:extLst xmlns:a="http://schemas.openxmlformats.org/drawingml/2006/main">
            <a:ext uri="{FF2B5EF4-FFF2-40B4-BE49-F238E27FC236}">
              <a16:creationId xmlns:a16="http://schemas.microsoft.com/office/drawing/2014/main" id="{0905B89B-853D-6C1B-AF1B-DF2B5780B88D}"/>
            </a:ext>
          </a:extLst>
        </cdr:cNvPr>
        <cdr:cNvCxnSpPr>
          <a:cxnSpLocks xmlns:a="http://schemas.openxmlformats.org/drawingml/2006/main"/>
        </cdr:cNvCxnSpPr>
      </cdr:nvCxnSpPr>
      <cdr:spPr>
        <a:xfrm xmlns:a="http://schemas.openxmlformats.org/drawingml/2006/main">
          <a:off x="3092845" y="899041"/>
          <a:ext cx="149410" cy="148826"/>
        </a:xfrm>
        <a:prstGeom xmlns:a="http://schemas.openxmlformats.org/drawingml/2006/main" prst="straightConnector1">
          <a:avLst/>
        </a:prstGeom>
        <a:ln xmlns:a="http://schemas.openxmlformats.org/drawingml/2006/main">
          <a:solidFill>
            <a:srgbClr val="FF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pPr rtl="0"/>
            <a:fld id="{E6105379-B7BF-464A-92A9-0A006A87CC57}" type="datetime1">
              <a:rPr lang="fr-FR" smtClean="0"/>
              <a:t>03/08/2023</a:t>
            </a:fld>
            <a:endParaRPr lang="fr-FR" dirty="0"/>
          </a:p>
        </p:txBody>
      </p:sp>
      <p:sp>
        <p:nvSpPr>
          <p:cNvPr id="4" name="Espace réservé du pied de page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pPr rtl="0"/>
            <a:r>
              <a:rPr lang="fr-FR"/>
              <a:t>Commune de Celles - Compte 2018</a:t>
            </a:r>
            <a:endParaRPr lang="fr-FR" dirty="0"/>
          </a:p>
        </p:txBody>
      </p:sp>
      <p:sp>
        <p:nvSpPr>
          <p:cNvPr id="5" name="Espace réservé du numéro de diapositive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pPr rtl="0"/>
            <a:fld id="{B828588A-5C4E-401A-AECC-B6F63A9DE965}" type="slidenum">
              <a:rPr lang="fr-FR" smtClean="0"/>
              <a:t>‹N°›</a:t>
            </a:fld>
            <a:endParaRPr lang="fr-F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49E4A87B-91FD-4DB5-841C-7DFF81763246}" type="datetime1">
              <a:rPr lang="fr-FR" smtClean="0"/>
              <a:pPr/>
              <a:t>03/08/2023</a:t>
            </a:fld>
            <a:endParaRPr lang="fr-FR" dirty="0"/>
          </a:p>
        </p:txBody>
      </p:sp>
      <p:sp>
        <p:nvSpPr>
          <p:cNvPr id="4" name="Espace réservé d’image de diapositiv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pPr rtl="0"/>
            <a:r>
              <a:rPr lang="fr-FR" noProof="0"/>
              <a:t>Commune de Celles - Compte 2018</a:t>
            </a:r>
            <a:endParaRPr lang="fr-FR" noProof="0" dirty="0"/>
          </a:p>
        </p:txBody>
      </p:sp>
      <p:sp>
        <p:nvSpPr>
          <p:cNvPr id="7" name="Espace réservé du numéro de diapositive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pPr rtl="0"/>
            <a:fld id="{77542409-6A04-4DC6-AC3A-D3758287A8F2}" type="slidenum">
              <a:rPr lang="fr-FR" noProof="0" smtClean="0"/>
              <a:t>‹N°›</a:t>
            </a:fld>
            <a:endParaRPr lang="fr-FR" noProof="0"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image de diapositive 1"/>
          <p:cNvSpPr>
            <a:spLocks noGrp="1" noRot="1" noChangeAspect="1"/>
          </p:cNvSpPr>
          <p:nvPr>
            <p:ph type="sldImg"/>
          </p:nvPr>
        </p:nvSpPr>
        <p:spPr/>
      </p:sp>
      <p:sp>
        <p:nvSpPr>
          <p:cNvPr id="3" name="Espace réservé des notes 2"/>
          <p:cNvSpPr>
            <a:spLocks noGrp="1"/>
          </p:cNvSpPr>
          <p:nvPr>
            <p:ph type="body" idx="1"/>
          </p:nvPr>
        </p:nvSpPr>
        <p:spPr/>
        <p:txBody>
          <a:bodyPr rtlCol="0"/>
          <a:lstStyle/>
          <a:p>
            <a:pPr rtl="0"/>
            <a:r>
              <a:rPr lang="fr-FR" dirty="0"/>
              <a:t>Je vais vous exposer dans les grandes lignes le compte communal de l’exercice 2021,  Celui-ci vous a été présenté avec plus de détails lors de la commission des finances de ce mardi 17/05.  Le rapport prévu par l’article L1122-23 vous permet également d’avoir une vision d’ensemble sur les recettes et dépenses de l’année considérée.</a:t>
            </a:r>
          </a:p>
        </p:txBody>
      </p:sp>
      <p:sp>
        <p:nvSpPr>
          <p:cNvPr id="5" name="Espace réservé du pied de page 4">
            <a:extLst>
              <a:ext uri="{FF2B5EF4-FFF2-40B4-BE49-F238E27FC236}">
                <a16:creationId xmlns:a16="http://schemas.microsoft.com/office/drawing/2014/main" id="{DFF1E968-C689-45A7-AB2E-566757EBADF6}"/>
              </a:ext>
            </a:extLst>
          </p:cNvPr>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198847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a:p>
            <a:r>
              <a:rPr lang="fr-BE" dirty="0"/>
              <a:t>LE BONI COMPTABLE = Différence entre les droits constatés et les imputations</a:t>
            </a:r>
          </a:p>
          <a:p>
            <a:r>
              <a:rPr lang="fr-BE" dirty="0"/>
              <a:t>LE BONI BUDGETAIRE = Différence entre les droits constatés et les engagements </a:t>
            </a:r>
          </a:p>
          <a:p>
            <a:r>
              <a:rPr lang="fr-BE" dirty="0"/>
              <a:t>Le boni budgétaire est de 1.623.030,66 €, le boni comptable est quant à lui de 1.719,443.56 €, soit des crédits reportés pour 96.412,90 €, soit des engagements non liquidés au 31/12/2021,</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9274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Analysons maintenant le résultat de l’exercice propre, donc le résultat de l’année 2021.</a:t>
            </a:r>
          </a:p>
          <a:p>
            <a:endParaRPr lang="fr-BE" i="0" dirty="0"/>
          </a:p>
          <a:p>
            <a:r>
              <a:rPr lang="fr-BE" i="0" dirty="0"/>
              <a:t>A savoir que les Engagements tiennent compte des provisions constituées pour 200.000€. (intervention CPAS et Zone de Police = 2 x 100.000 euros)</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450225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Nous</a:t>
            </a:r>
            <a:r>
              <a:rPr lang="nl-BE" dirty="0"/>
              <a:t> </a:t>
            </a:r>
            <a:r>
              <a:rPr lang="nl-BE" dirty="0" err="1"/>
              <a:t>détaillerons</a:t>
            </a:r>
            <a:r>
              <a:rPr lang="nl-BE" dirty="0"/>
              <a:t> les </a:t>
            </a:r>
            <a:r>
              <a:rPr lang="nl-BE" dirty="0" err="1"/>
              <a:t>composantes</a:t>
            </a:r>
            <a:r>
              <a:rPr lang="nl-BE" dirty="0"/>
              <a:t> du </a:t>
            </a:r>
            <a:r>
              <a:rPr lang="nl-BE" dirty="0" err="1"/>
              <a:t>résultat</a:t>
            </a:r>
            <a:r>
              <a:rPr lang="nl-BE" dirty="0"/>
              <a:t> de </a:t>
            </a:r>
            <a:r>
              <a:rPr lang="nl-BE" u="sng" dirty="0" err="1"/>
              <a:t>l’exercice</a:t>
            </a:r>
            <a:r>
              <a:rPr lang="nl-BE" u="sng" dirty="0"/>
              <a:t> </a:t>
            </a:r>
            <a:r>
              <a:rPr lang="nl-BE" u="sng" dirty="0" err="1"/>
              <a:t>propre</a:t>
            </a:r>
            <a:r>
              <a:rPr lang="nl-BE" u="none" dirty="0"/>
              <a:t> </a:t>
            </a:r>
            <a:r>
              <a:rPr lang="nl-BE" dirty="0"/>
              <a:t>par la suite.</a:t>
            </a:r>
          </a:p>
          <a:p>
            <a:r>
              <a:rPr lang="nl-BE" dirty="0" err="1"/>
              <a:t>Aux</a:t>
            </a:r>
            <a:r>
              <a:rPr lang="nl-BE" dirty="0"/>
              <a:t> </a:t>
            </a:r>
            <a:r>
              <a:rPr lang="nl-BE" u="sng" dirty="0" err="1"/>
              <a:t>exercices</a:t>
            </a:r>
            <a:r>
              <a:rPr lang="nl-BE" u="sng" dirty="0"/>
              <a:t> </a:t>
            </a:r>
            <a:r>
              <a:rPr lang="nl-BE" u="sng" dirty="0" err="1"/>
              <a:t>antérieurs</a:t>
            </a:r>
            <a:r>
              <a:rPr lang="nl-BE" dirty="0"/>
              <a:t>, en recettes, </a:t>
            </a:r>
            <a:r>
              <a:rPr lang="nl-BE" dirty="0" err="1"/>
              <a:t>il</a:t>
            </a:r>
            <a:r>
              <a:rPr lang="nl-BE" dirty="0"/>
              <a:t> y a </a:t>
            </a:r>
            <a:r>
              <a:rPr lang="nl-BE" dirty="0" err="1"/>
              <a:t>principalement</a:t>
            </a:r>
            <a:r>
              <a:rPr lang="nl-BE" dirty="0"/>
              <a:t> </a:t>
            </a:r>
            <a:r>
              <a:rPr lang="nl-BE" dirty="0" err="1"/>
              <a:t>le</a:t>
            </a:r>
            <a:r>
              <a:rPr lang="nl-BE" dirty="0"/>
              <a:t> boni </a:t>
            </a:r>
            <a:r>
              <a:rPr lang="nl-BE" dirty="0" err="1"/>
              <a:t>global</a:t>
            </a:r>
            <a:r>
              <a:rPr lang="nl-BE" dirty="0"/>
              <a:t> du </a:t>
            </a:r>
            <a:r>
              <a:rPr lang="nl-BE" dirty="0" err="1"/>
              <a:t>compte</a:t>
            </a:r>
            <a:r>
              <a:rPr lang="nl-BE" dirty="0"/>
              <a:t> 2020. </a:t>
            </a:r>
          </a:p>
          <a:p>
            <a:r>
              <a:rPr lang="nl-BE" dirty="0"/>
              <a:t>Les </a:t>
            </a:r>
            <a:r>
              <a:rPr lang="nl-BE" u="sng" dirty="0" err="1"/>
              <a:t>prélèvements</a:t>
            </a:r>
            <a:r>
              <a:rPr lang="nl-BE" dirty="0"/>
              <a:t> correspondent </a:t>
            </a:r>
            <a:r>
              <a:rPr lang="nl-BE" dirty="0" err="1"/>
              <a:t>aux</a:t>
            </a:r>
            <a:r>
              <a:rPr lang="nl-BE" dirty="0"/>
              <a:t> </a:t>
            </a:r>
            <a:r>
              <a:rPr lang="nl-BE" dirty="0" err="1"/>
              <a:t>prélèvements</a:t>
            </a:r>
            <a:r>
              <a:rPr lang="nl-BE" dirty="0"/>
              <a:t> </a:t>
            </a:r>
            <a:r>
              <a:rPr lang="nl-BE" dirty="0" err="1"/>
              <a:t>sur</a:t>
            </a:r>
            <a:r>
              <a:rPr lang="nl-BE" dirty="0"/>
              <a:t> </a:t>
            </a:r>
            <a:r>
              <a:rPr lang="nl-BE" dirty="0" err="1"/>
              <a:t>le</a:t>
            </a:r>
            <a:r>
              <a:rPr lang="nl-BE" dirty="0"/>
              <a:t> service ordinaire en faveur du service extraordinaire.</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20886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59360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Commençons par les recettes qui s’élèvent à 7.486.001,03€. Il existe trois natures de recettes différentes: les recettes de transferts, les recettes de prestations et les recettes de dette.</a:t>
            </a:r>
          </a:p>
          <a:p>
            <a:r>
              <a:rPr lang="fr-BE" dirty="0"/>
              <a:t>La majeure partie des recettes sont des recettes de transferts (en orange) représentent 91,67% de la totalité des recettes. </a:t>
            </a:r>
          </a:p>
          <a:p>
            <a:r>
              <a:rPr lang="fr-BE" i="1" dirty="0"/>
              <a:t>Passer au slide suivant pour les détailler.</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482719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800" dirty="0">
                <a:solidFill>
                  <a:srgbClr val="000000"/>
                </a:solidFill>
                <a:effectLst/>
                <a:latin typeface="Calibri" panose="020F0502020204030204" pitchFamily="34" charset="0"/>
                <a:ea typeface="Calibri" panose="020F0502020204030204" pitchFamily="34" charset="0"/>
              </a:rPr>
              <a:t>Parmi les recettes de transferts, on retrouve principalement les taxes et additionnels (3.774.694,42 €), le fonds des communes (1.705.352,84 €), ainsi que la contribution de l'autorité supérieure dans les frais de personnel (1.041.447,24) et de fonctionnement (169.995,54). On retrouve également mais dans une moindre mesure la subvention Plan de Cohésion Sociale (29.251,94€), le remboursement des emprunts CRAC (36.885,33€), le dédommagement des assurances (39.493,08€).  On retrouve également des interventions relatives à la crise sanitaire COVID-19 pour un montant de 51.414,14€. </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57537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Les recettes de prestations(en bleu) représentent 6,73% de la totalité des recettes. </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548048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On retrouve principalement :  </a:t>
            </a:r>
            <a:endParaRPr lang="fr-BE" i="1" dirty="0"/>
          </a:p>
          <a:p>
            <a:pPr marL="171450" indent="-171450">
              <a:buFont typeface="Arial" panose="020B0604020202020204" pitchFamily="34" charset="0"/>
              <a:buChar char="•"/>
            </a:pPr>
            <a:r>
              <a:rPr lang="fr-BE" i="1" dirty="0"/>
              <a:t>L’occupation du domaine public par les réseaux gaz et électricité</a:t>
            </a:r>
          </a:p>
          <a:p>
            <a:pPr marL="171450" indent="-171450">
              <a:buFont typeface="Arial" panose="020B0604020202020204" pitchFamily="34" charset="0"/>
              <a:buChar char="•"/>
            </a:pPr>
            <a:r>
              <a:rPr lang="fr-BE" i="1" dirty="0"/>
              <a:t>L’intervention des parents </a:t>
            </a:r>
            <a:r>
              <a:rPr lang="fr-BE" i="1" dirty="0" err="1"/>
              <a:t>pr</a:t>
            </a:r>
            <a:r>
              <a:rPr lang="fr-BE" i="1" dirty="0"/>
              <a:t> la crèche communale</a:t>
            </a:r>
          </a:p>
          <a:p>
            <a:pPr marL="171450" indent="-171450">
              <a:buFont typeface="Arial" panose="020B0604020202020204" pitchFamily="34" charset="0"/>
              <a:buChar char="•"/>
            </a:pPr>
            <a:r>
              <a:rPr lang="fr-BE" i="1" dirty="0"/>
              <a:t>L’intervention des parents </a:t>
            </a:r>
            <a:r>
              <a:rPr lang="fr-BE" i="1" dirty="0" err="1"/>
              <a:t>pr</a:t>
            </a:r>
            <a:r>
              <a:rPr lang="fr-BE" i="1" dirty="0"/>
              <a:t> l’Accueil Temps Libre</a:t>
            </a:r>
          </a:p>
          <a:p>
            <a:pPr marL="171450" indent="-171450">
              <a:buFont typeface="Arial" panose="020B0604020202020204" pitchFamily="34" charset="0"/>
              <a:buChar char="•"/>
            </a:pPr>
            <a:r>
              <a:rPr lang="fr-BE" i="1" dirty="0"/>
              <a:t>Les locations et fermages</a:t>
            </a:r>
          </a:p>
          <a:p>
            <a:pPr marL="171450" indent="-171450">
              <a:buFont typeface="Arial" panose="020B0604020202020204" pitchFamily="34" charset="0"/>
              <a:buChar char="•"/>
            </a:pPr>
            <a:r>
              <a:rPr lang="fr-BE" i="1" dirty="0"/>
              <a:t>Dans une moindre mesure, les recettes de la culture, des plaines de jeux, les concessions aux cimetières et la ristourne de l’intercommunale IPALLE.</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481457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a:p>
            <a:r>
              <a:rPr lang="fr-BE" i="1" dirty="0"/>
              <a:t>Les recettes de dette constituent 1,60% des recettes communales dont principalement les dividendes des intercommunales pour un montant de 116.576,65 €,</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323327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u="sng" dirty="0"/>
              <a:t>Recettes de prestations en </a:t>
            </a:r>
            <a:r>
              <a:rPr lang="nl-BE" u="sng" dirty="0" err="1"/>
              <a:t>légère</a:t>
            </a:r>
            <a:r>
              <a:rPr lang="nl-BE" u="sng" dirty="0"/>
              <a:t> </a:t>
            </a:r>
            <a:r>
              <a:rPr lang="nl-BE" u="sng" dirty="0" err="1"/>
              <a:t>augmentation</a:t>
            </a:r>
            <a:r>
              <a:rPr lang="nl-BE" u="sng" dirty="0"/>
              <a:t> de 1,1 %</a:t>
            </a:r>
            <a:endParaRPr lang="fr-BE" u="sng" dirty="0"/>
          </a:p>
          <a:p>
            <a:pPr marL="171450" indent="-171450">
              <a:buFont typeface="Arial" panose="020B0604020202020204" pitchFamily="34" charset="0"/>
              <a:buChar char="•"/>
            </a:pPr>
            <a:r>
              <a:rPr lang="fr-BE" dirty="0"/>
              <a:t>Diminution en 2019 principalement due à un changement comptabilisation vente cartes d’identité;</a:t>
            </a:r>
          </a:p>
          <a:p>
            <a:pPr marL="171450" indent="-171450">
              <a:buFont typeface="Arial" panose="020B0604020202020204" pitchFamily="34" charset="0"/>
              <a:buChar char="•"/>
            </a:pPr>
            <a:r>
              <a:rPr lang="fr-BE" dirty="0"/>
              <a:t>Les recettes de crèche remontent, elles sont à peu près égales à 2019,</a:t>
            </a:r>
          </a:p>
          <a:p>
            <a:pPr marL="171450" indent="-171450">
              <a:buFont typeface="Arial" panose="020B0604020202020204" pitchFamily="34" charset="0"/>
              <a:buChar char="•"/>
            </a:pPr>
            <a:r>
              <a:rPr lang="fr-BE" dirty="0"/>
              <a:t>En 2021, nous sommes un peu moins impacté par la crise sanitaire si ce n’est à l’ATL, la culture et la location de salles.</a:t>
            </a:r>
          </a:p>
          <a:p>
            <a:pPr marL="171450" indent="-171450">
              <a:buFont typeface="Arial" panose="020B0604020202020204" pitchFamily="34" charset="0"/>
              <a:buChar char="•"/>
            </a:pPr>
            <a:r>
              <a:rPr lang="fr-BE" dirty="0"/>
              <a:t>Les recettes du Hall de sports sont encore un peu inférieures à 2018 et 2019 mais remontent progressivement</a:t>
            </a:r>
          </a:p>
          <a:p>
            <a:pPr marL="171450" indent="-171450">
              <a:buFont typeface="Arial" panose="020B0604020202020204" pitchFamily="34" charset="0"/>
              <a:buChar char="•"/>
            </a:pPr>
            <a:r>
              <a:rPr lang="fr-BE" dirty="0"/>
              <a:t>L’occupation du domaine public par les réseaux gaz et électricité reste stable et avoisine les 200.000 euros.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u="sng"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BE" u="sng" dirty="0"/>
              <a:t>Recettes de </a:t>
            </a:r>
            <a:r>
              <a:rPr lang="fr-BE" u="sng" dirty="0"/>
              <a:t>dette restent stables. (dividendes intercommunales)</a:t>
            </a:r>
          </a:p>
          <a:p>
            <a:pPr marL="0" indent="0">
              <a:buFont typeface="Arial" panose="020B0604020202020204" pitchFamily="34" charset="0"/>
              <a:buNone/>
            </a:pPr>
            <a:endParaRPr lang="fr-BE" dirty="0"/>
          </a:p>
          <a:p>
            <a:pPr marL="0" indent="0">
              <a:buFont typeface="Arial" panose="020B0604020202020204" pitchFamily="34" charset="0"/>
              <a:buNone/>
            </a:pPr>
            <a:r>
              <a:rPr lang="nl-BE" u="sng" dirty="0"/>
              <a:t>Recettes de transferts en </a:t>
            </a:r>
            <a:r>
              <a:rPr lang="nl-BE" u="sng" dirty="0" err="1"/>
              <a:t>augmentation</a:t>
            </a:r>
            <a:r>
              <a:rPr lang="nl-BE" u="sng" dirty="0"/>
              <a:t> de 3,8%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026550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Concernant</a:t>
            </a:r>
            <a:r>
              <a:rPr lang="nl-BE" dirty="0"/>
              <a:t> ces recettes de transferts,  </a:t>
            </a:r>
            <a:r>
              <a:rPr lang="nl-BE" dirty="0" err="1"/>
              <a:t>sont</a:t>
            </a:r>
            <a:r>
              <a:rPr lang="nl-BE" dirty="0"/>
              <a:t> en </a:t>
            </a:r>
            <a:r>
              <a:rPr lang="nl-BE" dirty="0" err="1"/>
              <a:t>augmentation</a:t>
            </a:r>
            <a:r>
              <a:rPr lang="nl-BE" dirty="0"/>
              <a:t> de +/- 1,6%</a:t>
            </a:r>
          </a:p>
          <a:p>
            <a:endParaRPr lang="nl-BE" dirty="0"/>
          </a:p>
          <a:p>
            <a:r>
              <a:rPr lang="nl-BE" dirty="0" err="1"/>
              <a:t>Taux</a:t>
            </a:r>
            <a:r>
              <a:rPr lang="nl-BE" dirty="0"/>
              <a:t> IPP </a:t>
            </a:r>
            <a:r>
              <a:rPr lang="nl-BE" dirty="0" err="1"/>
              <a:t>est</a:t>
            </a:r>
            <a:r>
              <a:rPr lang="nl-BE" dirty="0"/>
              <a:t> passé de 8,5 à 8,2% </a:t>
            </a:r>
            <a:r>
              <a:rPr lang="nl-BE" dirty="0" err="1"/>
              <a:t>entre</a:t>
            </a:r>
            <a:r>
              <a:rPr lang="nl-BE" dirty="0"/>
              <a:t> 2016 et 2017.</a:t>
            </a:r>
          </a:p>
          <a:p>
            <a:r>
              <a:rPr lang="nl-BE" dirty="0" err="1"/>
              <a:t>Taux</a:t>
            </a:r>
            <a:r>
              <a:rPr lang="nl-BE" dirty="0"/>
              <a:t> PI </a:t>
            </a:r>
            <a:r>
              <a:rPr lang="nl-BE" dirty="0" err="1"/>
              <a:t>toujours</a:t>
            </a:r>
            <a:r>
              <a:rPr lang="nl-BE" dirty="0"/>
              <a:t> à 2600 centimes </a:t>
            </a:r>
            <a:r>
              <a:rPr lang="nl-BE" dirty="0" err="1"/>
              <a:t>additionnels</a:t>
            </a:r>
            <a:r>
              <a:rPr lang="nl-BE" dirty="0"/>
              <a:t>.</a:t>
            </a:r>
          </a:p>
          <a:p>
            <a:r>
              <a:rPr lang="nl-BE" dirty="0"/>
              <a:t>Par rapport à </a:t>
            </a:r>
            <a:r>
              <a:rPr lang="nl-BE" dirty="0" err="1"/>
              <a:t>l’année</a:t>
            </a:r>
            <a:r>
              <a:rPr lang="nl-BE" dirty="0"/>
              <a:t> 2020, </a:t>
            </a:r>
          </a:p>
          <a:p>
            <a:r>
              <a:rPr lang="nl-BE" dirty="0"/>
              <a:t>les </a:t>
            </a:r>
            <a:r>
              <a:rPr lang="nl-BE" dirty="0" err="1"/>
              <a:t>additionnels</a:t>
            </a:r>
            <a:r>
              <a:rPr lang="nl-BE" dirty="0"/>
              <a:t> à </a:t>
            </a:r>
            <a:r>
              <a:rPr lang="nl-BE" dirty="0" err="1"/>
              <a:t>l’IPP</a:t>
            </a:r>
            <a:r>
              <a:rPr lang="nl-BE" dirty="0"/>
              <a:t> (en </a:t>
            </a:r>
            <a:r>
              <a:rPr lang="nl-BE" dirty="0" err="1"/>
              <a:t>orange</a:t>
            </a:r>
            <a:r>
              <a:rPr lang="nl-BE" dirty="0"/>
              <a:t>) </a:t>
            </a:r>
            <a:r>
              <a:rPr lang="nl-BE" dirty="0" err="1"/>
              <a:t>sont</a:t>
            </a:r>
            <a:r>
              <a:rPr lang="nl-BE" dirty="0"/>
              <a:t> en </a:t>
            </a:r>
            <a:r>
              <a:rPr lang="nl-BE" dirty="0" err="1"/>
              <a:t>légère</a:t>
            </a:r>
            <a:r>
              <a:rPr lang="nl-BE" dirty="0"/>
              <a:t> </a:t>
            </a:r>
            <a:r>
              <a:rPr lang="nl-BE" dirty="0" err="1"/>
              <a:t>augmentation</a:t>
            </a:r>
            <a:r>
              <a:rPr lang="nl-BE" dirty="0"/>
              <a:t> et +/- </a:t>
            </a:r>
            <a:r>
              <a:rPr lang="nl-BE" dirty="0" err="1"/>
              <a:t>égales</a:t>
            </a:r>
            <a:r>
              <a:rPr lang="nl-BE" dirty="0"/>
              <a:t> à 2019,</a:t>
            </a:r>
          </a:p>
          <a:p>
            <a:r>
              <a:rPr lang="nl-BE" dirty="0"/>
              <a:t>Les </a:t>
            </a:r>
            <a:r>
              <a:rPr lang="nl-BE" dirty="0" err="1"/>
              <a:t>additionnesl</a:t>
            </a:r>
            <a:r>
              <a:rPr lang="nl-BE" dirty="0"/>
              <a:t> au </a:t>
            </a:r>
            <a:r>
              <a:rPr lang="nl-BE" dirty="0" err="1"/>
              <a:t>précompte</a:t>
            </a:r>
            <a:r>
              <a:rPr lang="nl-BE" dirty="0"/>
              <a:t> </a:t>
            </a:r>
            <a:r>
              <a:rPr lang="nl-BE" dirty="0" err="1"/>
              <a:t>immobilier</a:t>
            </a:r>
            <a:r>
              <a:rPr lang="nl-BE" dirty="0"/>
              <a:t> (en bleu) </a:t>
            </a:r>
            <a:r>
              <a:rPr lang="nl-BE" dirty="0" err="1"/>
              <a:t>sont</a:t>
            </a:r>
            <a:r>
              <a:rPr lang="nl-BE" dirty="0"/>
              <a:t> en </a:t>
            </a:r>
            <a:r>
              <a:rPr lang="nl-BE" dirty="0" err="1"/>
              <a:t>diminution</a:t>
            </a:r>
            <a:r>
              <a:rPr lang="nl-BE" dirty="0"/>
              <a:t> mais </a:t>
            </a:r>
            <a:r>
              <a:rPr lang="nl-BE" dirty="0" err="1"/>
              <a:t>nous</a:t>
            </a:r>
            <a:r>
              <a:rPr lang="nl-BE" dirty="0"/>
              <a:t> </a:t>
            </a:r>
            <a:r>
              <a:rPr lang="nl-BE" dirty="0" err="1"/>
              <a:t>avons</a:t>
            </a:r>
            <a:r>
              <a:rPr lang="nl-BE" dirty="0"/>
              <a:t> </a:t>
            </a:r>
            <a:r>
              <a:rPr lang="nl-BE" dirty="0" err="1"/>
              <a:t>eu</a:t>
            </a:r>
            <a:r>
              <a:rPr lang="nl-BE" dirty="0"/>
              <a:t> </a:t>
            </a:r>
            <a:r>
              <a:rPr lang="nl-BE" dirty="0" err="1"/>
              <a:t>une</a:t>
            </a:r>
            <a:r>
              <a:rPr lang="nl-BE" dirty="0"/>
              <a:t> </a:t>
            </a:r>
            <a:r>
              <a:rPr lang="nl-BE" dirty="0" err="1"/>
              <a:t>compensation</a:t>
            </a:r>
            <a:r>
              <a:rPr lang="nl-BE" dirty="0"/>
              <a:t> </a:t>
            </a:r>
            <a:r>
              <a:rPr lang="nl-BE" dirty="0" err="1"/>
              <a:t>sur</a:t>
            </a:r>
            <a:r>
              <a:rPr lang="nl-BE" dirty="0"/>
              <a:t> </a:t>
            </a:r>
            <a:r>
              <a:rPr lang="nl-BE" dirty="0" err="1"/>
              <a:t>exonération</a:t>
            </a:r>
            <a:r>
              <a:rPr lang="nl-BE" dirty="0"/>
              <a:t> de 285.184,20 </a:t>
            </a:r>
            <a:r>
              <a:rPr lang="nl-BE" dirty="0" err="1"/>
              <a:t>euros</a:t>
            </a:r>
            <a:r>
              <a:rPr lang="nl-BE" dirty="0"/>
              <a:t> soit +/- 122,000 </a:t>
            </a:r>
            <a:r>
              <a:rPr lang="nl-BE" dirty="0" err="1"/>
              <a:t>euros</a:t>
            </a:r>
            <a:r>
              <a:rPr lang="nl-BE" dirty="0"/>
              <a:t> en plus </a:t>
            </a:r>
            <a:r>
              <a:rPr lang="nl-BE" dirty="0" err="1"/>
              <a:t>qu’en</a:t>
            </a:r>
            <a:r>
              <a:rPr lang="nl-BE" dirty="0"/>
              <a:t> 2020,</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224188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u="sng" dirty="0" err="1"/>
              <a:t>Taxes</a:t>
            </a:r>
            <a:r>
              <a:rPr lang="nl-BE" u="sng" dirty="0"/>
              <a:t> </a:t>
            </a:r>
            <a:r>
              <a:rPr lang="nl-BE" u="sng" dirty="0" err="1"/>
              <a:t>locales</a:t>
            </a:r>
            <a:endParaRPr lang="nl-BE" u="sng" dirty="0"/>
          </a:p>
          <a:p>
            <a:r>
              <a:rPr lang="nl-BE" dirty="0"/>
              <a:t>Le </a:t>
            </a:r>
            <a:r>
              <a:rPr lang="nl-BE" dirty="0" err="1"/>
              <a:t>taux</a:t>
            </a:r>
            <a:r>
              <a:rPr lang="nl-BE" dirty="0"/>
              <a:t> des </a:t>
            </a:r>
            <a:r>
              <a:rPr lang="nl-BE" dirty="0" err="1"/>
              <a:t>taxes</a:t>
            </a:r>
            <a:r>
              <a:rPr lang="nl-BE" dirty="0"/>
              <a:t> </a:t>
            </a:r>
            <a:r>
              <a:rPr lang="nl-BE" dirty="0" err="1"/>
              <a:t>locales</a:t>
            </a:r>
            <a:r>
              <a:rPr lang="nl-BE" dirty="0"/>
              <a:t> </a:t>
            </a:r>
            <a:r>
              <a:rPr lang="nl-BE" dirty="0" err="1"/>
              <a:t>n’a</a:t>
            </a:r>
            <a:r>
              <a:rPr lang="nl-BE" dirty="0"/>
              <a:t> pas </a:t>
            </a:r>
            <a:r>
              <a:rPr lang="nl-BE" dirty="0" err="1"/>
              <a:t>été</a:t>
            </a:r>
            <a:r>
              <a:rPr lang="nl-BE" dirty="0"/>
              <a:t> </a:t>
            </a:r>
            <a:r>
              <a:rPr lang="nl-BE" dirty="0" err="1"/>
              <a:t>modifié</a:t>
            </a:r>
            <a:r>
              <a:rPr lang="nl-BE" dirty="0"/>
              <a:t> ces </a:t>
            </a:r>
            <a:r>
              <a:rPr lang="nl-BE" dirty="0" err="1"/>
              <a:t>dernières</a:t>
            </a:r>
            <a:r>
              <a:rPr lang="nl-BE" dirty="0"/>
              <a:t> </a:t>
            </a:r>
            <a:r>
              <a:rPr lang="nl-BE" dirty="0" err="1"/>
              <a:t>années</a:t>
            </a:r>
            <a:r>
              <a:rPr lang="nl-BE" dirty="0"/>
              <a:t> mais </a:t>
            </a:r>
            <a:r>
              <a:rPr lang="nl-BE" dirty="0" err="1"/>
              <a:t>il</a:t>
            </a:r>
            <a:r>
              <a:rPr lang="nl-BE" dirty="0"/>
              <a:t> </a:t>
            </a:r>
            <a:r>
              <a:rPr lang="nl-BE" dirty="0" err="1"/>
              <a:t>faut</a:t>
            </a:r>
            <a:r>
              <a:rPr lang="nl-BE" dirty="0"/>
              <a:t> </a:t>
            </a:r>
            <a:r>
              <a:rPr lang="nl-BE" dirty="0" err="1"/>
              <a:t>savoir</a:t>
            </a:r>
            <a:r>
              <a:rPr lang="nl-BE" dirty="0"/>
              <a:t> que :</a:t>
            </a:r>
          </a:p>
          <a:p>
            <a:r>
              <a:rPr lang="nl-BE" dirty="0"/>
              <a:t>Elles </a:t>
            </a:r>
            <a:r>
              <a:rPr lang="nl-BE" dirty="0" err="1"/>
              <a:t>sont</a:t>
            </a:r>
            <a:r>
              <a:rPr lang="nl-BE" dirty="0"/>
              <a:t> en </a:t>
            </a:r>
            <a:r>
              <a:rPr lang="nl-BE" dirty="0" err="1"/>
              <a:t>diminution</a:t>
            </a:r>
            <a:r>
              <a:rPr lang="nl-BE" dirty="0"/>
              <a:t> de 11,5 % mais :</a:t>
            </a:r>
          </a:p>
          <a:p>
            <a:pPr marL="171450" indent="-171450">
              <a:buFont typeface="Arial" panose="020B0604020202020204" pitchFamily="34" charset="0"/>
              <a:buChar char="•"/>
            </a:pPr>
            <a:r>
              <a:rPr lang="nl-BE" dirty="0"/>
              <a:t>Les 3ème et 4ème </a:t>
            </a:r>
            <a:r>
              <a:rPr lang="nl-BE" dirty="0" err="1"/>
              <a:t>trimestres</a:t>
            </a:r>
            <a:r>
              <a:rPr lang="nl-BE" dirty="0"/>
              <a:t> de 2021 de la taxe de </a:t>
            </a:r>
            <a:r>
              <a:rPr lang="nl-BE" dirty="0" err="1"/>
              <a:t>séjour</a:t>
            </a:r>
            <a:r>
              <a:rPr lang="nl-BE" dirty="0"/>
              <a:t> </a:t>
            </a:r>
            <a:r>
              <a:rPr lang="nl-BE" dirty="0" err="1"/>
              <a:t>seront</a:t>
            </a:r>
            <a:r>
              <a:rPr lang="nl-BE" dirty="0"/>
              <a:t> </a:t>
            </a:r>
            <a:r>
              <a:rPr lang="nl-BE" dirty="0" err="1"/>
              <a:t>enrôlées</a:t>
            </a:r>
            <a:r>
              <a:rPr lang="nl-BE" dirty="0"/>
              <a:t> en 2022 </a:t>
            </a:r>
          </a:p>
          <a:p>
            <a:pPr marL="171450" indent="-171450">
              <a:buFont typeface="Arial" panose="020B0604020202020204" pitchFamily="34" charset="0"/>
              <a:buChar char="•"/>
            </a:pPr>
            <a:r>
              <a:rPr lang="nl-BE" dirty="0"/>
              <a:t>Idem pour les </a:t>
            </a:r>
            <a:r>
              <a:rPr lang="nl-BE" dirty="0" err="1"/>
              <a:t>écrits</a:t>
            </a:r>
            <a:r>
              <a:rPr lang="nl-BE" dirty="0"/>
              <a:t> </a:t>
            </a:r>
            <a:r>
              <a:rPr lang="nl-BE" dirty="0" err="1"/>
              <a:t>publicitaires</a:t>
            </a:r>
            <a:r>
              <a:rPr lang="nl-BE" dirty="0"/>
              <a:t> de 2021</a:t>
            </a:r>
          </a:p>
          <a:p>
            <a:pPr marL="171450" indent="-171450">
              <a:buFont typeface="Arial" panose="020B0604020202020204" pitchFamily="34" charset="0"/>
              <a:buChar char="•"/>
            </a:pPr>
            <a:r>
              <a:rPr lang="nl-BE" dirty="0"/>
              <a:t>Forte </a:t>
            </a:r>
            <a:r>
              <a:rPr lang="nl-BE" dirty="0" err="1"/>
              <a:t>augmentation</a:t>
            </a:r>
            <a:r>
              <a:rPr lang="nl-BE" dirty="0"/>
              <a:t> en 2020 mais les </a:t>
            </a:r>
            <a:r>
              <a:rPr lang="nl-BE" dirty="0" err="1"/>
              <a:t>écrits</a:t>
            </a:r>
            <a:r>
              <a:rPr lang="nl-BE" dirty="0"/>
              <a:t> </a:t>
            </a:r>
            <a:r>
              <a:rPr lang="nl-BE" dirty="0" err="1"/>
              <a:t>publicitaires</a:t>
            </a:r>
            <a:r>
              <a:rPr lang="nl-BE" dirty="0"/>
              <a:t> </a:t>
            </a:r>
            <a:r>
              <a:rPr lang="nl-BE" dirty="0" err="1"/>
              <a:t>avaient</a:t>
            </a:r>
            <a:r>
              <a:rPr lang="nl-BE" dirty="0"/>
              <a:t> </a:t>
            </a:r>
            <a:r>
              <a:rPr lang="nl-BE" dirty="0" err="1"/>
              <a:t>été</a:t>
            </a:r>
            <a:r>
              <a:rPr lang="nl-BE" dirty="0"/>
              <a:t> </a:t>
            </a:r>
            <a:r>
              <a:rPr lang="nl-BE" dirty="0" err="1"/>
              <a:t>enrôlés</a:t>
            </a:r>
            <a:r>
              <a:rPr lang="nl-BE" dirty="0"/>
              <a:t> deux </a:t>
            </a:r>
            <a:r>
              <a:rPr lang="nl-BE" dirty="0" err="1"/>
              <a:t>fois</a:t>
            </a:r>
            <a:r>
              <a:rPr lang="nl-BE" dirty="0"/>
              <a:t>.</a:t>
            </a:r>
          </a:p>
          <a:p>
            <a:pPr marL="171450" indent="-171450">
              <a:buFont typeface="Arial" panose="020B0604020202020204" pitchFamily="34" charset="0"/>
              <a:buChar char="•"/>
            </a:pPr>
            <a:r>
              <a:rPr lang="nl-BE" dirty="0"/>
              <a:t>En 2021, la taxe </a:t>
            </a:r>
            <a:r>
              <a:rPr lang="nl-BE" dirty="0" err="1"/>
              <a:t>sur</a:t>
            </a:r>
            <a:r>
              <a:rPr lang="nl-BE" dirty="0"/>
              <a:t> les </a:t>
            </a:r>
            <a:r>
              <a:rPr lang="nl-BE" dirty="0" err="1"/>
              <a:t>logements</a:t>
            </a:r>
            <a:r>
              <a:rPr lang="nl-BE" dirty="0"/>
              <a:t> </a:t>
            </a:r>
            <a:r>
              <a:rPr lang="nl-BE" dirty="0" err="1"/>
              <a:t>inoccupés</a:t>
            </a:r>
            <a:r>
              <a:rPr lang="nl-BE" dirty="0"/>
              <a:t> </a:t>
            </a:r>
            <a:r>
              <a:rPr lang="nl-BE" dirty="0" err="1"/>
              <a:t>n’a</a:t>
            </a:r>
            <a:r>
              <a:rPr lang="nl-BE" dirty="0"/>
              <a:t> pas </a:t>
            </a:r>
            <a:r>
              <a:rPr lang="nl-BE" dirty="0" err="1"/>
              <a:t>été</a:t>
            </a:r>
            <a:r>
              <a:rPr lang="nl-BE" dirty="0"/>
              <a:t> </a:t>
            </a:r>
            <a:r>
              <a:rPr lang="nl-BE" dirty="0" err="1"/>
              <a:t>enrôlée</a:t>
            </a:r>
            <a:r>
              <a:rPr lang="nl-BE" dirty="0"/>
              <a:t> par </a:t>
            </a:r>
            <a:r>
              <a:rPr lang="nl-BE" dirty="0" err="1"/>
              <a:t>manque</a:t>
            </a:r>
            <a:r>
              <a:rPr lang="nl-BE" dirty="0"/>
              <a:t> de </a:t>
            </a:r>
            <a:r>
              <a:rPr lang="nl-BE" dirty="0" err="1"/>
              <a:t>temps</a:t>
            </a:r>
            <a:r>
              <a:rPr lang="nl-BE" dirty="0"/>
              <a:t>, </a:t>
            </a:r>
            <a:r>
              <a:rPr lang="nl-BE" dirty="0" err="1"/>
              <a:t>un</a:t>
            </a:r>
            <a:r>
              <a:rPr lang="nl-BE" dirty="0"/>
              <a:t> </a:t>
            </a:r>
            <a:r>
              <a:rPr lang="nl-BE" dirty="0" err="1"/>
              <a:t>recensement</a:t>
            </a:r>
            <a:r>
              <a:rPr lang="nl-BE" dirty="0"/>
              <a:t> complet sera </a:t>
            </a:r>
            <a:r>
              <a:rPr lang="nl-BE" dirty="0" err="1"/>
              <a:t>effectué</a:t>
            </a:r>
            <a:r>
              <a:rPr lang="nl-BE" dirty="0"/>
              <a:t> en 2022,</a:t>
            </a:r>
          </a:p>
          <a:p>
            <a:endParaRPr lang="nl-BE" dirty="0"/>
          </a:p>
          <a:p>
            <a:r>
              <a:rPr lang="nl-BE" u="sng" dirty="0"/>
              <a:t>Fonds des communes</a:t>
            </a:r>
          </a:p>
          <a:p>
            <a:r>
              <a:rPr lang="nl-BE" dirty="0" err="1"/>
              <a:t>Il</a:t>
            </a:r>
            <a:r>
              <a:rPr lang="nl-BE" dirty="0"/>
              <a:t> </a:t>
            </a:r>
            <a:r>
              <a:rPr lang="nl-BE" dirty="0" err="1"/>
              <a:t>reste</a:t>
            </a:r>
            <a:r>
              <a:rPr lang="nl-BE" dirty="0"/>
              <a:t> </a:t>
            </a:r>
            <a:r>
              <a:rPr lang="nl-BE" dirty="0" err="1"/>
              <a:t>stable</a:t>
            </a:r>
            <a:r>
              <a:rPr lang="nl-BE" dirty="0"/>
              <a:t> </a:t>
            </a:r>
            <a:r>
              <a:rPr lang="nl-BE" dirty="0" err="1"/>
              <a:t>car</a:t>
            </a:r>
            <a:r>
              <a:rPr lang="nl-BE" dirty="0"/>
              <a:t> en 2020, </a:t>
            </a:r>
            <a:r>
              <a:rPr lang="nl-BE" dirty="0" err="1"/>
              <a:t>nous</a:t>
            </a:r>
            <a:r>
              <a:rPr lang="nl-BE" dirty="0"/>
              <a:t> </a:t>
            </a:r>
            <a:r>
              <a:rPr lang="nl-BE" dirty="0" err="1"/>
              <a:t>avions</a:t>
            </a:r>
            <a:r>
              <a:rPr lang="nl-BE" dirty="0"/>
              <a:t> reçu </a:t>
            </a:r>
            <a:r>
              <a:rPr lang="nl-BE" dirty="0" err="1"/>
              <a:t>une</a:t>
            </a:r>
            <a:r>
              <a:rPr lang="nl-BE" dirty="0"/>
              <a:t> </a:t>
            </a:r>
            <a:r>
              <a:rPr lang="nl-BE" dirty="0" err="1"/>
              <a:t>subvention</a:t>
            </a:r>
            <a:r>
              <a:rPr lang="nl-BE" dirty="0"/>
              <a:t> </a:t>
            </a:r>
            <a:r>
              <a:rPr lang="nl-BE" dirty="0" err="1"/>
              <a:t>exceptionnelle</a:t>
            </a:r>
            <a:r>
              <a:rPr lang="nl-BE" dirty="0"/>
              <a:t> COVID-19 de +/- 11;720€.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618124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Dans ce tableau qui termine la présentation des recettes, on compare les recettes du compte par rapport à la dernière modification budgétaire. Globalement, on atteint un taux de réalisation du budget de 98,52%.</a:t>
            </a:r>
          </a:p>
          <a:p>
            <a:r>
              <a:rPr lang="fr-BE" dirty="0"/>
              <a:t>Les recettes de transferts, qui sont les plus importantes, connaissent un taux de réalisation de 98,57%.</a:t>
            </a:r>
          </a:p>
          <a:p>
            <a:r>
              <a:rPr lang="fr-BE" dirty="0"/>
              <a:t>Les recettes de prestation atteignent un taux de réalisation de 96,82%.</a:t>
            </a:r>
          </a:p>
          <a:p>
            <a:r>
              <a:rPr lang="fr-BE" dirty="0"/>
              <a:t>Le taux de réalisation est donc excellent et très proche des 100 %</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372726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633289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Il existe quatre natures de dépenses différentes: les dépenses de personnel, les dépenses de fonctionnement, les dépenses de transferts et les dépenses de dette.</a:t>
            </a:r>
          </a:p>
          <a:p>
            <a:r>
              <a:rPr lang="fr-BE" dirty="0"/>
              <a:t>La majeure partie des dépenses sont les </a:t>
            </a:r>
            <a:r>
              <a:rPr lang="fr-BE" u="sng" dirty="0"/>
              <a:t>dépenses de personnel </a:t>
            </a:r>
            <a:r>
              <a:rPr lang="fr-BE" dirty="0"/>
              <a:t>(en bleu), elles représentent 46,04% de la totalité des recettes. </a:t>
            </a:r>
          </a:p>
          <a:p>
            <a:r>
              <a:rPr lang="fr-BE" dirty="0"/>
              <a:t>Les </a:t>
            </a:r>
            <a:r>
              <a:rPr lang="fr-BE" u="sng" dirty="0"/>
              <a:t>dépenses de dette (en jaune) </a:t>
            </a:r>
            <a:r>
              <a:rPr lang="fr-BE" dirty="0"/>
              <a:t>correspondent à la charge financière des emprunts. Elles représentent 12,11% du total des dépenses. </a:t>
            </a:r>
          </a:p>
          <a:p>
            <a:r>
              <a:rPr lang="fr-BE" dirty="0"/>
              <a:t>Les </a:t>
            </a:r>
            <a:r>
              <a:rPr lang="fr-BE" u="sng" dirty="0"/>
              <a:t>dépenses de fonctionnement (en orange) </a:t>
            </a:r>
            <a:r>
              <a:rPr lang="fr-BE" dirty="0"/>
              <a:t>permettent de faire face aux dépenses courantes de tous les services de l’administration. Elles représentent environ 15,68% du total des dépenses.</a:t>
            </a:r>
          </a:p>
          <a:p>
            <a:r>
              <a:rPr lang="fr-BE" dirty="0"/>
              <a:t>Finalement viennent les </a:t>
            </a:r>
            <a:r>
              <a:rPr lang="fr-BE" u="sng" dirty="0"/>
              <a:t>dépenses de transferts </a:t>
            </a:r>
            <a:r>
              <a:rPr lang="fr-BE" dirty="0"/>
              <a:t>(en gris) qui représentent 26,17% du total des dépenses.</a:t>
            </a:r>
          </a:p>
          <a:p>
            <a:r>
              <a:rPr lang="fr-BE" i="1" dirty="0"/>
              <a:t>Passer au slide suivant pour les détailler.</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007182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Nous voyons ici le détail des dépenses de transfert</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827712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Les </a:t>
            </a:r>
            <a:r>
              <a:rPr lang="nl-BE" dirty="0" err="1"/>
              <a:t>dépenses</a:t>
            </a:r>
            <a:r>
              <a:rPr lang="nl-BE" dirty="0"/>
              <a:t> de transferts </a:t>
            </a:r>
            <a:r>
              <a:rPr lang="nl-BE" dirty="0" err="1"/>
              <a:t>sont</a:t>
            </a:r>
            <a:r>
              <a:rPr lang="nl-BE" dirty="0"/>
              <a:t> en </a:t>
            </a:r>
            <a:r>
              <a:rPr lang="nl-BE" dirty="0" err="1"/>
              <a:t>augmentation</a:t>
            </a:r>
            <a:r>
              <a:rPr lang="nl-BE" dirty="0"/>
              <a:t> de 2,20% par rapport à 2020, on </a:t>
            </a:r>
            <a:r>
              <a:rPr lang="nl-BE" dirty="0" err="1"/>
              <a:t>retrouve</a:t>
            </a:r>
            <a:r>
              <a:rPr lang="nl-BE" dirty="0"/>
              <a:t> </a:t>
            </a:r>
            <a:r>
              <a:rPr lang="nl-BE" dirty="0" err="1"/>
              <a:t>principalement</a:t>
            </a:r>
            <a:r>
              <a:rPr lang="nl-BE" dirty="0"/>
              <a:t>:</a:t>
            </a:r>
          </a:p>
          <a:p>
            <a:pPr marL="171450" indent="-171450">
              <a:buFont typeface="Arial" panose="020B0604020202020204" pitchFamily="34" charset="0"/>
              <a:buChar char="•"/>
            </a:pPr>
            <a:r>
              <a:rPr lang="nl-BE" dirty="0" err="1"/>
              <a:t>Augmentation</a:t>
            </a:r>
            <a:r>
              <a:rPr lang="nl-BE" dirty="0"/>
              <a:t> </a:t>
            </a:r>
            <a:r>
              <a:rPr lang="nl-BE" dirty="0" err="1"/>
              <a:t>dotation</a:t>
            </a:r>
            <a:r>
              <a:rPr lang="nl-BE" dirty="0"/>
              <a:t> zone de </a:t>
            </a:r>
            <a:r>
              <a:rPr lang="nl-BE" dirty="0" err="1"/>
              <a:t>police</a:t>
            </a:r>
            <a:r>
              <a:rPr lang="nl-BE" dirty="0"/>
              <a:t> (en rouge)  (+10%) = 545.612 e</a:t>
            </a:r>
          </a:p>
          <a:p>
            <a:pPr marL="171450" indent="-171450">
              <a:buFont typeface="Arial" panose="020B0604020202020204" pitchFamily="34" charset="0"/>
              <a:buChar char="•"/>
            </a:pPr>
            <a:r>
              <a:rPr lang="nl-BE" dirty="0" err="1"/>
              <a:t>Augmentation</a:t>
            </a:r>
            <a:r>
              <a:rPr lang="nl-BE" dirty="0"/>
              <a:t> </a:t>
            </a:r>
            <a:r>
              <a:rPr lang="nl-BE" dirty="0" err="1"/>
              <a:t>dotation</a:t>
            </a:r>
            <a:r>
              <a:rPr lang="nl-BE" dirty="0"/>
              <a:t> au CPAS (en bleu) (+4,30%) = 589.809 e</a:t>
            </a:r>
          </a:p>
          <a:p>
            <a:pPr marL="171450" indent="-171450">
              <a:buFont typeface="Arial" panose="020B0604020202020204" pitchFamily="34" charset="0"/>
              <a:buChar char="•"/>
            </a:pPr>
            <a:r>
              <a:rPr lang="nl-BE" dirty="0" err="1"/>
              <a:t>Augmentation</a:t>
            </a:r>
            <a:r>
              <a:rPr lang="nl-BE" dirty="0"/>
              <a:t> </a:t>
            </a:r>
            <a:r>
              <a:rPr lang="nl-BE" dirty="0" err="1"/>
              <a:t>intervention</a:t>
            </a:r>
            <a:r>
              <a:rPr lang="nl-BE" dirty="0"/>
              <a:t> IPALLE (en gris) (+9,30%) = 260,078 e</a:t>
            </a:r>
          </a:p>
          <a:p>
            <a:pPr marL="171450" indent="-171450">
              <a:buFont typeface="Arial" panose="020B0604020202020204" pitchFamily="34" charset="0"/>
              <a:buChar char="•"/>
            </a:pPr>
            <a:r>
              <a:rPr lang="nl-BE" dirty="0" err="1"/>
              <a:t>Diminution</a:t>
            </a:r>
            <a:r>
              <a:rPr lang="nl-BE" dirty="0"/>
              <a:t> </a:t>
            </a:r>
            <a:r>
              <a:rPr lang="nl-BE" dirty="0" err="1"/>
              <a:t>dotation</a:t>
            </a:r>
            <a:r>
              <a:rPr lang="nl-BE" dirty="0"/>
              <a:t> zone de </a:t>
            </a:r>
            <a:r>
              <a:rPr lang="nl-BE" dirty="0" err="1"/>
              <a:t>secours</a:t>
            </a:r>
            <a:r>
              <a:rPr lang="nl-BE" dirty="0"/>
              <a:t> (en </a:t>
            </a:r>
            <a:r>
              <a:rPr lang="nl-BE" dirty="0" err="1"/>
              <a:t>jaune</a:t>
            </a:r>
            <a:r>
              <a:rPr lang="nl-BE" dirty="0"/>
              <a:t>) (-23%) = 229.014 e</a:t>
            </a:r>
          </a:p>
          <a:p>
            <a:pPr marL="171450" indent="-171450">
              <a:buFont typeface="Arial" panose="020B0604020202020204" pitchFamily="34" charset="0"/>
              <a:buChar char="•"/>
            </a:pPr>
            <a:r>
              <a:rPr lang="nl-BE" dirty="0" err="1"/>
              <a:t>Subventions</a:t>
            </a:r>
            <a:r>
              <a:rPr lang="nl-BE" dirty="0"/>
              <a:t> </a:t>
            </a:r>
            <a:r>
              <a:rPr lang="nl-BE" dirty="0" err="1"/>
              <a:t>associations</a:t>
            </a:r>
            <a:r>
              <a:rPr lang="nl-BE" dirty="0"/>
              <a:t> (en </a:t>
            </a:r>
            <a:r>
              <a:rPr lang="nl-BE" dirty="0" err="1"/>
              <a:t>brun</a:t>
            </a:r>
            <a:r>
              <a:rPr lang="nl-BE" dirty="0"/>
              <a:t>) de 103.237 e </a:t>
            </a:r>
            <a:r>
              <a:rPr lang="nl-BE" dirty="0" err="1"/>
              <a:t>dont</a:t>
            </a:r>
            <a:r>
              <a:rPr lang="nl-BE" dirty="0"/>
              <a:t> 40.720 e de </a:t>
            </a:r>
            <a:r>
              <a:rPr lang="nl-BE" dirty="0" err="1"/>
              <a:t>subvention</a:t>
            </a:r>
            <a:r>
              <a:rPr lang="nl-BE" dirty="0"/>
              <a:t> </a:t>
            </a:r>
            <a:r>
              <a:rPr lang="nl-BE" dirty="0" err="1"/>
              <a:t>exceptionnelle</a:t>
            </a:r>
            <a:r>
              <a:rPr lang="nl-BE" dirty="0"/>
              <a:t> du SPW (COVID 19) en soutien </a:t>
            </a:r>
            <a:r>
              <a:rPr lang="nl-BE" dirty="0" err="1"/>
              <a:t>aux</a:t>
            </a:r>
            <a:r>
              <a:rPr lang="nl-BE" dirty="0"/>
              <a:t> clubs </a:t>
            </a:r>
            <a:r>
              <a:rPr lang="nl-BE" dirty="0" err="1"/>
              <a:t>sportifs</a:t>
            </a:r>
            <a:endParaRPr lang="nl-BE" dirty="0"/>
          </a:p>
          <a:p>
            <a:pPr marL="171450" indent="-171450">
              <a:buFont typeface="Arial" panose="020B0604020202020204" pitchFamily="34" charset="0"/>
              <a:buChar char="•"/>
            </a:pPr>
            <a:endParaRPr lang="nl-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105543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r>
              <a:rPr lang="nl-BE" u="sng" dirty="0" err="1"/>
              <a:t>Dépenses</a:t>
            </a:r>
            <a:r>
              <a:rPr lang="nl-BE" u="sng" dirty="0"/>
              <a:t> de </a:t>
            </a:r>
            <a:r>
              <a:rPr lang="nl-BE" u="sng" dirty="0" err="1"/>
              <a:t>personnel</a:t>
            </a:r>
            <a:r>
              <a:rPr lang="nl-BE" u="sng" dirty="0"/>
              <a:t> </a:t>
            </a:r>
            <a:r>
              <a:rPr lang="nl-BE" dirty="0"/>
              <a:t>en </a:t>
            </a:r>
            <a:r>
              <a:rPr lang="nl-BE" dirty="0" err="1"/>
              <a:t>augmentation</a:t>
            </a:r>
            <a:r>
              <a:rPr lang="nl-BE" dirty="0"/>
              <a:t> de 5,30% (</a:t>
            </a:r>
            <a:r>
              <a:rPr lang="nl-BE" dirty="0" err="1"/>
              <a:t>Indexation</a:t>
            </a:r>
            <a:r>
              <a:rPr lang="nl-BE" dirty="0"/>
              <a:t> en </a:t>
            </a:r>
            <a:r>
              <a:rPr lang="nl-BE" dirty="0" err="1"/>
              <a:t>octobre</a:t>
            </a:r>
            <a:r>
              <a:rPr lang="nl-BE" dirty="0"/>
              <a:t> 2021 + </a:t>
            </a:r>
            <a:r>
              <a:rPr lang="nl-BE" dirty="0" err="1"/>
              <a:t>révisions</a:t>
            </a:r>
            <a:r>
              <a:rPr lang="nl-BE" dirty="0"/>
              <a:t> de </a:t>
            </a:r>
            <a:r>
              <a:rPr lang="nl-BE" dirty="0" err="1"/>
              <a:t>barèmes</a:t>
            </a:r>
            <a:r>
              <a:rPr lang="nl-BE" dirty="0"/>
              <a:t> + </a:t>
            </a:r>
            <a:r>
              <a:rPr lang="nl-BE" dirty="0" err="1"/>
              <a:t>évolutions</a:t>
            </a:r>
            <a:r>
              <a:rPr lang="nl-BE" dirty="0"/>
              <a:t> de carrières) soit +/- 170.000 </a:t>
            </a:r>
            <a:r>
              <a:rPr lang="nl-BE" dirty="0" err="1"/>
              <a:t>euros</a:t>
            </a:r>
            <a:r>
              <a:rPr lang="nl-BE" dirty="0"/>
              <a:t>, pour rappel </a:t>
            </a:r>
            <a:r>
              <a:rPr lang="nl-BE" dirty="0" err="1"/>
              <a:t>elles</a:t>
            </a:r>
            <a:r>
              <a:rPr lang="nl-BE" dirty="0"/>
              <a:t> </a:t>
            </a:r>
            <a:r>
              <a:rPr lang="nl-BE" dirty="0" err="1"/>
              <a:t>représentent</a:t>
            </a:r>
            <a:r>
              <a:rPr lang="nl-BE" dirty="0"/>
              <a:t> +/- 45% du budget des </a:t>
            </a:r>
            <a:r>
              <a:rPr lang="nl-BE" dirty="0" err="1"/>
              <a:t>dépenses</a:t>
            </a:r>
            <a:r>
              <a:rPr lang="nl-BE" dirty="0"/>
              <a:t> (</a:t>
            </a:r>
            <a:r>
              <a:rPr lang="nl-BE" dirty="0" err="1"/>
              <a:t>dépenses</a:t>
            </a:r>
            <a:r>
              <a:rPr lang="nl-BE" dirty="0"/>
              <a:t> </a:t>
            </a:r>
            <a:r>
              <a:rPr lang="nl-BE" dirty="0" err="1"/>
              <a:t>incompressibles</a:t>
            </a:r>
            <a:r>
              <a:rPr lang="nl-BE" dirty="0"/>
              <a:t>)</a:t>
            </a:r>
          </a:p>
          <a:p>
            <a:pPr marL="0" indent="0">
              <a:buFont typeface="Arial" panose="020B0604020202020204" pitchFamily="34" charset="0"/>
              <a:buNone/>
            </a:pPr>
            <a:r>
              <a:rPr lang="nl-BE" dirty="0"/>
              <a:t>Le </a:t>
            </a:r>
            <a:r>
              <a:rPr lang="nl-BE" dirty="0" err="1"/>
              <a:t>coût</a:t>
            </a:r>
            <a:r>
              <a:rPr lang="nl-BE" dirty="0"/>
              <a:t> </a:t>
            </a:r>
            <a:r>
              <a:rPr lang="nl-BE" dirty="0" err="1"/>
              <a:t>total</a:t>
            </a:r>
            <a:r>
              <a:rPr lang="nl-BE" dirty="0"/>
              <a:t> </a:t>
            </a:r>
            <a:r>
              <a:rPr lang="nl-BE" dirty="0" err="1"/>
              <a:t>est</a:t>
            </a:r>
            <a:r>
              <a:rPr lang="nl-BE" dirty="0"/>
              <a:t> de 3,352,103 </a:t>
            </a:r>
            <a:r>
              <a:rPr lang="nl-BE" dirty="0" err="1"/>
              <a:t>euros</a:t>
            </a:r>
            <a:r>
              <a:rPr lang="nl-BE" dirty="0"/>
              <a:t>.  </a:t>
            </a:r>
            <a:r>
              <a:rPr lang="nl-BE" dirty="0" err="1"/>
              <a:t>Déduction</a:t>
            </a:r>
            <a:r>
              <a:rPr lang="nl-BE" dirty="0"/>
              <a:t> </a:t>
            </a:r>
            <a:r>
              <a:rPr lang="nl-BE" dirty="0" err="1"/>
              <a:t>faite</a:t>
            </a:r>
            <a:r>
              <a:rPr lang="nl-BE" dirty="0"/>
              <a:t> des </a:t>
            </a:r>
            <a:r>
              <a:rPr lang="nl-BE" dirty="0" err="1"/>
              <a:t>subventions</a:t>
            </a:r>
            <a:r>
              <a:rPr lang="nl-BE" dirty="0"/>
              <a:t> </a:t>
            </a:r>
            <a:r>
              <a:rPr lang="nl-BE" dirty="0" err="1"/>
              <a:t>reçues</a:t>
            </a:r>
            <a:r>
              <a:rPr lang="nl-BE" dirty="0"/>
              <a:t> </a:t>
            </a:r>
            <a:r>
              <a:rPr lang="nl-BE" dirty="0" err="1"/>
              <a:t>le</a:t>
            </a:r>
            <a:r>
              <a:rPr lang="nl-BE" dirty="0"/>
              <a:t> </a:t>
            </a:r>
            <a:r>
              <a:rPr lang="nl-BE" dirty="0" err="1"/>
              <a:t>coût</a:t>
            </a:r>
            <a:r>
              <a:rPr lang="nl-BE" dirty="0"/>
              <a:t> net des charges de </a:t>
            </a:r>
            <a:r>
              <a:rPr lang="nl-BE" dirty="0" err="1"/>
              <a:t>personnel</a:t>
            </a:r>
            <a:r>
              <a:rPr lang="nl-BE" dirty="0"/>
              <a:t> (en </a:t>
            </a:r>
            <a:r>
              <a:rPr lang="nl-BE" dirty="0" err="1"/>
              <a:t>jaune</a:t>
            </a:r>
            <a:r>
              <a:rPr lang="nl-BE" dirty="0"/>
              <a:t>) </a:t>
            </a:r>
            <a:r>
              <a:rPr lang="nl-BE" dirty="0" err="1"/>
              <a:t>est</a:t>
            </a:r>
            <a:r>
              <a:rPr lang="nl-BE" dirty="0"/>
              <a:t> de 2,310,656 </a:t>
            </a:r>
            <a:r>
              <a:rPr lang="nl-BE" dirty="0" err="1"/>
              <a:t>euros</a:t>
            </a:r>
            <a:r>
              <a:rPr lang="nl-BE" dirty="0"/>
              <a:t>.</a:t>
            </a:r>
          </a:p>
          <a:p>
            <a:pPr marL="0" indent="0">
              <a:buFont typeface="Arial" panose="020B0604020202020204" pitchFamily="34" charset="0"/>
              <a:buNone/>
            </a:pPr>
            <a:r>
              <a:rPr lang="nl-BE" dirty="0" err="1"/>
              <a:t>L’emploi</a:t>
            </a:r>
            <a:r>
              <a:rPr lang="nl-BE" dirty="0"/>
              <a:t> </a:t>
            </a:r>
            <a:r>
              <a:rPr lang="nl-BE" dirty="0" err="1"/>
              <a:t>reste</a:t>
            </a:r>
            <a:r>
              <a:rPr lang="nl-BE" dirty="0"/>
              <a:t> </a:t>
            </a:r>
            <a:r>
              <a:rPr lang="nl-BE" dirty="0" err="1"/>
              <a:t>stable</a:t>
            </a:r>
            <a:r>
              <a:rPr lang="nl-BE" dirty="0"/>
              <a:t>, </a:t>
            </a:r>
            <a:r>
              <a:rPr lang="nl-BE" dirty="0" err="1"/>
              <a:t>nous</a:t>
            </a:r>
            <a:r>
              <a:rPr lang="nl-BE" dirty="0"/>
              <a:t> </a:t>
            </a:r>
            <a:r>
              <a:rPr lang="nl-BE" dirty="0" err="1"/>
              <a:t>comptions</a:t>
            </a:r>
            <a:r>
              <a:rPr lang="nl-BE" dirty="0"/>
              <a:t> au 31/12/2021  83 </a:t>
            </a:r>
            <a:r>
              <a:rPr lang="nl-BE" dirty="0" err="1"/>
              <a:t>agents</a:t>
            </a:r>
            <a:r>
              <a:rPr lang="nl-BE" dirty="0"/>
              <a:t> pour 58,42 ETP.</a:t>
            </a:r>
          </a:p>
          <a:p>
            <a:pPr marL="0" indent="0">
              <a:buFont typeface="Arial" panose="020B0604020202020204" pitchFamily="34" charset="0"/>
              <a:buNone/>
            </a:pPr>
            <a:r>
              <a:rPr lang="nl-BE" dirty="0" err="1"/>
              <a:t>Outre</a:t>
            </a:r>
            <a:r>
              <a:rPr lang="nl-BE" dirty="0"/>
              <a:t> les </a:t>
            </a:r>
            <a:r>
              <a:rPr lang="nl-BE" dirty="0" err="1"/>
              <a:t>remplacements</a:t>
            </a:r>
            <a:r>
              <a:rPr lang="nl-BE" dirty="0"/>
              <a:t> </a:t>
            </a:r>
            <a:r>
              <a:rPr lang="nl-BE" dirty="0" err="1"/>
              <a:t>habituels</a:t>
            </a:r>
            <a:r>
              <a:rPr lang="nl-BE" dirty="0"/>
              <a:t>, de nouveaux </a:t>
            </a:r>
            <a:r>
              <a:rPr lang="nl-BE" dirty="0" err="1"/>
              <a:t>emplois</a:t>
            </a:r>
            <a:r>
              <a:rPr lang="nl-BE" dirty="0"/>
              <a:t> ont </a:t>
            </a:r>
            <a:r>
              <a:rPr lang="nl-BE" dirty="0" err="1"/>
              <a:t>été</a:t>
            </a:r>
            <a:r>
              <a:rPr lang="nl-BE" dirty="0"/>
              <a:t> </a:t>
            </a:r>
            <a:r>
              <a:rPr lang="nl-BE" dirty="0" err="1"/>
              <a:t>créés</a:t>
            </a:r>
            <a:r>
              <a:rPr lang="nl-BE" dirty="0"/>
              <a:t> : </a:t>
            </a:r>
            <a:r>
              <a:rPr lang="nl-BE" dirty="0" err="1"/>
              <a:t>Une</a:t>
            </a:r>
            <a:r>
              <a:rPr lang="nl-BE" dirty="0"/>
              <a:t> </a:t>
            </a:r>
            <a:r>
              <a:rPr lang="nl-BE" dirty="0" err="1"/>
              <a:t>chargée</a:t>
            </a:r>
            <a:r>
              <a:rPr lang="nl-BE" dirty="0"/>
              <a:t> de </a:t>
            </a:r>
            <a:r>
              <a:rPr lang="nl-BE" dirty="0" err="1"/>
              <a:t>communication</a:t>
            </a:r>
            <a:r>
              <a:rPr lang="nl-BE" dirty="0"/>
              <a:t>, </a:t>
            </a:r>
            <a:r>
              <a:rPr lang="nl-BE" dirty="0" err="1"/>
              <a:t>un</a:t>
            </a:r>
            <a:r>
              <a:rPr lang="nl-BE" dirty="0"/>
              <a:t> agent </a:t>
            </a:r>
            <a:r>
              <a:rPr lang="nl-BE" dirty="0" err="1"/>
              <a:t>Pollec</a:t>
            </a:r>
            <a:r>
              <a:rPr lang="nl-BE" dirty="0"/>
              <a:t> (énergie), </a:t>
            </a:r>
            <a:r>
              <a:rPr lang="nl-BE" dirty="0" err="1"/>
              <a:t>un</a:t>
            </a:r>
            <a:r>
              <a:rPr lang="nl-BE" dirty="0"/>
              <a:t> </a:t>
            </a:r>
            <a:r>
              <a:rPr lang="nl-BE" dirty="0" err="1"/>
              <a:t>gradué</a:t>
            </a:r>
            <a:r>
              <a:rPr lang="nl-BE" dirty="0"/>
              <a:t> en </a:t>
            </a:r>
            <a:r>
              <a:rPr lang="nl-BE" dirty="0" err="1"/>
              <a:t>comptabilité</a:t>
            </a:r>
            <a:r>
              <a:rPr lang="nl-BE" dirty="0"/>
              <a:t> et </a:t>
            </a:r>
            <a:r>
              <a:rPr lang="nl-BE" dirty="0" err="1"/>
              <a:t>un</a:t>
            </a:r>
            <a:r>
              <a:rPr lang="nl-BE" dirty="0"/>
              <a:t> chauffeur de bus </a:t>
            </a:r>
            <a:r>
              <a:rPr lang="nl-BE" dirty="0" err="1"/>
              <a:t>scolaire</a:t>
            </a:r>
            <a:r>
              <a:rPr lang="nl-BE" dirty="0"/>
              <a:t>.  </a:t>
            </a:r>
            <a:r>
              <a:rPr lang="nl-BE" dirty="0" err="1"/>
              <a:t>Nous</a:t>
            </a:r>
            <a:r>
              <a:rPr lang="nl-BE" dirty="0"/>
              <a:t> </a:t>
            </a:r>
            <a:r>
              <a:rPr lang="nl-BE" dirty="0" err="1"/>
              <a:t>avons</a:t>
            </a:r>
            <a:r>
              <a:rPr lang="nl-BE" dirty="0"/>
              <a:t> </a:t>
            </a:r>
            <a:r>
              <a:rPr lang="nl-BE" dirty="0" err="1"/>
              <a:t>également</a:t>
            </a:r>
            <a:r>
              <a:rPr lang="nl-BE" dirty="0"/>
              <a:t> </a:t>
            </a:r>
            <a:r>
              <a:rPr lang="nl-BE" dirty="0" err="1"/>
              <a:t>pris</a:t>
            </a:r>
            <a:r>
              <a:rPr lang="nl-BE" dirty="0"/>
              <a:t> en charge </a:t>
            </a:r>
            <a:r>
              <a:rPr lang="nl-BE" dirty="0" err="1"/>
              <a:t>sur</a:t>
            </a:r>
            <a:r>
              <a:rPr lang="nl-BE" dirty="0"/>
              <a:t> fonds </a:t>
            </a:r>
            <a:r>
              <a:rPr lang="nl-BE" dirty="0" err="1"/>
              <a:t>propres</a:t>
            </a:r>
            <a:r>
              <a:rPr lang="nl-BE" dirty="0"/>
              <a:t> </a:t>
            </a:r>
            <a:r>
              <a:rPr lang="nl-BE" dirty="0" err="1"/>
              <a:t>une</a:t>
            </a:r>
            <a:r>
              <a:rPr lang="nl-BE" dirty="0"/>
              <a:t> </a:t>
            </a:r>
            <a:r>
              <a:rPr lang="nl-BE" dirty="0" err="1"/>
              <a:t>institutrice</a:t>
            </a:r>
            <a:r>
              <a:rPr lang="nl-BE" dirty="0"/>
              <a:t> </a:t>
            </a:r>
            <a:r>
              <a:rPr lang="nl-BE" dirty="0" err="1"/>
              <a:t>maternelle</a:t>
            </a:r>
            <a:r>
              <a:rPr lang="nl-BE" dirty="0"/>
              <a:t> pour 1/3 </a:t>
            </a:r>
            <a:r>
              <a:rPr lang="nl-BE" dirty="0" err="1"/>
              <a:t>temps</a:t>
            </a:r>
            <a:r>
              <a:rPr lang="nl-BE" dirty="0"/>
              <a:t>.  A </a:t>
            </a:r>
            <a:r>
              <a:rPr lang="nl-BE" dirty="0" err="1"/>
              <a:t>savoir</a:t>
            </a:r>
            <a:r>
              <a:rPr lang="nl-BE" dirty="0"/>
              <a:t> </a:t>
            </a:r>
            <a:r>
              <a:rPr lang="nl-BE" dirty="0" err="1"/>
              <a:t>qu’il</a:t>
            </a:r>
            <a:r>
              <a:rPr lang="nl-BE" dirty="0"/>
              <a:t> y a </a:t>
            </a:r>
            <a:r>
              <a:rPr lang="nl-BE" dirty="0" err="1"/>
              <a:t>aussi</a:t>
            </a:r>
            <a:r>
              <a:rPr lang="nl-BE" dirty="0"/>
              <a:t> dans ces </a:t>
            </a:r>
            <a:r>
              <a:rPr lang="nl-BE" dirty="0" err="1"/>
              <a:t>coûts</a:t>
            </a:r>
            <a:r>
              <a:rPr lang="nl-BE" dirty="0"/>
              <a:t> </a:t>
            </a:r>
            <a:r>
              <a:rPr lang="nl-BE" dirty="0" err="1"/>
              <a:t>le</a:t>
            </a:r>
            <a:r>
              <a:rPr lang="nl-BE" dirty="0"/>
              <a:t> </a:t>
            </a:r>
            <a:r>
              <a:rPr lang="nl-BE" dirty="0" err="1"/>
              <a:t>traitement</a:t>
            </a:r>
            <a:r>
              <a:rPr lang="nl-BE" dirty="0"/>
              <a:t> des </a:t>
            </a:r>
            <a:r>
              <a:rPr lang="nl-BE" dirty="0" err="1"/>
              <a:t>moniteurs</a:t>
            </a:r>
            <a:r>
              <a:rPr lang="nl-BE" dirty="0"/>
              <a:t> de </a:t>
            </a:r>
            <a:r>
              <a:rPr lang="nl-BE" dirty="0" err="1"/>
              <a:t>plaines</a:t>
            </a:r>
            <a:r>
              <a:rPr lang="nl-BE" dirty="0"/>
              <a:t> de </a:t>
            </a:r>
            <a:r>
              <a:rPr lang="nl-BE" dirty="0" err="1"/>
              <a:t>jeux</a:t>
            </a:r>
            <a:r>
              <a:rPr lang="nl-BE" dirty="0"/>
              <a:t> pour 14,796 €</a:t>
            </a:r>
          </a:p>
          <a:p>
            <a:pPr marL="171450" indent="-171450">
              <a:buFont typeface="Arial" panose="020B0604020202020204" pitchFamily="34" charset="0"/>
              <a:buChar char="•"/>
            </a:pPr>
            <a:endParaRPr lang="nl-BE" dirty="0"/>
          </a:p>
          <a:p>
            <a:pPr marL="171450" indent="-171450">
              <a:buFont typeface="Arial" panose="020B0604020202020204" pitchFamily="34" charset="0"/>
              <a:buChar char="•"/>
            </a:pPr>
            <a:r>
              <a:rPr lang="nl-BE" dirty="0" err="1"/>
              <a:t>Dépenses</a:t>
            </a:r>
            <a:r>
              <a:rPr lang="nl-BE" dirty="0"/>
              <a:t> de </a:t>
            </a:r>
            <a:r>
              <a:rPr lang="nl-BE" dirty="0" err="1"/>
              <a:t>dette</a:t>
            </a:r>
            <a:r>
              <a:rPr lang="nl-BE" dirty="0"/>
              <a:t> en </a:t>
            </a:r>
            <a:r>
              <a:rPr lang="nl-BE" dirty="0" err="1"/>
              <a:t>augmentation</a:t>
            </a:r>
            <a:r>
              <a:rPr lang="nl-BE" dirty="0"/>
              <a:t> de 5% par rapport à 2020, </a:t>
            </a:r>
            <a:r>
              <a:rPr lang="nl-BE" dirty="0" err="1"/>
              <a:t>elles</a:t>
            </a:r>
            <a:r>
              <a:rPr lang="nl-BE" dirty="0"/>
              <a:t> </a:t>
            </a:r>
            <a:r>
              <a:rPr lang="nl-BE" dirty="0" err="1"/>
              <a:t>avoisinent</a:t>
            </a:r>
            <a:r>
              <a:rPr lang="nl-BE" dirty="0"/>
              <a:t> les 12% du budget des </a:t>
            </a:r>
            <a:r>
              <a:rPr lang="nl-BE" dirty="0" err="1"/>
              <a:t>dépenses</a:t>
            </a:r>
            <a:r>
              <a:rPr lang="nl-BE" dirty="0"/>
              <a:t>, soit </a:t>
            </a:r>
            <a:r>
              <a:rPr lang="nl-BE" dirty="0" err="1"/>
              <a:t>une</a:t>
            </a:r>
            <a:r>
              <a:rPr lang="nl-BE" dirty="0"/>
              <a:t> </a:t>
            </a:r>
            <a:r>
              <a:rPr lang="nl-BE" dirty="0" err="1"/>
              <a:t>croissance</a:t>
            </a:r>
            <a:r>
              <a:rPr lang="nl-BE" dirty="0"/>
              <a:t> normale par rapport </a:t>
            </a:r>
            <a:r>
              <a:rPr lang="nl-BE" dirty="0" err="1"/>
              <a:t>aux</a:t>
            </a:r>
            <a:r>
              <a:rPr lang="nl-BE" dirty="0"/>
              <a:t> </a:t>
            </a:r>
            <a:r>
              <a:rPr lang="nl-BE" dirty="0" err="1"/>
              <a:t>investissements</a:t>
            </a:r>
            <a:r>
              <a:rPr lang="nl-BE" dirty="0"/>
              <a:t> </a:t>
            </a:r>
            <a:r>
              <a:rPr lang="nl-BE" dirty="0" err="1"/>
              <a:t>réalisés</a:t>
            </a:r>
            <a:r>
              <a:rPr lang="nl-BE" dirty="0"/>
              <a:t>.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10964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Les dépenses de fonctionnement sont augmentation de près de 14%, soit une augmentation de +/- 140.000 euros;</a:t>
            </a:r>
          </a:p>
          <a:p>
            <a:r>
              <a:rPr lang="fr-BE" dirty="0"/>
              <a:t>Pour rappel, durant le 1</a:t>
            </a:r>
            <a:r>
              <a:rPr lang="fr-BE" baseline="30000" dirty="0"/>
              <a:t>er</a:t>
            </a:r>
            <a:r>
              <a:rPr lang="fr-BE" dirty="0"/>
              <a:t> confinement de 2020, notre administration et nos écoles étaient presque à l’arrêt, d’où des diminutions de dépenses;</a:t>
            </a:r>
          </a:p>
          <a:p>
            <a:r>
              <a:rPr lang="fr-BE" dirty="0"/>
              <a:t>En matière d’énergies (eau, gaz, électricité) on constate une augmentation de plus de 30,000 euros mais difficile à interpréter car on ne tient compte que de l’exercice  propre.</a:t>
            </a:r>
          </a:p>
          <a:p>
            <a:r>
              <a:rPr lang="fr-BE" dirty="0"/>
              <a:t>Nous avons une forte hausse des dépenses en matière d’informatique (+/- 35.000 euros) suite à l’acquisition de nouveaux logiciels afin d’optimiser les services communaux.</a:t>
            </a:r>
          </a:p>
          <a:p>
            <a:r>
              <a:rPr lang="fr-BE" dirty="0"/>
              <a:t>Concernant les autres frais techniques, je rappelle qu’en 2021 il y a eu la création de nouvelles actions comme le tourisme, le commerce, le transport scolaire et les plaines de jeux.  Le service environnement créé en septembre 2020 s’est également fort développé.</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296963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Ceci</a:t>
            </a:r>
            <a:r>
              <a:rPr lang="nl-BE" dirty="0"/>
              <a:t> </a:t>
            </a:r>
            <a:r>
              <a:rPr lang="nl-BE" dirty="0" err="1"/>
              <a:t>termine</a:t>
            </a:r>
            <a:r>
              <a:rPr lang="nl-BE" dirty="0"/>
              <a:t> la </a:t>
            </a:r>
            <a:r>
              <a:rPr lang="nl-BE" dirty="0" err="1"/>
              <a:t>présentation</a:t>
            </a:r>
            <a:r>
              <a:rPr lang="nl-BE" dirty="0"/>
              <a:t> du </a:t>
            </a:r>
            <a:r>
              <a:rPr lang="nl-BE" dirty="0" err="1"/>
              <a:t>compte</a:t>
            </a:r>
            <a:r>
              <a:rPr lang="nl-BE" dirty="0"/>
              <a:t> </a:t>
            </a:r>
            <a:r>
              <a:rPr lang="nl-BE" dirty="0" err="1"/>
              <a:t>communal</a:t>
            </a:r>
            <a:r>
              <a:rPr lang="nl-BE" dirty="0"/>
              <a:t> pour </a:t>
            </a:r>
            <a:r>
              <a:rPr lang="nl-BE" dirty="0" err="1"/>
              <a:t>le</a:t>
            </a:r>
            <a:r>
              <a:rPr lang="nl-BE" dirty="0"/>
              <a:t> service ordinaire</a:t>
            </a:r>
          </a:p>
          <a:p>
            <a:r>
              <a:rPr lang="nl-BE" dirty="0"/>
              <a:t>Comme pour les recettes, </a:t>
            </a:r>
            <a:r>
              <a:rPr lang="nl-BE" dirty="0" err="1"/>
              <a:t>ce</a:t>
            </a:r>
            <a:r>
              <a:rPr lang="nl-BE" dirty="0"/>
              <a:t> tableau </a:t>
            </a:r>
            <a:r>
              <a:rPr lang="nl-BE" dirty="0" err="1"/>
              <a:t>compare</a:t>
            </a:r>
            <a:r>
              <a:rPr lang="nl-BE" dirty="0"/>
              <a:t> dans </a:t>
            </a:r>
            <a:r>
              <a:rPr lang="nl-BE" dirty="0" err="1"/>
              <a:t>quelle</a:t>
            </a:r>
            <a:r>
              <a:rPr lang="nl-BE" dirty="0"/>
              <a:t> </a:t>
            </a:r>
            <a:r>
              <a:rPr lang="nl-BE" dirty="0" err="1"/>
              <a:t>mesure</a:t>
            </a:r>
            <a:r>
              <a:rPr lang="nl-BE" dirty="0"/>
              <a:t> </a:t>
            </a:r>
            <a:r>
              <a:rPr lang="nl-BE" dirty="0" err="1"/>
              <a:t>le</a:t>
            </a:r>
            <a:r>
              <a:rPr lang="nl-BE" dirty="0"/>
              <a:t> budget a </a:t>
            </a:r>
            <a:r>
              <a:rPr lang="nl-BE" dirty="0" err="1"/>
              <a:t>été</a:t>
            </a:r>
            <a:r>
              <a:rPr lang="nl-BE" dirty="0"/>
              <a:t> </a:t>
            </a:r>
            <a:r>
              <a:rPr lang="nl-BE" dirty="0" err="1"/>
              <a:t>réalisé</a:t>
            </a:r>
            <a:r>
              <a:rPr lang="nl-BE" dirty="0"/>
              <a:t>. Les </a:t>
            </a:r>
            <a:r>
              <a:rPr lang="nl-BE" dirty="0" err="1"/>
              <a:t>taux</a:t>
            </a:r>
            <a:r>
              <a:rPr lang="nl-BE" dirty="0"/>
              <a:t> de </a:t>
            </a:r>
            <a:r>
              <a:rPr lang="nl-BE" dirty="0" err="1"/>
              <a:t>réalisation</a:t>
            </a:r>
            <a:r>
              <a:rPr lang="nl-BE" dirty="0"/>
              <a:t> </a:t>
            </a:r>
            <a:r>
              <a:rPr lang="nl-BE" dirty="0" err="1"/>
              <a:t>sont</a:t>
            </a:r>
            <a:r>
              <a:rPr lang="nl-BE" dirty="0"/>
              <a:t> à nouveau </a:t>
            </a:r>
            <a:r>
              <a:rPr lang="nl-BE" dirty="0" err="1"/>
              <a:t>très</a:t>
            </a:r>
            <a:r>
              <a:rPr lang="nl-BE" dirty="0"/>
              <a:t> bons et </a:t>
            </a:r>
            <a:r>
              <a:rPr lang="nl-BE" dirty="0" err="1"/>
              <a:t>globalement</a:t>
            </a:r>
            <a:r>
              <a:rPr lang="nl-BE" dirty="0"/>
              <a:t> on </a:t>
            </a:r>
            <a:r>
              <a:rPr lang="nl-BE" dirty="0" err="1"/>
              <a:t>atteint</a:t>
            </a:r>
            <a:r>
              <a:rPr lang="nl-BE" dirty="0"/>
              <a:t> </a:t>
            </a:r>
            <a:r>
              <a:rPr lang="nl-BE" dirty="0" err="1"/>
              <a:t>un</a:t>
            </a:r>
            <a:r>
              <a:rPr lang="nl-BE" dirty="0"/>
              <a:t> </a:t>
            </a:r>
            <a:r>
              <a:rPr lang="nl-BE" dirty="0" err="1"/>
              <a:t>taux</a:t>
            </a:r>
            <a:r>
              <a:rPr lang="nl-BE" dirty="0"/>
              <a:t> de </a:t>
            </a:r>
            <a:r>
              <a:rPr lang="nl-BE" dirty="0" err="1"/>
              <a:t>réalisation</a:t>
            </a:r>
            <a:r>
              <a:rPr lang="nl-BE" dirty="0"/>
              <a:t> de 97,15%.</a:t>
            </a:r>
          </a:p>
          <a:p>
            <a:r>
              <a:rPr lang="nl-BE" dirty="0"/>
              <a:t>Le </a:t>
            </a:r>
            <a:r>
              <a:rPr lang="nl-BE" dirty="0" err="1"/>
              <a:t>taux</a:t>
            </a:r>
            <a:r>
              <a:rPr lang="nl-BE" dirty="0"/>
              <a:t> de </a:t>
            </a:r>
            <a:r>
              <a:rPr lang="nl-BE" dirty="0" err="1"/>
              <a:t>réalisation</a:t>
            </a:r>
            <a:r>
              <a:rPr lang="nl-BE" dirty="0"/>
              <a:t> des </a:t>
            </a:r>
            <a:r>
              <a:rPr lang="nl-BE" dirty="0" err="1"/>
              <a:t>dépenses</a:t>
            </a:r>
            <a:r>
              <a:rPr lang="nl-BE" dirty="0"/>
              <a:t> de </a:t>
            </a:r>
            <a:r>
              <a:rPr lang="nl-BE" dirty="0" err="1"/>
              <a:t>fonctionnement</a:t>
            </a:r>
            <a:r>
              <a:rPr lang="nl-BE" dirty="0"/>
              <a:t> </a:t>
            </a:r>
            <a:r>
              <a:rPr lang="nl-BE" dirty="0" err="1"/>
              <a:t>est</a:t>
            </a:r>
            <a:r>
              <a:rPr lang="nl-BE" dirty="0"/>
              <a:t> </a:t>
            </a:r>
            <a:r>
              <a:rPr lang="nl-BE" dirty="0" err="1"/>
              <a:t>moins</a:t>
            </a:r>
            <a:r>
              <a:rPr lang="nl-BE" dirty="0"/>
              <a:t> bon que les </a:t>
            </a:r>
            <a:r>
              <a:rPr lang="nl-BE" dirty="0" err="1"/>
              <a:t>autres</a:t>
            </a:r>
            <a:r>
              <a:rPr lang="nl-BE" dirty="0"/>
              <a:t> (89,42%), </a:t>
            </a:r>
            <a:r>
              <a:rPr lang="nl-BE" dirty="0" err="1"/>
              <a:t>ce</a:t>
            </a:r>
            <a:r>
              <a:rPr lang="nl-BE" dirty="0"/>
              <a:t> </a:t>
            </a:r>
            <a:r>
              <a:rPr lang="nl-BE" dirty="0" err="1"/>
              <a:t>qui</a:t>
            </a:r>
            <a:r>
              <a:rPr lang="nl-BE" dirty="0"/>
              <a:t> </a:t>
            </a:r>
            <a:r>
              <a:rPr lang="nl-BE" dirty="0" err="1"/>
              <a:t>est</a:t>
            </a:r>
            <a:r>
              <a:rPr lang="nl-BE" dirty="0"/>
              <a:t> </a:t>
            </a:r>
            <a:r>
              <a:rPr lang="nl-BE" dirty="0" err="1"/>
              <a:t>normal</a:t>
            </a:r>
            <a:r>
              <a:rPr lang="nl-BE" dirty="0"/>
              <a:t> </a:t>
            </a:r>
            <a:r>
              <a:rPr lang="nl-BE" dirty="0" err="1"/>
              <a:t>car</a:t>
            </a:r>
            <a:r>
              <a:rPr lang="nl-BE" dirty="0"/>
              <a:t> </a:t>
            </a:r>
            <a:r>
              <a:rPr lang="nl-BE" dirty="0" err="1"/>
              <a:t>ce</a:t>
            </a:r>
            <a:r>
              <a:rPr lang="nl-BE" dirty="0"/>
              <a:t> </a:t>
            </a:r>
            <a:r>
              <a:rPr lang="nl-BE" dirty="0" err="1"/>
              <a:t>sont</a:t>
            </a:r>
            <a:r>
              <a:rPr lang="nl-BE" dirty="0"/>
              <a:t> les </a:t>
            </a:r>
            <a:r>
              <a:rPr lang="nl-BE" dirty="0" err="1"/>
              <a:t>dépenses</a:t>
            </a:r>
            <a:r>
              <a:rPr lang="nl-BE" dirty="0"/>
              <a:t> les plus </a:t>
            </a:r>
            <a:r>
              <a:rPr lang="nl-BE" dirty="0" err="1"/>
              <a:t>difficiles</a:t>
            </a:r>
            <a:r>
              <a:rPr lang="nl-BE" dirty="0"/>
              <a:t> à </a:t>
            </a:r>
            <a:r>
              <a:rPr lang="nl-BE" dirty="0" err="1"/>
              <a:t>prévoir</a:t>
            </a:r>
            <a:r>
              <a:rPr lang="nl-BE" dirty="0"/>
              <a:t>.</a:t>
            </a:r>
          </a:p>
          <a:p>
            <a:r>
              <a:rPr lang="nl-BE" dirty="0"/>
              <a:t>A </a:t>
            </a:r>
            <a:r>
              <a:rPr lang="nl-BE" dirty="0" err="1"/>
              <a:t>titre</a:t>
            </a:r>
            <a:r>
              <a:rPr lang="nl-BE" dirty="0"/>
              <a:t> </a:t>
            </a:r>
            <a:r>
              <a:rPr lang="nl-BE" dirty="0" err="1"/>
              <a:t>informatif</a:t>
            </a:r>
            <a:r>
              <a:rPr lang="nl-BE" dirty="0"/>
              <a:t>, pour 8.041.000 de </a:t>
            </a:r>
            <a:r>
              <a:rPr lang="nl-BE" dirty="0" err="1"/>
              <a:t>dépenses</a:t>
            </a:r>
            <a:r>
              <a:rPr lang="nl-BE" dirty="0"/>
              <a:t>, </a:t>
            </a:r>
            <a:r>
              <a:rPr lang="nl-BE" dirty="0" err="1"/>
              <a:t>nous</a:t>
            </a:r>
            <a:r>
              <a:rPr lang="nl-BE" dirty="0"/>
              <a:t> </a:t>
            </a:r>
            <a:r>
              <a:rPr lang="nl-BE" dirty="0" err="1"/>
              <a:t>avions</a:t>
            </a:r>
            <a:r>
              <a:rPr lang="nl-BE" dirty="0"/>
              <a:t> +/- 46.000 </a:t>
            </a:r>
            <a:r>
              <a:rPr lang="nl-BE" dirty="0" err="1"/>
              <a:t>euros</a:t>
            </a:r>
            <a:r>
              <a:rPr lang="nl-BE" dirty="0"/>
              <a:t> de </a:t>
            </a:r>
            <a:r>
              <a:rPr lang="nl-BE" dirty="0" err="1"/>
              <a:t>crédits</a:t>
            </a:r>
            <a:r>
              <a:rPr lang="nl-BE" dirty="0"/>
              <a:t> sans </a:t>
            </a:r>
            <a:r>
              <a:rPr lang="nl-BE" dirty="0" err="1"/>
              <a:t>emplois</a:t>
            </a:r>
            <a:r>
              <a:rPr lang="nl-BE" dirty="0"/>
              <a:t>, </a:t>
            </a:r>
            <a:r>
              <a:rPr lang="nl-BE" dirty="0" err="1"/>
              <a:t>ce</a:t>
            </a:r>
            <a:r>
              <a:rPr lang="nl-BE" dirty="0"/>
              <a:t> </a:t>
            </a:r>
            <a:r>
              <a:rPr lang="nl-BE" dirty="0" err="1"/>
              <a:t>qui</a:t>
            </a:r>
            <a:r>
              <a:rPr lang="nl-BE" dirty="0"/>
              <a:t> </a:t>
            </a:r>
            <a:r>
              <a:rPr lang="nl-BE" dirty="0" err="1"/>
              <a:t>est</a:t>
            </a:r>
            <a:r>
              <a:rPr lang="nl-BE" dirty="0"/>
              <a:t> </a:t>
            </a:r>
            <a:r>
              <a:rPr lang="nl-BE" dirty="0" err="1"/>
              <a:t>vraiment</a:t>
            </a:r>
            <a:r>
              <a:rPr lang="nl-BE" dirty="0"/>
              <a:t> </a:t>
            </a:r>
            <a:r>
              <a:rPr lang="nl-BE" dirty="0" err="1"/>
              <a:t>minime</a:t>
            </a:r>
            <a:r>
              <a:rPr lang="nl-BE" dirty="0"/>
              <a:t>.</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783631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58058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Etant donné que les projets s’étalent souvent sur plusieurs exercices, je présente uniquement le résultat de l’exercice global. </a:t>
            </a:r>
          </a:p>
          <a:p>
            <a:r>
              <a:rPr lang="fr-BE" dirty="0"/>
              <a:t>L’équilibre est à considérer projet par projet.</a:t>
            </a:r>
          </a:p>
          <a:p>
            <a:r>
              <a:rPr lang="fr-BE" dirty="0"/>
              <a:t>La différence entre le boni comptable et le boni budgétaires est très important car de nombreux projets ont été adjugés durant le 2</a:t>
            </a:r>
            <a:r>
              <a:rPr lang="fr-BE" baseline="30000" dirty="0"/>
              <a:t>ème</a:t>
            </a:r>
            <a:r>
              <a:rPr lang="fr-BE" dirty="0"/>
              <a:t> semestre 2021 et sont en cours de réalisation actuellement.  </a:t>
            </a:r>
          </a:p>
          <a:p>
            <a:r>
              <a:rPr lang="fr-BE" dirty="0"/>
              <a:t>Le engagements reportés sont de 4.225.210,41 €.  Les principaux projets mis en place sont les suivants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7754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Les différents </a:t>
            </a:r>
            <a:r>
              <a:rPr lang="nl-BE" dirty="0" err="1"/>
              <a:t>projets</a:t>
            </a:r>
            <a:r>
              <a:rPr lang="nl-BE" dirty="0"/>
              <a:t> </a:t>
            </a:r>
            <a:r>
              <a:rPr lang="nl-BE" dirty="0" err="1"/>
              <a:t>adjugés</a:t>
            </a:r>
            <a:r>
              <a:rPr lang="nl-BE" dirty="0"/>
              <a:t> en 2021 </a:t>
            </a:r>
            <a:r>
              <a:rPr lang="nl-BE" dirty="0" err="1"/>
              <a:t>vous</a:t>
            </a:r>
            <a:r>
              <a:rPr lang="nl-BE" dirty="0"/>
              <a:t> ont </a:t>
            </a:r>
            <a:r>
              <a:rPr lang="nl-BE" dirty="0" err="1"/>
              <a:t>été</a:t>
            </a:r>
            <a:r>
              <a:rPr lang="nl-BE" dirty="0"/>
              <a:t> </a:t>
            </a:r>
            <a:r>
              <a:rPr lang="nl-BE" dirty="0" err="1"/>
              <a:t>présentés</a:t>
            </a:r>
            <a:r>
              <a:rPr lang="nl-BE" dirty="0"/>
              <a:t> en détail </a:t>
            </a:r>
            <a:r>
              <a:rPr lang="nl-BE" dirty="0" err="1"/>
              <a:t>lors</a:t>
            </a:r>
            <a:r>
              <a:rPr lang="nl-BE" dirty="0"/>
              <a:t> de la </a:t>
            </a:r>
            <a:r>
              <a:rPr lang="nl-BE" dirty="0" err="1"/>
              <a:t>commission</a:t>
            </a:r>
            <a:r>
              <a:rPr lang="nl-BE" dirty="0"/>
              <a:t> des finances.  On se </a:t>
            </a:r>
            <a:r>
              <a:rPr lang="nl-BE" dirty="0" err="1"/>
              <a:t>limitera</a:t>
            </a:r>
            <a:r>
              <a:rPr lang="nl-BE" dirty="0"/>
              <a:t> </a:t>
            </a:r>
            <a:r>
              <a:rPr lang="nl-BE" dirty="0" err="1"/>
              <a:t>donc</a:t>
            </a:r>
            <a:r>
              <a:rPr lang="nl-BE" dirty="0"/>
              <a:t> </a:t>
            </a:r>
            <a:r>
              <a:rPr lang="nl-BE" dirty="0" err="1"/>
              <a:t>aux</a:t>
            </a:r>
            <a:r>
              <a:rPr lang="nl-BE" dirty="0"/>
              <a:t> plus importants.</a:t>
            </a:r>
          </a:p>
          <a:p>
            <a:r>
              <a:rPr lang="nl-BE" dirty="0"/>
              <a:t>Les </a:t>
            </a:r>
            <a:r>
              <a:rPr lang="nl-BE" dirty="0" err="1"/>
              <a:t>montants</a:t>
            </a:r>
            <a:r>
              <a:rPr lang="nl-BE" dirty="0"/>
              <a:t> </a:t>
            </a:r>
            <a:r>
              <a:rPr lang="nl-BE" dirty="0" err="1"/>
              <a:t>engagés</a:t>
            </a:r>
            <a:r>
              <a:rPr lang="nl-BE" dirty="0"/>
              <a:t> en 2021 se </a:t>
            </a:r>
            <a:r>
              <a:rPr lang="nl-BE" dirty="0" err="1"/>
              <a:t>répartissent</a:t>
            </a:r>
            <a:r>
              <a:rPr lang="nl-BE" dirty="0"/>
              <a:t> de la </a:t>
            </a:r>
            <a:r>
              <a:rPr lang="nl-BE" dirty="0" err="1"/>
              <a:t>manière</a:t>
            </a:r>
            <a:r>
              <a:rPr lang="nl-BE" dirty="0"/>
              <a:t> </a:t>
            </a:r>
            <a:r>
              <a:rPr lang="nl-BE" dirty="0" err="1"/>
              <a:t>suivante</a:t>
            </a:r>
            <a:r>
              <a:rPr lang="nl-BE" dirty="0"/>
              <a:t>. </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556321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 </a:t>
            </a:r>
            <a:r>
              <a:rPr lang="nl-BE" dirty="0" err="1"/>
              <a:t>financement</a:t>
            </a:r>
            <a:r>
              <a:rPr lang="nl-BE" dirty="0"/>
              <a:t> de ces </a:t>
            </a:r>
            <a:r>
              <a:rPr lang="nl-BE" dirty="0" err="1"/>
              <a:t>dépenses</a:t>
            </a:r>
            <a:r>
              <a:rPr lang="nl-BE" dirty="0"/>
              <a:t> </a:t>
            </a:r>
            <a:r>
              <a:rPr lang="nl-BE" dirty="0" err="1"/>
              <a:t>s’opère</a:t>
            </a:r>
            <a:r>
              <a:rPr lang="nl-BE" dirty="0"/>
              <a:t> comme </a:t>
            </a:r>
            <a:r>
              <a:rPr lang="nl-BE" dirty="0" err="1"/>
              <a:t>suit</a:t>
            </a:r>
            <a:r>
              <a:rPr lang="nl-BE" dirty="0"/>
              <a:t> :</a:t>
            </a:r>
          </a:p>
          <a:p>
            <a:pPr marL="171450" indent="-171450">
              <a:buFont typeface="Arial" panose="020B0604020202020204" pitchFamily="34" charset="0"/>
              <a:buChar char="•"/>
            </a:pPr>
            <a:r>
              <a:rPr lang="nl-BE" dirty="0"/>
              <a:t>19% s/ fonds </a:t>
            </a:r>
            <a:r>
              <a:rPr lang="nl-BE" dirty="0" err="1"/>
              <a:t>propres</a:t>
            </a:r>
            <a:endParaRPr lang="nl-BE" dirty="0"/>
          </a:p>
          <a:p>
            <a:pPr marL="171450" indent="-171450">
              <a:buFont typeface="Arial" panose="020B0604020202020204" pitchFamily="34" charset="0"/>
              <a:buChar char="•"/>
            </a:pPr>
            <a:r>
              <a:rPr lang="nl-BE" dirty="0"/>
              <a:t>46% par </a:t>
            </a:r>
            <a:r>
              <a:rPr lang="nl-BE" dirty="0" err="1"/>
              <a:t>emprunts</a:t>
            </a:r>
            <a:endParaRPr lang="nl-BE" dirty="0"/>
          </a:p>
          <a:p>
            <a:pPr marL="171450" indent="-171450">
              <a:buFont typeface="Arial" panose="020B0604020202020204" pitchFamily="34" charset="0"/>
              <a:buChar char="•"/>
            </a:pPr>
            <a:r>
              <a:rPr lang="nl-BE" dirty="0"/>
              <a:t>35% par </a:t>
            </a:r>
            <a:r>
              <a:rPr lang="nl-BE" dirty="0" err="1"/>
              <a:t>subsides</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825396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 fonds de réserve extra </a:t>
            </a:r>
            <a:r>
              <a:rPr lang="nl-BE" dirty="0" err="1"/>
              <a:t>est</a:t>
            </a:r>
            <a:r>
              <a:rPr lang="nl-BE" dirty="0"/>
              <a:t> </a:t>
            </a:r>
            <a:r>
              <a:rPr lang="nl-BE" dirty="0" err="1"/>
              <a:t>composé</a:t>
            </a:r>
            <a:r>
              <a:rPr lang="nl-BE" dirty="0"/>
              <a:t> AU 31/12/2021 de deux types de fonds </a:t>
            </a:r>
            <a:r>
              <a:rPr lang="nl-BE" dirty="0" err="1"/>
              <a:t>distincts</a:t>
            </a:r>
            <a:r>
              <a:rPr lang="nl-BE" dirty="0"/>
              <a:t>: (</a:t>
            </a:r>
            <a:r>
              <a:rPr lang="nl-BE" dirty="0" err="1"/>
              <a:t>ce</a:t>
            </a:r>
            <a:r>
              <a:rPr lang="nl-BE" dirty="0"/>
              <a:t> </a:t>
            </a:r>
            <a:r>
              <a:rPr lang="nl-BE" dirty="0" err="1"/>
              <a:t>sont</a:t>
            </a:r>
            <a:r>
              <a:rPr lang="nl-BE" dirty="0"/>
              <a:t> les fonds </a:t>
            </a:r>
            <a:r>
              <a:rPr lang="nl-BE" dirty="0" err="1"/>
              <a:t>disponibles</a:t>
            </a:r>
            <a:r>
              <a:rPr lang="nl-BE" dirty="0"/>
              <a:t> au 31/12 </a:t>
            </a:r>
            <a:r>
              <a:rPr lang="nl-BE" dirty="0" err="1"/>
              <a:t>qui</a:t>
            </a:r>
            <a:r>
              <a:rPr lang="nl-BE" dirty="0"/>
              <a:t> </a:t>
            </a:r>
            <a:r>
              <a:rPr lang="nl-BE" dirty="0" err="1"/>
              <a:t>permettront</a:t>
            </a:r>
            <a:r>
              <a:rPr lang="nl-BE" dirty="0"/>
              <a:t> de </a:t>
            </a:r>
            <a:r>
              <a:rPr lang="nl-BE" dirty="0" err="1"/>
              <a:t>financer</a:t>
            </a:r>
            <a:r>
              <a:rPr lang="nl-BE" dirty="0"/>
              <a:t> les </a:t>
            </a:r>
            <a:r>
              <a:rPr lang="nl-BE" dirty="0" err="1"/>
              <a:t>projets</a:t>
            </a:r>
            <a:r>
              <a:rPr lang="nl-BE" dirty="0"/>
              <a:t> à </a:t>
            </a:r>
            <a:r>
              <a:rPr lang="nl-BE" dirty="0" err="1"/>
              <a:t>venir</a:t>
            </a:r>
            <a:r>
              <a:rPr lang="nl-BE" dirty="0"/>
              <a:t> (</a:t>
            </a:r>
            <a:r>
              <a:rPr lang="nl-BE" dirty="0" err="1"/>
              <a:t>année</a:t>
            </a:r>
            <a:r>
              <a:rPr lang="nl-BE" dirty="0"/>
              <a:t> 2022 et </a:t>
            </a:r>
            <a:r>
              <a:rPr lang="nl-BE" dirty="0" err="1"/>
              <a:t>suivantes</a:t>
            </a:r>
            <a:r>
              <a:rPr lang="nl-BE" dirty="0"/>
              <a:t>)</a:t>
            </a:r>
          </a:p>
          <a:p>
            <a:pPr marL="171450" indent="-171450">
              <a:buFont typeface="Arial" panose="020B0604020202020204" pitchFamily="34" charset="0"/>
              <a:buChar char="•"/>
            </a:pPr>
            <a:r>
              <a:rPr lang="nl-BE" dirty="0" err="1"/>
              <a:t>le</a:t>
            </a:r>
            <a:r>
              <a:rPr lang="nl-BE" dirty="0"/>
              <a:t> </a:t>
            </a:r>
            <a:r>
              <a:rPr lang="nl-BE" dirty="0" err="1"/>
              <a:t>classique</a:t>
            </a:r>
            <a:r>
              <a:rPr lang="nl-BE" dirty="0"/>
              <a:t> (transferts de </a:t>
            </a:r>
            <a:r>
              <a:rPr lang="nl-BE" dirty="0" err="1"/>
              <a:t>l’ordinaire</a:t>
            </a:r>
            <a:r>
              <a:rPr lang="nl-BE" dirty="0"/>
              <a:t>, </a:t>
            </a:r>
            <a:r>
              <a:rPr lang="nl-BE" dirty="0" err="1"/>
              <a:t>ventes</a:t>
            </a:r>
            <a:r>
              <a:rPr lang="nl-BE" dirty="0"/>
              <a:t> et </a:t>
            </a:r>
            <a:r>
              <a:rPr lang="nl-BE" dirty="0" err="1"/>
              <a:t>reconstitutions</a:t>
            </a:r>
            <a:r>
              <a:rPr lang="nl-BE" dirty="0"/>
              <a:t> de </a:t>
            </a:r>
            <a:r>
              <a:rPr lang="nl-BE" dirty="0" err="1"/>
              <a:t>trésoreries</a:t>
            </a:r>
            <a:r>
              <a:rPr lang="nl-BE" dirty="0"/>
              <a:t>), soit 236.695,68 </a:t>
            </a:r>
            <a:r>
              <a:rPr lang="nl-BE" dirty="0" err="1"/>
              <a:t>euros</a:t>
            </a:r>
            <a:endParaRPr lang="nl-BE" dirty="0"/>
          </a:p>
          <a:p>
            <a:pPr marL="171450" indent="-171450">
              <a:buFont typeface="Arial" panose="020B0604020202020204" pitchFamily="34" charset="0"/>
              <a:buChar char="•"/>
            </a:pPr>
            <a:r>
              <a:rPr lang="nl-BE" dirty="0"/>
              <a:t>Les </a:t>
            </a:r>
            <a:r>
              <a:rPr lang="nl-BE" dirty="0" err="1"/>
              <a:t>subventions</a:t>
            </a:r>
            <a:r>
              <a:rPr lang="nl-BE" dirty="0"/>
              <a:t> “FRIC” de 68.060,04 €, et les </a:t>
            </a:r>
            <a:r>
              <a:rPr lang="nl-BE" dirty="0" err="1"/>
              <a:t>nouvelles</a:t>
            </a:r>
            <a:r>
              <a:rPr lang="nl-BE" dirty="0"/>
              <a:t> enveloppes de </a:t>
            </a:r>
            <a:r>
              <a:rPr lang="nl-BE" dirty="0" err="1"/>
              <a:t>financements</a:t>
            </a:r>
            <a:r>
              <a:rPr lang="nl-BE" dirty="0"/>
              <a:t> “PIMACI” pour 157.249,65 € et “</a:t>
            </a:r>
            <a:r>
              <a:rPr lang="nl-BE" dirty="0" err="1"/>
              <a:t>Risques</a:t>
            </a:r>
            <a:r>
              <a:rPr lang="nl-BE" dirty="0"/>
              <a:t> </a:t>
            </a:r>
            <a:r>
              <a:rPr lang="nl-BE" dirty="0" err="1"/>
              <a:t>d’inondations</a:t>
            </a:r>
            <a:r>
              <a:rPr lang="nl-BE" dirty="0"/>
              <a:t>” 59.314,34 €. </a:t>
            </a:r>
            <a:r>
              <a:rPr lang="nl-BE" dirty="0" err="1"/>
              <a:t>Qui</a:t>
            </a:r>
            <a:r>
              <a:rPr lang="nl-BE" dirty="0"/>
              <a:t> </a:t>
            </a:r>
            <a:r>
              <a:rPr lang="nl-BE" dirty="0" err="1"/>
              <a:t>convriront</a:t>
            </a:r>
            <a:r>
              <a:rPr lang="nl-BE" dirty="0"/>
              <a:t> </a:t>
            </a:r>
            <a:r>
              <a:rPr lang="nl-BE" dirty="0" err="1"/>
              <a:t>plusieurs</a:t>
            </a:r>
            <a:r>
              <a:rPr lang="nl-BE" dirty="0"/>
              <a:t> </a:t>
            </a:r>
            <a:r>
              <a:rPr lang="nl-BE" dirty="0" err="1"/>
              <a:t>projets</a:t>
            </a:r>
            <a:r>
              <a:rPr lang="nl-BE" dirty="0"/>
              <a:t> </a:t>
            </a:r>
            <a:r>
              <a:rPr lang="nl-BE" dirty="0" err="1"/>
              <a:t>étalés</a:t>
            </a:r>
            <a:r>
              <a:rPr lang="nl-BE" dirty="0"/>
              <a:t> </a:t>
            </a:r>
            <a:r>
              <a:rPr lang="nl-BE" dirty="0" err="1"/>
              <a:t>sur</a:t>
            </a:r>
            <a:r>
              <a:rPr lang="nl-BE" dirty="0"/>
              <a:t> </a:t>
            </a:r>
            <a:r>
              <a:rPr lang="nl-BE" dirty="0" err="1"/>
              <a:t>plusieux</a:t>
            </a:r>
            <a:r>
              <a:rPr lang="nl-BE" dirty="0"/>
              <a:t> </a:t>
            </a:r>
            <a:r>
              <a:rPr lang="nl-BE" dirty="0" err="1"/>
              <a:t>exercices</a:t>
            </a:r>
            <a:r>
              <a:rPr lang="nl-BE" dirty="0"/>
              <a:t>.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934532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BE" dirty="0"/>
              <a:t>Le résultat du compte 2021 a permis de constituer les provisions suivantes:</a:t>
            </a:r>
          </a:p>
          <a:p>
            <a:pPr marL="0" indent="0">
              <a:buFont typeface="Arial" panose="020B0604020202020204" pitchFamily="34" charset="0"/>
              <a:buNone/>
            </a:pPr>
            <a:r>
              <a:rPr lang="fr-BE" dirty="0"/>
              <a:t>+100.000€ intervention CPAS</a:t>
            </a:r>
          </a:p>
          <a:p>
            <a:pPr marL="0" indent="0">
              <a:buFont typeface="Arial" panose="020B0604020202020204" pitchFamily="34" charset="0"/>
              <a:buNone/>
            </a:pPr>
            <a:r>
              <a:rPr lang="fr-BE" dirty="0"/>
              <a:t>+100.000€ intervention Zone </a:t>
            </a:r>
            <a:r>
              <a:rPr lang="fr-BE"/>
              <a:t>de Police</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5504788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BE" dirty="0"/>
              <a:t>Le résultat du compte 2021 a permis de constituer les provisions suivantes:</a:t>
            </a:r>
          </a:p>
          <a:p>
            <a:pPr marL="0" indent="0">
              <a:buFont typeface="Arial" panose="020B0604020202020204" pitchFamily="34" charset="0"/>
              <a:buNone/>
            </a:pPr>
            <a:r>
              <a:rPr lang="fr-BE" dirty="0"/>
              <a:t>+100.000€ </a:t>
            </a:r>
            <a:r>
              <a:rPr lang="fr-BE" dirty="0" err="1"/>
              <a:t>pr</a:t>
            </a:r>
            <a:r>
              <a:rPr lang="fr-BE" dirty="0"/>
              <a:t> intervention CPAS</a:t>
            </a:r>
          </a:p>
          <a:p>
            <a:pPr marL="0" indent="0">
              <a:buFont typeface="Arial" panose="020B0604020202020204" pitchFamily="34" charset="0"/>
              <a:buNone/>
            </a:pPr>
            <a:r>
              <a:rPr lang="fr-BE" dirty="0"/>
              <a:t>+50.000€ </a:t>
            </a:r>
            <a:r>
              <a:rPr lang="fr-BE" dirty="0" err="1"/>
              <a:t>pr</a:t>
            </a:r>
            <a:r>
              <a:rPr lang="fr-BE" dirty="0"/>
              <a:t> intervention Zone de Police</a:t>
            </a:r>
          </a:p>
          <a:p>
            <a:pPr marL="0" indent="0">
              <a:buFont typeface="Arial" panose="020B0604020202020204" pitchFamily="34" charset="0"/>
              <a:buNone/>
            </a:pP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152395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lgn="l">
              <a:defRPr/>
            </a:lvl1pPr>
          </a:lstStyle>
          <a:p>
            <a:endParaRPr lang="en-US" dirty="0"/>
          </a:p>
        </p:txBody>
      </p:sp>
      <p:sp>
        <p:nvSpPr>
          <p:cNvPr id="5" name="Footer Placeholder 4"/>
          <p:cNvSpPr>
            <a:spLocks noGrp="1"/>
          </p:cNvSpPr>
          <p:nvPr>
            <p:ph type="ftr" sz="quarter" idx="11"/>
          </p:nvPr>
        </p:nvSpPr>
        <p:spPr/>
        <p:txBody>
          <a:bodyPr/>
          <a:lstStyle/>
          <a:p>
            <a:r>
              <a:rPr lang="fr-FR"/>
              <a:t>Commune de Celles – Compte 2018</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11"/>
          </p:nvPr>
        </p:nvSpPr>
        <p:spPr/>
        <p:txBody>
          <a:bodyPr/>
          <a:lstStyle/>
          <a:p>
            <a:pPr rtl="0"/>
            <a:r>
              <a:rPr lang="fr-FR" dirty="0"/>
              <a:t>Commune de Celles – Compte 2018</a:t>
            </a:r>
            <a:endParaRPr lang="fr-FR" noProof="0" dirty="0"/>
          </a:p>
        </p:txBody>
      </p:sp>
      <p:pic>
        <p:nvPicPr>
          <p:cNvPr id="8" name="Image 7">
            <a:extLst>
              <a:ext uri="{FF2B5EF4-FFF2-40B4-BE49-F238E27FC236}">
                <a16:creationId xmlns:a16="http://schemas.microsoft.com/office/drawing/2014/main" id="{ED356C7E-18FD-4037-AB5E-A040839020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097" y="5507685"/>
            <a:ext cx="1308513" cy="1237339"/>
          </a:xfrm>
          <a:prstGeom prst="rect">
            <a:avLst/>
          </a:prstGeom>
        </p:spPr>
      </p:pic>
    </p:spTree>
    <p:extLst>
      <p:ext uri="{BB962C8B-B14F-4D97-AF65-F5344CB8AC3E}">
        <p14:creationId xmlns:p14="http://schemas.microsoft.com/office/powerpoint/2010/main" val="365423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fr-FR"/>
              <a:t>Modifiez le style du titre</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pPr/>
              <a:t>‹N°›</a:t>
            </a:fld>
            <a:endParaRPr lang="fr-FR" noProof="0" dirty="0"/>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36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6030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24128" y="2967788"/>
            <a:ext cx="4754880" cy="33415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r-FR"/>
              <a:t>Cliquez pour modifier les styles du texte du masque</a:t>
            </a:r>
          </a:p>
        </p:txBody>
      </p:sp>
      <p:sp>
        <p:nvSpPr>
          <p:cNvPr id="6" name="Content Placeholder 5"/>
          <p:cNvSpPr>
            <a:spLocks noGrp="1"/>
          </p:cNvSpPr>
          <p:nvPr>
            <p:ph sz="quarter" idx="4"/>
          </p:nvPr>
        </p:nvSpPr>
        <p:spPr>
          <a:xfrm>
            <a:off x="5989320" y="2967788"/>
            <a:ext cx="4754880" cy="33415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endParaRPr lang="fr-FR" dirty="0"/>
          </a:p>
        </p:txBody>
      </p:sp>
      <p:sp>
        <p:nvSpPr>
          <p:cNvPr id="8" name="Footer Placeholder 7"/>
          <p:cNvSpPr>
            <a:spLocks noGrp="1"/>
          </p:cNvSpPr>
          <p:nvPr>
            <p:ph type="ftr" sz="quarter" idx="11"/>
          </p:nvPr>
        </p:nvSpPr>
        <p:spPr/>
        <p:txBody>
          <a:bodyPr/>
          <a:lstStyle/>
          <a:p>
            <a:pPr rtl="0"/>
            <a:r>
              <a:rPr lang="fr-FR" noProof="0"/>
              <a:t>Commune de Celles – Compte 2018</a:t>
            </a:r>
            <a:endParaRPr lang="fr-FR" noProof="0" dirty="0"/>
          </a:p>
        </p:txBody>
      </p:sp>
      <p:sp>
        <p:nvSpPr>
          <p:cNvPr id="9" name="Slide Number Placeholder 8"/>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71014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endParaRPr lang="fr-FR" dirty="0"/>
          </a:p>
        </p:txBody>
      </p:sp>
      <p:sp>
        <p:nvSpPr>
          <p:cNvPr id="4" name="Footer Placeholder 3"/>
          <p:cNvSpPr>
            <a:spLocks noGrp="1"/>
          </p:cNvSpPr>
          <p:nvPr>
            <p:ph type="ftr" sz="quarter" idx="11"/>
          </p:nvPr>
        </p:nvSpPr>
        <p:spPr/>
        <p:txBody>
          <a:bodyPr/>
          <a:lstStyle/>
          <a:p>
            <a:pPr rtl="0"/>
            <a:r>
              <a:rPr lang="fr-FR" noProof="0"/>
              <a:t>Commune de Celles – Compte 2018</a:t>
            </a:r>
            <a:endParaRPr lang="fr-FR" noProof="0" dirty="0"/>
          </a:p>
        </p:txBody>
      </p:sp>
      <p:sp>
        <p:nvSpPr>
          <p:cNvPr id="5" name="Slide Number Placeholder 4"/>
          <p:cNvSpPr>
            <a:spLocks noGrp="1"/>
          </p:cNvSpPr>
          <p:nvPr>
            <p:ph type="sldNum" sz="quarter" idx="12"/>
          </p:nvPr>
        </p:nvSpPr>
        <p:spPr/>
        <p:txBody>
          <a:bodyPr/>
          <a:lstStyle/>
          <a:p>
            <a:pPr rtl="0"/>
            <a:fld id="{9CD8D479-8942-46E8-A226-A4E01F7A105C}" type="slidenum">
              <a:rPr lang="fr-FR" noProof="0" smtClean="0"/>
              <a:pPr/>
              <a:t>‹N°›</a:t>
            </a:fld>
            <a:endParaRPr lang="fr-FR" noProof="0" dirty="0"/>
          </a:p>
        </p:txBody>
      </p:sp>
    </p:spTree>
    <p:extLst>
      <p:ext uri="{BB962C8B-B14F-4D97-AF65-F5344CB8AC3E}">
        <p14:creationId xmlns:p14="http://schemas.microsoft.com/office/powerpoint/2010/main" val="3779487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dirty="0"/>
          </a:p>
        </p:txBody>
      </p:sp>
      <p:sp>
        <p:nvSpPr>
          <p:cNvPr id="3" name="Footer Placeholder 2"/>
          <p:cNvSpPr>
            <a:spLocks noGrp="1"/>
          </p:cNvSpPr>
          <p:nvPr>
            <p:ph type="ftr" sz="quarter" idx="11"/>
          </p:nvPr>
        </p:nvSpPr>
        <p:spPr/>
        <p:txBody>
          <a:bodyPr/>
          <a:lstStyle/>
          <a:p>
            <a:pPr rtl="0"/>
            <a:r>
              <a:rPr lang="fr-FR" noProof="0"/>
              <a:t>Commune de Celles – Compte 2018</a:t>
            </a:r>
            <a:endParaRPr lang="fr-FR" noProof="0" dirty="0"/>
          </a:p>
        </p:txBody>
      </p:sp>
      <p:sp>
        <p:nvSpPr>
          <p:cNvPr id="4" name="Slide Number Placeholder 3"/>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260190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fr-FR"/>
              <a:t>Modifiez le style du titre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31755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26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0123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fr-FR"/>
              <a:t>Modifiez le style du titre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53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2" name="Espace réservé de la date 1"/>
          <p:cNvSpPr>
            <a:spLocks noGrp="1"/>
          </p:cNvSpPr>
          <p:nvPr>
            <p:ph type="dt" sz="half" idx="10"/>
          </p:nvPr>
        </p:nvSpPr>
        <p:spPr/>
        <p:txBody>
          <a:bodyPr rtlCol="0"/>
          <a:lstStyle>
            <a:lvl1pPr>
              <a:defRPr/>
            </a:lvl1pPr>
          </a:lstStyle>
          <a:p>
            <a:endParaRPr lang="fr-FR" dirty="0"/>
          </a:p>
        </p:txBody>
      </p:sp>
      <p:sp>
        <p:nvSpPr>
          <p:cNvPr id="3" name="Espace réservé du pied de page 2"/>
          <p:cNvSpPr>
            <a:spLocks noGrp="1"/>
          </p:cNvSpPr>
          <p:nvPr>
            <p:ph type="ftr" sz="quarter" idx="11"/>
          </p:nvPr>
        </p:nvSpPr>
        <p:spPr/>
        <p:txBody>
          <a:bodyPr rtlCol="0"/>
          <a:lstStyle>
            <a:lvl1pPr>
              <a:defRPr/>
            </a:lvl1pPr>
          </a:lstStyle>
          <a:p>
            <a:pPr rtl="0"/>
            <a:r>
              <a:rPr lang="fr-FR" noProof="0"/>
              <a:t>Commune de Celles – Compte 2018</a:t>
            </a:r>
            <a:endParaRPr lang="fr-FR" noProof="0" dirty="0"/>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endParaRPr lang="fr-FR"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rtl="0"/>
            <a:r>
              <a:rPr lang="fr-FR" noProof="0"/>
              <a:t>Commune de Celles – Compte 2018</a:t>
            </a:r>
            <a:endParaRPr lang="fr-FR" noProof="0"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9CD8D479-8942-46E8-A226-A4E01F7A105C}" type="slidenum">
              <a:rPr lang="fr-FR" noProof="0" smtClean="0"/>
              <a:pPr/>
              <a:t>‹N°›</a:t>
            </a:fld>
            <a:endParaRPr lang="fr-FR" noProof="0" dirty="0"/>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Rectangle 9">
            <a:extLst>
              <a:ext uri="{FF2B5EF4-FFF2-40B4-BE49-F238E27FC236}">
                <a16:creationId xmlns:a16="http://schemas.microsoft.com/office/drawing/2014/main" id="{908B686E-BF88-4C9A-84A3-AB55382DB62C}"/>
              </a:ext>
            </a:extLst>
          </p:cNvPr>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pic>
        <p:nvPicPr>
          <p:cNvPr id="10" name="Image 9">
            <a:extLst>
              <a:ext uri="{FF2B5EF4-FFF2-40B4-BE49-F238E27FC236}">
                <a16:creationId xmlns:a16="http://schemas.microsoft.com/office/drawing/2014/main" id="{AA97A5FC-5F89-4AD5-BF75-04967F04D19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332" y="5635696"/>
            <a:ext cx="1171738" cy="1108003"/>
          </a:xfrm>
          <a:prstGeom prst="rect">
            <a:avLst/>
          </a:prstGeom>
        </p:spPr>
      </p:pic>
    </p:spTree>
    <p:extLst>
      <p:ext uri="{BB962C8B-B14F-4D97-AF65-F5344CB8AC3E}">
        <p14:creationId xmlns:p14="http://schemas.microsoft.com/office/powerpoint/2010/main" val="30287621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5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fr-FR" dirty="0"/>
              <a:t>Compte 2021</a:t>
            </a:r>
          </a:p>
        </p:txBody>
      </p:sp>
      <p:sp>
        <p:nvSpPr>
          <p:cNvPr id="3" name="Sous-titre 2"/>
          <p:cNvSpPr>
            <a:spLocks noGrp="1"/>
          </p:cNvSpPr>
          <p:nvPr>
            <p:ph type="subTitle" idx="1"/>
          </p:nvPr>
        </p:nvSpPr>
        <p:spPr/>
        <p:txBody>
          <a:bodyPr rtlCol="0"/>
          <a:lstStyle/>
          <a:p>
            <a:pPr rtl="0"/>
            <a:r>
              <a:rPr lang="fr-FR" dirty="0"/>
              <a:t>Commune de Celles</a:t>
            </a:r>
          </a:p>
        </p:txBody>
      </p:sp>
      <p:pic>
        <p:nvPicPr>
          <p:cNvPr id="5" name="Image 4">
            <a:extLst>
              <a:ext uri="{FF2B5EF4-FFF2-40B4-BE49-F238E27FC236}">
                <a16:creationId xmlns:a16="http://schemas.microsoft.com/office/drawing/2014/main" id="{BC539C12-A14F-47E2-89F3-9033935A81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827559"/>
            <a:ext cx="2147236" cy="2030441"/>
          </a:xfrm>
          <a:prstGeom prst="rect">
            <a:avLst/>
          </a:prstGeom>
        </p:spPr>
      </p:pic>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a:t>Service Ordinaire</a:t>
            </a:r>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2021</a:t>
            </a:r>
          </a:p>
        </p:txBody>
      </p:sp>
    </p:spTree>
    <p:extLst>
      <p:ext uri="{BB962C8B-B14F-4D97-AF65-F5344CB8AC3E}">
        <p14:creationId xmlns:p14="http://schemas.microsoft.com/office/powerpoint/2010/main" val="3685448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Ordinaire – Global</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9.618.373,59€</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7.995.342,93€</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072809"/>
            <a:ext cx="1596271" cy="192985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3" y="3846499"/>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7.898.930,03€</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1.623.030,66€</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7"/>
            <a:ext cx="1596271" cy="966312"/>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164650"/>
            <a:ext cx="1392025" cy="738664"/>
          </a:xfrm>
          <a:prstGeom prst="rect">
            <a:avLst/>
          </a:prstGeom>
          <a:noFill/>
        </p:spPr>
        <p:txBody>
          <a:bodyPr wrap="square" rtlCol="0">
            <a:spAutoFit/>
          </a:bodyPr>
          <a:lstStyle/>
          <a:p>
            <a:pPr algn="ctr"/>
            <a:r>
              <a:rPr lang="fr-BE" sz="1400" dirty="0"/>
              <a:t>BONI COMPTABLE</a:t>
            </a:r>
          </a:p>
          <a:p>
            <a:pPr algn="ctr"/>
            <a:r>
              <a:rPr lang="fr-BE" sz="1400" b="1" dirty="0"/>
              <a:t>1.719.443,56€</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8400"/>
            <a:ext cx="173848" cy="191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502368" y="2576514"/>
            <a:ext cx="1392025" cy="738664"/>
          </a:xfrm>
          <a:prstGeom prst="rect">
            <a:avLst/>
          </a:prstGeom>
          <a:noFill/>
        </p:spPr>
        <p:txBody>
          <a:bodyPr wrap="square" rtlCol="0">
            <a:spAutoFit/>
          </a:bodyPr>
          <a:lstStyle/>
          <a:p>
            <a:pPr algn="ctr"/>
            <a:r>
              <a:rPr lang="fr-BE" sz="1400" dirty="0"/>
              <a:t>ENGAGEMENTS A REPORTER</a:t>
            </a:r>
          </a:p>
          <a:p>
            <a:pPr algn="ctr"/>
            <a:r>
              <a:rPr lang="fr-BE" sz="1400" b="1" dirty="0"/>
              <a:t>96.412,90€</a:t>
            </a:r>
          </a:p>
        </p:txBody>
      </p:sp>
      <p:sp>
        <p:nvSpPr>
          <p:cNvPr id="17" name="ZoneTexte 16">
            <a:extLst>
              <a:ext uri="{FF2B5EF4-FFF2-40B4-BE49-F238E27FC236}">
                <a16:creationId xmlns:a16="http://schemas.microsoft.com/office/drawing/2014/main" id="{18816D01-69ED-4766-984B-A257A7B831B5}"/>
              </a:ext>
            </a:extLst>
          </p:cNvPr>
          <p:cNvSpPr txBox="1"/>
          <p:nvPr/>
        </p:nvSpPr>
        <p:spPr>
          <a:xfrm>
            <a:off x="2421517" y="5651978"/>
            <a:ext cx="7348962" cy="369332"/>
          </a:xfrm>
          <a:prstGeom prst="rect">
            <a:avLst/>
          </a:prstGeom>
          <a:noFill/>
        </p:spPr>
        <p:txBody>
          <a:bodyPr wrap="square" rtlCol="0">
            <a:spAutoFit/>
          </a:bodyPr>
          <a:lstStyle/>
          <a:p>
            <a:r>
              <a:rPr lang="fr-BE" dirty="0"/>
              <a:t>GLOBAL = EXERCICE PROPRE + EXERCICES ANTERIEURS + PRELEVEMENTS</a:t>
            </a:r>
          </a:p>
        </p:txBody>
      </p:sp>
    </p:spTree>
    <p:extLst>
      <p:ext uri="{BB962C8B-B14F-4D97-AF65-F5344CB8AC3E}">
        <p14:creationId xmlns:p14="http://schemas.microsoft.com/office/powerpoint/2010/main" val="1162304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Ordinaire – EXERCICE PROPRE</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7.486.001,03€</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7.481.113,14€</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072809"/>
            <a:ext cx="1596271" cy="192985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3" y="3846499"/>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7.400.707,76€</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4.887,89€</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7"/>
            <a:ext cx="1596271" cy="966312"/>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164650"/>
            <a:ext cx="1392025" cy="738664"/>
          </a:xfrm>
          <a:prstGeom prst="rect">
            <a:avLst/>
          </a:prstGeom>
          <a:noFill/>
        </p:spPr>
        <p:txBody>
          <a:bodyPr wrap="square" rtlCol="0">
            <a:spAutoFit/>
          </a:bodyPr>
          <a:lstStyle/>
          <a:p>
            <a:pPr algn="ctr"/>
            <a:r>
              <a:rPr lang="fr-BE" sz="1400" dirty="0"/>
              <a:t>BONI COMPTABLE</a:t>
            </a:r>
          </a:p>
          <a:p>
            <a:pPr algn="ctr"/>
            <a:r>
              <a:rPr lang="fr-BE" sz="1400" b="1" dirty="0"/>
              <a:t>85.293,27€</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8400"/>
            <a:ext cx="173848" cy="191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502368" y="2576514"/>
            <a:ext cx="1392025" cy="738664"/>
          </a:xfrm>
          <a:prstGeom prst="rect">
            <a:avLst/>
          </a:prstGeom>
          <a:noFill/>
        </p:spPr>
        <p:txBody>
          <a:bodyPr wrap="square" rtlCol="0">
            <a:spAutoFit/>
          </a:bodyPr>
          <a:lstStyle/>
          <a:p>
            <a:pPr algn="ctr"/>
            <a:r>
              <a:rPr lang="fr-BE" sz="1400" dirty="0"/>
              <a:t>ENGAGEMENTS A REPORTER</a:t>
            </a:r>
          </a:p>
          <a:p>
            <a:pPr algn="ctr"/>
            <a:r>
              <a:rPr lang="fr-BE" sz="1400" b="1" dirty="0"/>
              <a:t>80.405,38€</a:t>
            </a:r>
          </a:p>
        </p:txBody>
      </p:sp>
    </p:spTree>
    <p:extLst>
      <p:ext uri="{BB962C8B-B14F-4D97-AF65-F5344CB8AC3E}">
        <p14:creationId xmlns:p14="http://schemas.microsoft.com/office/powerpoint/2010/main" val="411737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BB27AB-7113-4C58-AE39-880A85631619}"/>
              </a:ext>
            </a:extLst>
          </p:cNvPr>
          <p:cNvSpPr>
            <a:spLocks noGrp="1"/>
          </p:cNvSpPr>
          <p:nvPr>
            <p:ph type="title"/>
          </p:nvPr>
        </p:nvSpPr>
        <p:spPr>
          <a:xfrm>
            <a:off x="1024128" y="585216"/>
            <a:ext cx="9916774" cy="1499616"/>
          </a:xfrm>
        </p:spPr>
        <p:txBody>
          <a:bodyPr/>
          <a:lstStyle/>
          <a:p>
            <a:r>
              <a:rPr lang="fr-BE" dirty="0"/>
              <a:t>Service Ordinaire – évolution des résultats</a:t>
            </a:r>
          </a:p>
        </p:txBody>
      </p:sp>
      <p:sp>
        <p:nvSpPr>
          <p:cNvPr id="4" name="Espace réservé du pied de page 3">
            <a:extLst>
              <a:ext uri="{FF2B5EF4-FFF2-40B4-BE49-F238E27FC236}">
                <a16:creationId xmlns:a16="http://schemas.microsoft.com/office/drawing/2014/main" id="{412B2243-E461-46B1-8C58-583F6835CCC5}"/>
              </a:ext>
            </a:extLst>
          </p:cNvPr>
          <p:cNvSpPr>
            <a:spLocks noGrp="1"/>
          </p:cNvSpPr>
          <p:nvPr>
            <p:ph type="ftr" sz="quarter" idx="11"/>
          </p:nvPr>
        </p:nvSpPr>
        <p:spPr/>
        <p:txBody>
          <a:bodyPr/>
          <a:lstStyle/>
          <a:p>
            <a:pPr rtl="0"/>
            <a:r>
              <a:rPr lang="fr-FR" dirty="0"/>
              <a:t>Commune de Celles – Compte 2021</a:t>
            </a:r>
            <a:endParaRPr lang="fr-FR" noProof="0" dirty="0"/>
          </a:p>
        </p:txBody>
      </p:sp>
      <p:graphicFrame>
        <p:nvGraphicFramePr>
          <p:cNvPr id="5" name="Tableau 4">
            <a:extLst>
              <a:ext uri="{FF2B5EF4-FFF2-40B4-BE49-F238E27FC236}">
                <a16:creationId xmlns:a16="http://schemas.microsoft.com/office/drawing/2014/main" id="{5BC36A4C-8F92-49F8-AEDA-23597349F03E}"/>
              </a:ext>
            </a:extLst>
          </p:cNvPr>
          <p:cNvGraphicFramePr>
            <a:graphicFrameLocks noGrp="1"/>
          </p:cNvGraphicFramePr>
          <p:nvPr>
            <p:extLst>
              <p:ext uri="{D42A27DB-BD31-4B8C-83A1-F6EECF244321}">
                <p14:modId xmlns:p14="http://schemas.microsoft.com/office/powerpoint/2010/main" val="321940868"/>
              </p:ext>
            </p:extLst>
          </p:nvPr>
        </p:nvGraphicFramePr>
        <p:xfrm>
          <a:off x="1024129" y="2084832"/>
          <a:ext cx="9916773" cy="3104446"/>
        </p:xfrm>
        <a:graphic>
          <a:graphicData uri="http://schemas.openxmlformats.org/drawingml/2006/table">
            <a:tbl>
              <a:tblPr firstRow="1" firstCol="1" bandRow="1">
                <a:tableStyleId>{3B4B98B0-60AC-42C2-AFA5-B58CD77FA1E5}</a:tableStyleId>
              </a:tblPr>
              <a:tblGrid>
                <a:gridCol w="2746629">
                  <a:extLst>
                    <a:ext uri="{9D8B030D-6E8A-4147-A177-3AD203B41FA5}">
                      <a16:colId xmlns:a16="http://schemas.microsoft.com/office/drawing/2014/main" val="630948635"/>
                    </a:ext>
                  </a:extLst>
                </a:gridCol>
                <a:gridCol w="1792536">
                  <a:extLst>
                    <a:ext uri="{9D8B030D-6E8A-4147-A177-3AD203B41FA5}">
                      <a16:colId xmlns:a16="http://schemas.microsoft.com/office/drawing/2014/main" val="1513713142"/>
                    </a:ext>
                  </a:extLst>
                </a:gridCol>
                <a:gridCol w="1792536">
                  <a:extLst>
                    <a:ext uri="{9D8B030D-6E8A-4147-A177-3AD203B41FA5}">
                      <a16:colId xmlns:a16="http://schemas.microsoft.com/office/drawing/2014/main" val="1394406105"/>
                    </a:ext>
                  </a:extLst>
                </a:gridCol>
                <a:gridCol w="1792536">
                  <a:extLst>
                    <a:ext uri="{9D8B030D-6E8A-4147-A177-3AD203B41FA5}">
                      <a16:colId xmlns:a16="http://schemas.microsoft.com/office/drawing/2014/main" val="1378021748"/>
                    </a:ext>
                  </a:extLst>
                </a:gridCol>
                <a:gridCol w="1792536">
                  <a:extLst>
                    <a:ext uri="{9D8B030D-6E8A-4147-A177-3AD203B41FA5}">
                      <a16:colId xmlns:a16="http://schemas.microsoft.com/office/drawing/2014/main" val="1447409708"/>
                    </a:ext>
                  </a:extLst>
                </a:gridCol>
              </a:tblGrid>
              <a:tr h="414732">
                <a:tc gridSpan="5">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                Résultat budgétaire ordinaire du compte</a:t>
                      </a:r>
                      <a:endParaRPr lang="fr-BE" sz="2400" dirty="0">
                        <a:effectLst/>
                        <a:latin typeface="Calibri" panose="020F0502020204030204" pitchFamily="34" charset="0"/>
                        <a:cs typeface="Calibri" panose="020F0502020204030204" pitchFamily="34" charset="0"/>
                      </a:endParaRPr>
                    </a:p>
                  </a:txBody>
                  <a:tcPr marL="44450" marR="44450" marT="0" marB="0" anchor="ctr"/>
                </a:tc>
                <a:tc hMerge="1">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                Résultat budgétaire ordinaire du compte</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3118737568"/>
                  </a:ext>
                </a:extLst>
              </a:tr>
              <a:tr h="414732">
                <a:tc>
                  <a:txBody>
                    <a:bodyPr/>
                    <a:lstStyle/>
                    <a:p>
                      <a:pPr algn="r">
                        <a:lnSpc>
                          <a:spcPct val="107000"/>
                        </a:lnSpc>
                        <a:spcAft>
                          <a:spcPts val="800"/>
                        </a:spcAft>
                      </a:pP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2018</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2019</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2020</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2021</a:t>
                      </a:r>
                    </a:p>
                  </a:txBody>
                  <a:tcPr marL="44450" marR="44450" marT="0" marB="0" anchor="ctr"/>
                </a:tc>
                <a:extLst>
                  <a:ext uri="{0D108BD9-81ED-4DB2-BD59-A6C34878D82A}">
                    <a16:rowId xmlns:a16="http://schemas.microsoft.com/office/drawing/2014/main" val="1664034583"/>
                  </a:ext>
                </a:extLst>
              </a:tr>
              <a:tr h="414732">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Exercice Propre</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228.023,65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333.681,45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0" dirty="0">
                          <a:solidFill>
                            <a:schemeClr val="tx1"/>
                          </a:solidFill>
                          <a:effectLst/>
                          <a:latin typeface="Calibri" panose="020F0502020204030204" pitchFamily="34" charset="0"/>
                          <a:cs typeface="Calibri" panose="020F0502020204030204" pitchFamily="34" charset="0"/>
                        </a:rPr>
                        <a:t>174.373,62</a:t>
                      </a:r>
                      <a:endParaRPr lang="fr-BE"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0" kern="1200" dirty="0">
                          <a:solidFill>
                            <a:schemeClr val="tx1"/>
                          </a:solidFill>
                          <a:effectLst/>
                          <a:latin typeface="Calibri" panose="020F0502020204030204" pitchFamily="34" charset="0"/>
                          <a:ea typeface="+mn-ea"/>
                          <a:cs typeface="Calibri" panose="020F0502020204030204" pitchFamily="34" charset="0"/>
                        </a:rPr>
                        <a:t>4.887,89</a:t>
                      </a:r>
                    </a:p>
                  </a:txBody>
                  <a:tcPr marL="44450" marR="44450" marT="0" marB="0" anchor="ctr"/>
                </a:tc>
                <a:extLst>
                  <a:ext uri="{0D108BD9-81ED-4DB2-BD59-A6C34878D82A}">
                    <a16:rowId xmlns:a16="http://schemas.microsoft.com/office/drawing/2014/main" val="3133548460"/>
                  </a:ext>
                </a:extLst>
              </a:tr>
              <a:tr h="722759">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Exercices antérieurs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a:effectLst/>
                          <a:latin typeface="Calibri" panose="020F0502020204030204" pitchFamily="34" charset="0"/>
                          <a:cs typeface="Calibri" panose="020F0502020204030204" pitchFamily="34" charset="0"/>
                        </a:rPr>
                        <a:t>1.997.191,84</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1.848.364,50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1.978.781,61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2.034.915,40</a:t>
                      </a:r>
                    </a:p>
                  </a:txBody>
                  <a:tcPr marL="44450" marR="44450" marT="0" marB="0" anchor="ctr"/>
                </a:tc>
                <a:extLst>
                  <a:ext uri="{0D108BD9-81ED-4DB2-BD59-A6C34878D82A}">
                    <a16:rowId xmlns:a16="http://schemas.microsoft.com/office/drawing/2014/main" val="305064985"/>
                  </a:ext>
                </a:extLst>
              </a:tr>
              <a:tr h="414732">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Prélèvements</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a:effectLst/>
                          <a:latin typeface="Calibri" panose="020F0502020204030204" pitchFamily="34" charset="0"/>
                          <a:cs typeface="Calibri" panose="020F0502020204030204" pitchFamily="34" charset="0"/>
                        </a:rPr>
                        <a:t>-353.496,67</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a:effectLst/>
                          <a:latin typeface="Calibri" panose="020F0502020204030204" pitchFamily="34" charset="0"/>
                          <a:cs typeface="Calibri" panose="020F0502020204030204" pitchFamily="34" charset="0"/>
                        </a:rPr>
                        <a:t>-281.063,89</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-184.000,00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-416.772,63</a:t>
                      </a:r>
                    </a:p>
                  </a:txBody>
                  <a:tcPr marL="44450" marR="44450" marT="0" marB="0" anchor="ctr"/>
                </a:tc>
                <a:extLst>
                  <a:ext uri="{0D108BD9-81ED-4DB2-BD59-A6C34878D82A}">
                    <a16:rowId xmlns:a16="http://schemas.microsoft.com/office/drawing/2014/main" val="2378618165"/>
                  </a:ext>
                </a:extLst>
              </a:tr>
              <a:tr h="722759">
                <a:tc>
                  <a:txBody>
                    <a:bodyPr/>
                    <a:lstStyle/>
                    <a:p>
                      <a:pPr algn="r">
                        <a:lnSpc>
                          <a:spcPct val="107000"/>
                        </a:lnSpc>
                        <a:spcAft>
                          <a:spcPts val="800"/>
                        </a:spcAft>
                      </a:pPr>
                      <a:r>
                        <a:rPr lang="fr-BE" sz="1800">
                          <a:effectLst/>
                          <a:latin typeface="Calibri" panose="020F0502020204030204" pitchFamily="34" charset="0"/>
                          <a:cs typeface="Calibri" panose="020F0502020204030204" pitchFamily="34" charset="0"/>
                        </a:rPr>
                        <a:t>Résultat global</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1.871.718,82</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1.900.982,06</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solidFill>
                            <a:schemeClr val="tx1"/>
                          </a:solidFill>
                          <a:effectLst/>
                          <a:latin typeface="Calibri" panose="020F0502020204030204" pitchFamily="34" charset="0"/>
                          <a:cs typeface="Calibri" panose="020F0502020204030204" pitchFamily="34" charset="0"/>
                        </a:rPr>
                        <a:t>1.969.155,23</a:t>
                      </a:r>
                      <a:endParaRPr lang="fr-BE" sz="24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1.623.030,66</a:t>
                      </a:r>
                    </a:p>
                  </a:txBody>
                  <a:tcPr marL="44450" marR="44450" marT="0" marB="0" anchor="ctr"/>
                </a:tc>
                <a:extLst>
                  <a:ext uri="{0D108BD9-81ED-4DB2-BD59-A6C34878D82A}">
                    <a16:rowId xmlns:a16="http://schemas.microsoft.com/office/drawing/2014/main" val="696158772"/>
                  </a:ext>
                </a:extLst>
              </a:tr>
            </a:tbl>
          </a:graphicData>
        </a:graphic>
      </p:graphicFrame>
    </p:spTree>
    <p:extLst>
      <p:ext uri="{BB962C8B-B14F-4D97-AF65-F5344CB8AC3E}">
        <p14:creationId xmlns:p14="http://schemas.microsoft.com/office/powerpoint/2010/main" val="238819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a:t>RECETTES </a:t>
            </a:r>
            <a:r>
              <a:rPr lang="fr-BE" dirty="0" err="1"/>
              <a:t>OrdinaireS</a:t>
            </a:r>
            <a:endParaRPr lang="fr-BE" dirty="0"/>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2021</a:t>
            </a:r>
          </a:p>
        </p:txBody>
      </p:sp>
    </p:spTree>
    <p:extLst>
      <p:ext uri="{BB962C8B-B14F-4D97-AF65-F5344CB8AC3E}">
        <p14:creationId xmlns:p14="http://schemas.microsoft.com/office/powerpoint/2010/main" val="190902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5241C8C-70A3-4942-8B65-215B4A3AADC9}"/>
              </a:ext>
            </a:extLst>
          </p:cNvPr>
          <p:cNvPicPr>
            <a:picLocks noChangeAspect="1"/>
          </p:cNvPicPr>
          <p:nvPr/>
        </p:nvPicPr>
        <p:blipFill>
          <a:blip r:embed="rId3"/>
          <a:stretch>
            <a:fillRect/>
          </a:stretch>
        </p:blipFill>
        <p:spPr>
          <a:xfrm>
            <a:off x="3560680" y="1987471"/>
            <a:ext cx="4432755" cy="4198804"/>
          </a:xfrm>
          <a:prstGeom prst="rect">
            <a:avLst/>
          </a:prstGeom>
        </p:spPr>
      </p:pic>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6" name="ZoneTexte 5">
            <a:extLst>
              <a:ext uri="{FF2B5EF4-FFF2-40B4-BE49-F238E27FC236}">
                <a16:creationId xmlns:a16="http://schemas.microsoft.com/office/drawing/2014/main" id="{25408919-A049-4D6D-A051-83CD06BAB349}"/>
              </a:ext>
            </a:extLst>
          </p:cNvPr>
          <p:cNvSpPr txBox="1"/>
          <p:nvPr/>
        </p:nvSpPr>
        <p:spPr>
          <a:xfrm>
            <a:off x="5566144" y="963178"/>
            <a:ext cx="2775098" cy="646331"/>
          </a:xfrm>
          <a:prstGeom prst="rect">
            <a:avLst/>
          </a:prstGeom>
          <a:noFill/>
        </p:spPr>
        <p:txBody>
          <a:bodyPr wrap="square" rtlCol="0">
            <a:spAutoFit/>
          </a:bodyPr>
          <a:lstStyle/>
          <a:p>
            <a:pPr algn="ctr"/>
            <a:r>
              <a:rPr lang="fr-BE" dirty="0"/>
              <a:t>REPARTITION DES RECETTES</a:t>
            </a:r>
          </a:p>
          <a:p>
            <a:pPr algn="ctr"/>
            <a:r>
              <a:rPr lang="fr-BE" b="1" dirty="0"/>
              <a:t>7.486.001,03€</a:t>
            </a:r>
          </a:p>
        </p:txBody>
      </p:sp>
      <p:sp>
        <p:nvSpPr>
          <p:cNvPr id="7" name="ZoneTexte 6">
            <a:extLst>
              <a:ext uri="{FF2B5EF4-FFF2-40B4-BE49-F238E27FC236}">
                <a16:creationId xmlns:a16="http://schemas.microsoft.com/office/drawing/2014/main" id="{20B4FD68-2B23-4D3B-9BE0-3DE1D89E629B}"/>
              </a:ext>
            </a:extLst>
          </p:cNvPr>
          <p:cNvSpPr txBox="1"/>
          <p:nvPr/>
        </p:nvSpPr>
        <p:spPr>
          <a:xfrm>
            <a:off x="8183591" y="4647953"/>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transferts (91,67%)</a:t>
            </a:r>
          </a:p>
          <a:p>
            <a:pPr algn="ctr"/>
            <a:r>
              <a:rPr lang="fr-BE" sz="1600" b="1" dirty="0">
                <a:latin typeface="Calibri" panose="020F0502020204030204" pitchFamily="34" charset="0"/>
                <a:cs typeface="Calibri" panose="020F0502020204030204" pitchFamily="34" charset="0"/>
              </a:rPr>
              <a:t>6.862.671,10€</a:t>
            </a:r>
          </a:p>
        </p:txBody>
      </p:sp>
      <p:cxnSp>
        <p:nvCxnSpPr>
          <p:cNvPr id="9" name="Connecteur droit avec flèche 8">
            <a:extLst>
              <a:ext uri="{FF2B5EF4-FFF2-40B4-BE49-F238E27FC236}">
                <a16:creationId xmlns:a16="http://schemas.microsoft.com/office/drawing/2014/main" id="{6D4556F9-390B-4C38-8EF3-9B457D9669D3}"/>
              </a:ext>
            </a:extLst>
          </p:cNvPr>
          <p:cNvCxnSpPr>
            <a:cxnSpLocks/>
          </p:cNvCxnSpPr>
          <p:nvPr/>
        </p:nvCxnSpPr>
        <p:spPr>
          <a:xfrm flipV="1">
            <a:off x="6953693" y="4831644"/>
            <a:ext cx="1229898" cy="126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ZoneTexte 9">
            <a:extLst>
              <a:ext uri="{FF2B5EF4-FFF2-40B4-BE49-F238E27FC236}">
                <a16:creationId xmlns:a16="http://schemas.microsoft.com/office/drawing/2014/main" id="{3B3F2A4F-EBE9-4CF3-9394-FE8CA500855C}"/>
              </a:ext>
            </a:extLst>
          </p:cNvPr>
          <p:cNvSpPr txBox="1"/>
          <p:nvPr/>
        </p:nvSpPr>
        <p:spPr>
          <a:xfrm>
            <a:off x="7508778" y="2014205"/>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prestations (6,73%)</a:t>
            </a:r>
          </a:p>
          <a:p>
            <a:pPr algn="ctr"/>
            <a:r>
              <a:rPr lang="fr-BE" sz="1600" b="1" dirty="0">
                <a:latin typeface="Calibri" panose="020F0502020204030204" pitchFamily="34" charset="0"/>
                <a:cs typeface="Calibri" panose="020F0502020204030204" pitchFamily="34" charset="0"/>
              </a:rPr>
              <a:t>503.705,25€</a:t>
            </a:r>
          </a:p>
        </p:txBody>
      </p:sp>
      <p:cxnSp>
        <p:nvCxnSpPr>
          <p:cNvPr id="12" name="Connecteur droit avec flèche 11">
            <a:extLst>
              <a:ext uri="{FF2B5EF4-FFF2-40B4-BE49-F238E27FC236}">
                <a16:creationId xmlns:a16="http://schemas.microsoft.com/office/drawing/2014/main" id="{6B244B87-7DA3-48FC-A35A-21EEE597DCAC}"/>
              </a:ext>
            </a:extLst>
          </p:cNvPr>
          <p:cNvCxnSpPr>
            <a:cxnSpLocks/>
          </p:cNvCxnSpPr>
          <p:nvPr/>
        </p:nvCxnSpPr>
        <p:spPr>
          <a:xfrm flipV="1">
            <a:off x="6299921" y="2182141"/>
            <a:ext cx="1208857" cy="214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ZoneTexte 12">
            <a:extLst>
              <a:ext uri="{FF2B5EF4-FFF2-40B4-BE49-F238E27FC236}">
                <a16:creationId xmlns:a16="http://schemas.microsoft.com/office/drawing/2014/main" id="{CB575D66-2455-4655-B90F-5D5F6DB3DC05}"/>
              </a:ext>
            </a:extLst>
          </p:cNvPr>
          <p:cNvSpPr txBox="1"/>
          <p:nvPr/>
        </p:nvSpPr>
        <p:spPr>
          <a:xfrm>
            <a:off x="1372082" y="1987471"/>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dette (1,60%)</a:t>
            </a:r>
          </a:p>
          <a:p>
            <a:pPr algn="ctr"/>
            <a:r>
              <a:rPr lang="fr-BE" sz="1600" b="1" dirty="0">
                <a:latin typeface="Calibri" panose="020F0502020204030204" pitchFamily="34" charset="0"/>
                <a:cs typeface="Calibri" panose="020F0502020204030204" pitchFamily="34" charset="0"/>
              </a:rPr>
              <a:t>119.624,68€</a:t>
            </a:r>
          </a:p>
        </p:txBody>
      </p:sp>
      <p:cxnSp>
        <p:nvCxnSpPr>
          <p:cNvPr id="16" name="Connecteur droit avec flèche 15">
            <a:extLst>
              <a:ext uri="{FF2B5EF4-FFF2-40B4-BE49-F238E27FC236}">
                <a16:creationId xmlns:a16="http://schemas.microsoft.com/office/drawing/2014/main" id="{A3D86829-3F21-4473-9D99-9A56697A5EDC}"/>
              </a:ext>
            </a:extLst>
          </p:cNvPr>
          <p:cNvCxnSpPr>
            <a:cxnSpLocks/>
          </p:cNvCxnSpPr>
          <p:nvPr/>
        </p:nvCxnSpPr>
        <p:spPr>
          <a:xfrm flipH="1" flipV="1">
            <a:off x="3988417" y="2174604"/>
            <a:ext cx="1788640" cy="131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172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7B9AC6E-49C6-4B1E-B755-8F1F4865CAF8}"/>
              </a:ext>
            </a:extLst>
          </p:cNvPr>
          <p:cNvPicPr>
            <a:picLocks noChangeAspect="1"/>
          </p:cNvPicPr>
          <p:nvPr/>
        </p:nvPicPr>
        <p:blipFill>
          <a:blip r:embed="rId3"/>
          <a:stretch>
            <a:fillRect/>
          </a:stretch>
        </p:blipFill>
        <p:spPr>
          <a:xfrm>
            <a:off x="3841044" y="1838038"/>
            <a:ext cx="4509911" cy="4434746"/>
          </a:xfrm>
          <a:prstGeom prst="rect">
            <a:avLst/>
          </a:prstGeom>
        </p:spPr>
      </p:pic>
      <p:sp>
        <p:nvSpPr>
          <p:cNvPr id="2" name="Titre 1">
            <a:extLst>
              <a:ext uri="{FF2B5EF4-FFF2-40B4-BE49-F238E27FC236}">
                <a16:creationId xmlns:a16="http://schemas.microsoft.com/office/drawing/2014/main" id="{7B81D1B6-D229-42AA-AC9E-BD0EF1244B7D}"/>
              </a:ext>
            </a:extLst>
          </p:cNvPr>
          <p:cNvSpPr>
            <a:spLocks noGrp="1"/>
          </p:cNvSpPr>
          <p:nvPr>
            <p:ph type="title"/>
          </p:nvPr>
        </p:nvSpPr>
        <p:spPr>
          <a:xfrm>
            <a:off x="1024128" y="585216"/>
            <a:ext cx="9720072" cy="1499616"/>
          </a:xfrm>
        </p:spPr>
        <p:txBody>
          <a:bodyPr/>
          <a:lstStyle/>
          <a:p>
            <a:r>
              <a:rPr lang="fr-BE" dirty="0"/>
              <a:t>SERVICE ORDINAIRE – RECETTES DE TRANSFERTS</a:t>
            </a:r>
          </a:p>
        </p:txBody>
      </p:sp>
      <p:sp>
        <p:nvSpPr>
          <p:cNvPr id="4" name="Espace réservé du pied de page 3">
            <a:extLst>
              <a:ext uri="{FF2B5EF4-FFF2-40B4-BE49-F238E27FC236}">
                <a16:creationId xmlns:a16="http://schemas.microsoft.com/office/drawing/2014/main" id="{D84E06B3-203B-4303-9C5E-B1E85575FF96}"/>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10" name="ZoneTexte 9">
            <a:extLst>
              <a:ext uri="{FF2B5EF4-FFF2-40B4-BE49-F238E27FC236}">
                <a16:creationId xmlns:a16="http://schemas.microsoft.com/office/drawing/2014/main" id="{B448BE20-C410-4E3C-B40D-06915FF9076E}"/>
              </a:ext>
            </a:extLst>
          </p:cNvPr>
          <p:cNvSpPr txBox="1"/>
          <p:nvPr/>
        </p:nvSpPr>
        <p:spPr>
          <a:xfrm>
            <a:off x="8812271" y="237245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Contribution AS frais personnel</a:t>
            </a:r>
          </a:p>
          <a:p>
            <a:pPr algn="ctr"/>
            <a:r>
              <a:rPr lang="fr-BE" sz="1600" b="1" dirty="0">
                <a:latin typeface="Calibri" panose="020F0502020204030204" pitchFamily="34" charset="0"/>
                <a:cs typeface="Calibri" panose="020F0502020204030204" pitchFamily="34" charset="0"/>
              </a:rPr>
              <a:t>1.041.447,24€</a:t>
            </a:r>
          </a:p>
        </p:txBody>
      </p:sp>
      <p:cxnSp>
        <p:nvCxnSpPr>
          <p:cNvPr id="9" name="Connecteur droit avec flèche 8">
            <a:extLst>
              <a:ext uri="{FF2B5EF4-FFF2-40B4-BE49-F238E27FC236}">
                <a16:creationId xmlns:a16="http://schemas.microsoft.com/office/drawing/2014/main" id="{3C7119BB-70F3-4386-9FBF-407F02C4A367}"/>
              </a:ext>
            </a:extLst>
          </p:cNvPr>
          <p:cNvCxnSpPr>
            <a:cxnSpLocks/>
          </p:cNvCxnSpPr>
          <p:nvPr/>
        </p:nvCxnSpPr>
        <p:spPr>
          <a:xfrm flipV="1">
            <a:off x="7010400" y="2540000"/>
            <a:ext cx="1801871" cy="3892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ZoneTexte 14">
            <a:extLst>
              <a:ext uri="{FF2B5EF4-FFF2-40B4-BE49-F238E27FC236}">
                <a16:creationId xmlns:a16="http://schemas.microsoft.com/office/drawing/2014/main" id="{6776EEF1-31C0-4C6E-AE7A-7E2F25B4449A}"/>
              </a:ext>
            </a:extLst>
          </p:cNvPr>
          <p:cNvSpPr txBox="1"/>
          <p:nvPr/>
        </p:nvSpPr>
        <p:spPr>
          <a:xfrm>
            <a:off x="8648583" y="4016227"/>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Fonds des communes</a:t>
            </a:r>
          </a:p>
          <a:p>
            <a:pPr algn="ctr"/>
            <a:r>
              <a:rPr lang="fr-BE" sz="1600" b="1" dirty="0">
                <a:latin typeface="Calibri" panose="020F0502020204030204" pitchFamily="34" charset="0"/>
                <a:cs typeface="Calibri" panose="020F0502020204030204" pitchFamily="34" charset="0"/>
              </a:rPr>
              <a:t>1.705.352,84€</a:t>
            </a:r>
          </a:p>
        </p:txBody>
      </p:sp>
      <p:cxnSp>
        <p:nvCxnSpPr>
          <p:cNvPr id="17" name="Connecteur droit avec flèche 16">
            <a:extLst>
              <a:ext uri="{FF2B5EF4-FFF2-40B4-BE49-F238E27FC236}">
                <a16:creationId xmlns:a16="http://schemas.microsoft.com/office/drawing/2014/main" id="{FA64B482-DE8B-4B82-BB08-E3DFB65B9791}"/>
              </a:ext>
            </a:extLst>
          </p:cNvPr>
          <p:cNvCxnSpPr/>
          <p:nvPr/>
        </p:nvCxnSpPr>
        <p:spPr>
          <a:xfrm>
            <a:off x="7371644" y="4301067"/>
            <a:ext cx="163688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ZoneTexte 17">
            <a:extLst>
              <a:ext uri="{FF2B5EF4-FFF2-40B4-BE49-F238E27FC236}">
                <a16:creationId xmlns:a16="http://schemas.microsoft.com/office/drawing/2014/main" id="{8C11A78B-E9B0-4F05-B109-CD417354AA5D}"/>
              </a:ext>
            </a:extLst>
          </p:cNvPr>
          <p:cNvSpPr txBox="1"/>
          <p:nvPr/>
        </p:nvSpPr>
        <p:spPr>
          <a:xfrm>
            <a:off x="486715" y="4055411"/>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Taxes, additionnels</a:t>
            </a:r>
          </a:p>
          <a:p>
            <a:pPr algn="ctr"/>
            <a:r>
              <a:rPr lang="fr-BE" sz="1600" b="1" dirty="0">
                <a:latin typeface="Calibri" panose="020F0502020204030204" pitchFamily="34" charset="0"/>
                <a:cs typeface="Calibri" panose="020F0502020204030204" pitchFamily="34" charset="0"/>
              </a:rPr>
              <a:t>3.774.694,42€</a:t>
            </a:r>
          </a:p>
        </p:txBody>
      </p:sp>
      <p:cxnSp>
        <p:nvCxnSpPr>
          <p:cNvPr id="20" name="Connecteur droit avec flèche 19">
            <a:extLst>
              <a:ext uri="{FF2B5EF4-FFF2-40B4-BE49-F238E27FC236}">
                <a16:creationId xmlns:a16="http://schemas.microsoft.com/office/drawing/2014/main" id="{D4EA79F8-FBF7-4734-842A-3D3B7AE19501}"/>
              </a:ext>
            </a:extLst>
          </p:cNvPr>
          <p:cNvCxnSpPr/>
          <p:nvPr/>
        </p:nvCxnSpPr>
        <p:spPr>
          <a:xfrm flipH="1" flipV="1">
            <a:off x="2901244" y="4301067"/>
            <a:ext cx="2054578" cy="3391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A4AB8769-182E-4AD2-9966-3E184C95B9FE}"/>
              </a:ext>
            </a:extLst>
          </p:cNvPr>
          <p:cNvSpPr txBox="1"/>
          <p:nvPr/>
        </p:nvSpPr>
        <p:spPr>
          <a:xfrm>
            <a:off x="742722" y="1908245"/>
            <a:ext cx="3379729"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Contribution AS frais fonctionnement</a:t>
            </a:r>
          </a:p>
          <a:p>
            <a:pPr algn="ctr"/>
            <a:r>
              <a:rPr lang="fr-BE" sz="1600" b="1" dirty="0">
                <a:latin typeface="Calibri" panose="020F0502020204030204" pitchFamily="34" charset="0"/>
                <a:cs typeface="Calibri" panose="020F0502020204030204" pitchFamily="34" charset="0"/>
              </a:rPr>
              <a:t>169.995,54€</a:t>
            </a:r>
          </a:p>
        </p:txBody>
      </p:sp>
      <p:cxnSp>
        <p:nvCxnSpPr>
          <p:cNvPr id="23" name="Connecteur droit avec flèche 22">
            <a:extLst>
              <a:ext uri="{FF2B5EF4-FFF2-40B4-BE49-F238E27FC236}">
                <a16:creationId xmlns:a16="http://schemas.microsoft.com/office/drawing/2014/main" id="{98F81ABB-EACC-489A-8392-D376CCA293CF}"/>
              </a:ext>
            </a:extLst>
          </p:cNvPr>
          <p:cNvCxnSpPr/>
          <p:nvPr/>
        </p:nvCxnSpPr>
        <p:spPr>
          <a:xfrm flipH="1" flipV="1">
            <a:off x="4122451" y="2084832"/>
            <a:ext cx="2154171" cy="1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85348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5241C8C-70A3-4942-8B65-215B4A3AADC9}"/>
              </a:ext>
            </a:extLst>
          </p:cNvPr>
          <p:cNvPicPr>
            <a:picLocks noChangeAspect="1"/>
          </p:cNvPicPr>
          <p:nvPr/>
        </p:nvPicPr>
        <p:blipFill>
          <a:blip r:embed="rId3"/>
          <a:stretch>
            <a:fillRect/>
          </a:stretch>
        </p:blipFill>
        <p:spPr>
          <a:xfrm>
            <a:off x="3560680" y="1987471"/>
            <a:ext cx="4432755" cy="4198804"/>
          </a:xfrm>
          <a:prstGeom prst="rect">
            <a:avLst/>
          </a:prstGeom>
        </p:spPr>
      </p:pic>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6" name="ZoneTexte 5">
            <a:extLst>
              <a:ext uri="{FF2B5EF4-FFF2-40B4-BE49-F238E27FC236}">
                <a16:creationId xmlns:a16="http://schemas.microsoft.com/office/drawing/2014/main" id="{25408919-A049-4D6D-A051-83CD06BAB349}"/>
              </a:ext>
            </a:extLst>
          </p:cNvPr>
          <p:cNvSpPr txBox="1"/>
          <p:nvPr/>
        </p:nvSpPr>
        <p:spPr>
          <a:xfrm>
            <a:off x="5566144" y="963178"/>
            <a:ext cx="2775098" cy="646331"/>
          </a:xfrm>
          <a:prstGeom prst="rect">
            <a:avLst/>
          </a:prstGeom>
          <a:noFill/>
        </p:spPr>
        <p:txBody>
          <a:bodyPr wrap="square" rtlCol="0">
            <a:spAutoFit/>
          </a:bodyPr>
          <a:lstStyle/>
          <a:p>
            <a:pPr algn="ctr"/>
            <a:r>
              <a:rPr lang="fr-BE" dirty="0"/>
              <a:t>REPARTITION DES RECETTES</a:t>
            </a:r>
          </a:p>
          <a:p>
            <a:pPr algn="ctr"/>
            <a:r>
              <a:rPr lang="fr-BE" b="1" dirty="0"/>
              <a:t>7.486.001,03€</a:t>
            </a:r>
          </a:p>
        </p:txBody>
      </p:sp>
      <p:sp>
        <p:nvSpPr>
          <p:cNvPr id="7" name="ZoneTexte 6">
            <a:extLst>
              <a:ext uri="{FF2B5EF4-FFF2-40B4-BE49-F238E27FC236}">
                <a16:creationId xmlns:a16="http://schemas.microsoft.com/office/drawing/2014/main" id="{20B4FD68-2B23-4D3B-9BE0-3DE1D89E629B}"/>
              </a:ext>
            </a:extLst>
          </p:cNvPr>
          <p:cNvSpPr txBox="1"/>
          <p:nvPr/>
        </p:nvSpPr>
        <p:spPr>
          <a:xfrm>
            <a:off x="8183591" y="4647953"/>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transferts (91,67%)</a:t>
            </a:r>
          </a:p>
          <a:p>
            <a:pPr algn="ctr"/>
            <a:r>
              <a:rPr lang="fr-BE" sz="1600" b="1" dirty="0">
                <a:latin typeface="Calibri" panose="020F0502020204030204" pitchFamily="34" charset="0"/>
                <a:cs typeface="Calibri" panose="020F0502020204030204" pitchFamily="34" charset="0"/>
              </a:rPr>
              <a:t>6.862.671,10€</a:t>
            </a:r>
          </a:p>
        </p:txBody>
      </p:sp>
      <p:cxnSp>
        <p:nvCxnSpPr>
          <p:cNvPr id="9" name="Connecteur droit avec flèche 8">
            <a:extLst>
              <a:ext uri="{FF2B5EF4-FFF2-40B4-BE49-F238E27FC236}">
                <a16:creationId xmlns:a16="http://schemas.microsoft.com/office/drawing/2014/main" id="{6D4556F9-390B-4C38-8EF3-9B457D9669D3}"/>
              </a:ext>
            </a:extLst>
          </p:cNvPr>
          <p:cNvCxnSpPr>
            <a:cxnSpLocks/>
          </p:cNvCxnSpPr>
          <p:nvPr/>
        </p:nvCxnSpPr>
        <p:spPr>
          <a:xfrm flipV="1">
            <a:off x="6953693" y="4831644"/>
            <a:ext cx="1229898" cy="126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ZoneTexte 9">
            <a:extLst>
              <a:ext uri="{FF2B5EF4-FFF2-40B4-BE49-F238E27FC236}">
                <a16:creationId xmlns:a16="http://schemas.microsoft.com/office/drawing/2014/main" id="{3B3F2A4F-EBE9-4CF3-9394-FE8CA500855C}"/>
              </a:ext>
            </a:extLst>
          </p:cNvPr>
          <p:cNvSpPr txBox="1"/>
          <p:nvPr/>
        </p:nvSpPr>
        <p:spPr>
          <a:xfrm>
            <a:off x="7508778" y="2014205"/>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prestations (6,73%)</a:t>
            </a:r>
          </a:p>
          <a:p>
            <a:pPr algn="ctr"/>
            <a:r>
              <a:rPr lang="fr-BE" sz="1600" b="1" dirty="0">
                <a:latin typeface="Calibri" panose="020F0502020204030204" pitchFamily="34" charset="0"/>
                <a:cs typeface="Calibri" panose="020F0502020204030204" pitchFamily="34" charset="0"/>
              </a:rPr>
              <a:t>503.705,25€</a:t>
            </a:r>
          </a:p>
        </p:txBody>
      </p:sp>
      <p:cxnSp>
        <p:nvCxnSpPr>
          <p:cNvPr id="12" name="Connecteur droit avec flèche 11">
            <a:extLst>
              <a:ext uri="{FF2B5EF4-FFF2-40B4-BE49-F238E27FC236}">
                <a16:creationId xmlns:a16="http://schemas.microsoft.com/office/drawing/2014/main" id="{6B244B87-7DA3-48FC-A35A-21EEE597DCAC}"/>
              </a:ext>
            </a:extLst>
          </p:cNvPr>
          <p:cNvCxnSpPr>
            <a:cxnSpLocks/>
          </p:cNvCxnSpPr>
          <p:nvPr/>
        </p:nvCxnSpPr>
        <p:spPr>
          <a:xfrm flipV="1">
            <a:off x="6299921" y="2182141"/>
            <a:ext cx="1208857" cy="214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ZoneTexte 12">
            <a:extLst>
              <a:ext uri="{FF2B5EF4-FFF2-40B4-BE49-F238E27FC236}">
                <a16:creationId xmlns:a16="http://schemas.microsoft.com/office/drawing/2014/main" id="{CB575D66-2455-4655-B90F-5D5F6DB3DC05}"/>
              </a:ext>
            </a:extLst>
          </p:cNvPr>
          <p:cNvSpPr txBox="1"/>
          <p:nvPr/>
        </p:nvSpPr>
        <p:spPr>
          <a:xfrm>
            <a:off x="1372082" y="1987471"/>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dette (1,60%)</a:t>
            </a:r>
          </a:p>
          <a:p>
            <a:pPr algn="ctr"/>
            <a:r>
              <a:rPr lang="fr-BE" sz="1600" b="1" dirty="0">
                <a:latin typeface="Calibri" panose="020F0502020204030204" pitchFamily="34" charset="0"/>
                <a:cs typeface="Calibri" panose="020F0502020204030204" pitchFamily="34" charset="0"/>
              </a:rPr>
              <a:t>119.624,68€</a:t>
            </a:r>
          </a:p>
        </p:txBody>
      </p:sp>
      <p:cxnSp>
        <p:nvCxnSpPr>
          <p:cNvPr id="16" name="Connecteur droit avec flèche 15">
            <a:extLst>
              <a:ext uri="{FF2B5EF4-FFF2-40B4-BE49-F238E27FC236}">
                <a16:creationId xmlns:a16="http://schemas.microsoft.com/office/drawing/2014/main" id="{A3D86829-3F21-4473-9D99-9A56697A5EDC}"/>
              </a:ext>
            </a:extLst>
          </p:cNvPr>
          <p:cNvCxnSpPr>
            <a:cxnSpLocks/>
          </p:cNvCxnSpPr>
          <p:nvPr/>
        </p:nvCxnSpPr>
        <p:spPr>
          <a:xfrm flipH="1" flipV="1">
            <a:off x="3988417" y="2174604"/>
            <a:ext cx="1788640" cy="131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2359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Graphique 29">
            <a:extLst>
              <a:ext uri="{FF2B5EF4-FFF2-40B4-BE49-F238E27FC236}">
                <a16:creationId xmlns:a16="http://schemas.microsoft.com/office/drawing/2014/main" id="{0AF03F67-7F1B-4484-A6EE-D59C63098940}"/>
              </a:ext>
            </a:extLst>
          </p:cNvPr>
          <p:cNvGraphicFramePr>
            <a:graphicFrameLocks/>
          </p:cNvGraphicFramePr>
          <p:nvPr>
            <p:extLst>
              <p:ext uri="{D42A27DB-BD31-4B8C-83A1-F6EECF244321}">
                <p14:modId xmlns:p14="http://schemas.microsoft.com/office/powerpoint/2010/main" val="639350047"/>
              </p:ext>
            </p:extLst>
          </p:nvPr>
        </p:nvGraphicFramePr>
        <p:xfrm>
          <a:off x="3030283" y="1646743"/>
          <a:ext cx="6407172" cy="461724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7B81D1B6-D229-42AA-AC9E-BD0EF1244B7D}"/>
              </a:ext>
            </a:extLst>
          </p:cNvPr>
          <p:cNvSpPr>
            <a:spLocks noGrp="1"/>
          </p:cNvSpPr>
          <p:nvPr>
            <p:ph type="title"/>
          </p:nvPr>
        </p:nvSpPr>
        <p:spPr>
          <a:xfrm>
            <a:off x="1024128" y="585216"/>
            <a:ext cx="9720072" cy="1499616"/>
          </a:xfrm>
        </p:spPr>
        <p:txBody>
          <a:bodyPr/>
          <a:lstStyle/>
          <a:p>
            <a:r>
              <a:rPr lang="fr-BE" dirty="0"/>
              <a:t>SERVICE ORDINAIRE – RECETTES DE prestations</a:t>
            </a:r>
          </a:p>
        </p:txBody>
      </p:sp>
      <p:sp>
        <p:nvSpPr>
          <p:cNvPr id="4" name="Espace réservé du pied de page 3">
            <a:extLst>
              <a:ext uri="{FF2B5EF4-FFF2-40B4-BE49-F238E27FC236}">
                <a16:creationId xmlns:a16="http://schemas.microsoft.com/office/drawing/2014/main" id="{D84E06B3-203B-4303-9C5E-B1E85575FF96}"/>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10" name="ZoneTexte 9">
            <a:extLst>
              <a:ext uri="{FF2B5EF4-FFF2-40B4-BE49-F238E27FC236}">
                <a16:creationId xmlns:a16="http://schemas.microsoft.com/office/drawing/2014/main" id="{B448BE20-C410-4E3C-B40D-06915FF9076E}"/>
              </a:ext>
            </a:extLst>
          </p:cNvPr>
          <p:cNvSpPr txBox="1"/>
          <p:nvPr/>
        </p:nvSpPr>
        <p:spPr>
          <a:xfrm>
            <a:off x="6912271" y="143167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ATL</a:t>
            </a:r>
          </a:p>
          <a:p>
            <a:pPr algn="ctr"/>
            <a:r>
              <a:rPr lang="fr-BE" sz="1600" b="1" dirty="0">
                <a:latin typeface="Calibri" panose="020F0502020204030204" pitchFamily="34" charset="0"/>
                <a:cs typeface="Calibri" panose="020F0502020204030204" pitchFamily="34" charset="0"/>
              </a:rPr>
              <a:t>39.125,07€</a:t>
            </a:r>
          </a:p>
        </p:txBody>
      </p:sp>
      <p:cxnSp>
        <p:nvCxnSpPr>
          <p:cNvPr id="7" name="Connecteur droit avec flèche 6">
            <a:extLst>
              <a:ext uri="{FF2B5EF4-FFF2-40B4-BE49-F238E27FC236}">
                <a16:creationId xmlns:a16="http://schemas.microsoft.com/office/drawing/2014/main" id="{D216D4FB-D33E-42CA-ACA8-C7138A269C51}"/>
              </a:ext>
            </a:extLst>
          </p:cNvPr>
          <p:cNvCxnSpPr/>
          <p:nvPr/>
        </p:nvCxnSpPr>
        <p:spPr>
          <a:xfrm flipV="1">
            <a:off x="6558844" y="1758964"/>
            <a:ext cx="1234817" cy="3853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ZoneTexte 15">
            <a:extLst>
              <a:ext uri="{FF2B5EF4-FFF2-40B4-BE49-F238E27FC236}">
                <a16:creationId xmlns:a16="http://schemas.microsoft.com/office/drawing/2014/main" id="{56FBA65E-3982-4C5B-8FEB-94FEB0514ABC}"/>
              </a:ext>
            </a:extLst>
          </p:cNvPr>
          <p:cNvSpPr txBox="1"/>
          <p:nvPr/>
        </p:nvSpPr>
        <p:spPr>
          <a:xfrm>
            <a:off x="8447968" y="175307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Carburant CPAS</a:t>
            </a:r>
          </a:p>
          <a:p>
            <a:pPr algn="ctr"/>
            <a:r>
              <a:rPr lang="fr-BE" sz="1600" b="1" dirty="0">
                <a:latin typeface="Calibri" panose="020F0502020204030204" pitchFamily="34" charset="0"/>
                <a:cs typeface="Calibri" panose="020F0502020204030204" pitchFamily="34" charset="0"/>
              </a:rPr>
              <a:t>10.965,96€</a:t>
            </a:r>
          </a:p>
        </p:txBody>
      </p:sp>
      <p:cxnSp>
        <p:nvCxnSpPr>
          <p:cNvPr id="11" name="Connecteur droit avec flèche 10">
            <a:extLst>
              <a:ext uri="{FF2B5EF4-FFF2-40B4-BE49-F238E27FC236}">
                <a16:creationId xmlns:a16="http://schemas.microsoft.com/office/drawing/2014/main" id="{6827D9B8-8286-4EC8-A9C8-A9F49F670AE0}"/>
              </a:ext>
            </a:extLst>
          </p:cNvPr>
          <p:cNvCxnSpPr>
            <a:cxnSpLocks/>
          </p:cNvCxnSpPr>
          <p:nvPr/>
        </p:nvCxnSpPr>
        <p:spPr>
          <a:xfrm flipV="1">
            <a:off x="7346663" y="2045460"/>
            <a:ext cx="1819915" cy="1535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ZoneTexte 18">
            <a:extLst>
              <a:ext uri="{FF2B5EF4-FFF2-40B4-BE49-F238E27FC236}">
                <a16:creationId xmlns:a16="http://schemas.microsoft.com/office/drawing/2014/main" id="{DD34680F-BA7B-42E8-A8EB-21A28861E009}"/>
              </a:ext>
            </a:extLst>
          </p:cNvPr>
          <p:cNvSpPr txBox="1"/>
          <p:nvPr/>
        </p:nvSpPr>
        <p:spPr>
          <a:xfrm>
            <a:off x="8916457" y="230401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Chasses</a:t>
            </a:r>
          </a:p>
          <a:p>
            <a:pPr algn="ctr"/>
            <a:r>
              <a:rPr lang="fr-BE" sz="1600" b="1" dirty="0">
                <a:latin typeface="Calibri" panose="020F0502020204030204" pitchFamily="34" charset="0"/>
                <a:cs typeface="Calibri" panose="020F0502020204030204" pitchFamily="34" charset="0"/>
              </a:rPr>
              <a:t>6.057,34€</a:t>
            </a:r>
          </a:p>
        </p:txBody>
      </p:sp>
      <p:cxnSp>
        <p:nvCxnSpPr>
          <p:cNvPr id="13" name="Connecteur droit avec flèche 12">
            <a:extLst>
              <a:ext uri="{FF2B5EF4-FFF2-40B4-BE49-F238E27FC236}">
                <a16:creationId xmlns:a16="http://schemas.microsoft.com/office/drawing/2014/main" id="{C3E6ABCE-0B1D-459F-9004-6073262A52FE}"/>
              </a:ext>
            </a:extLst>
          </p:cNvPr>
          <p:cNvCxnSpPr>
            <a:cxnSpLocks/>
          </p:cNvCxnSpPr>
          <p:nvPr/>
        </p:nvCxnSpPr>
        <p:spPr>
          <a:xfrm>
            <a:off x="7529689" y="2370929"/>
            <a:ext cx="2313574" cy="787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ZoneTexte 21">
            <a:extLst>
              <a:ext uri="{FF2B5EF4-FFF2-40B4-BE49-F238E27FC236}">
                <a16:creationId xmlns:a16="http://schemas.microsoft.com/office/drawing/2014/main" id="{3AB499A4-6A9F-4EE5-8890-6DAA72C85B6C}"/>
              </a:ext>
            </a:extLst>
          </p:cNvPr>
          <p:cNvSpPr txBox="1"/>
          <p:nvPr/>
        </p:nvSpPr>
        <p:spPr>
          <a:xfrm>
            <a:off x="9034990" y="284907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Concessions cimetières</a:t>
            </a:r>
          </a:p>
          <a:p>
            <a:pPr algn="ctr"/>
            <a:r>
              <a:rPr lang="fr-BE" sz="1600" b="1" dirty="0">
                <a:latin typeface="Calibri" panose="020F0502020204030204" pitchFamily="34" charset="0"/>
                <a:cs typeface="Calibri" panose="020F0502020204030204" pitchFamily="34" charset="0"/>
              </a:rPr>
              <a:t>6.740,00€</a:t>
            </a:r>
          </a:p>
        </p:txBody>
      </p:sp>
      <p:cxnSp>
        <p:nvCxnSpPr>
          <p:cNvPr id="24" name="Connecteur droit avec flèche 23">
            <a:extLst>
              <a:ext uri="{FF2B5EF4-FFF2-40B4-BE49-F238E27FC236}">
                <a16:creationId xmlns:a16="http://schemas.microsoft.com/office/drawing/2014/main" id="{8E9A947C-CCAE-49B1-9580-5B23D755CE6A}"/>
              </a:ext>
            </a:extLst>
          </p:cNvPr>
          <p:cNvCxnSpPr>
            <a:cxnSpLocks/>
          </p:cNvCxnSpPr>
          <p:nvPr/>
        </p:nvCxnSpPr>
        <p:spPr>
          <a:xfrm>
            <a:off x="7653867" y="2460337"/>
            <a:ext cx="1817511" cy="553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ZoneTexte 25">
            <a:extLst>
              <a:ext uri="{FF2B5EF4-FFF2-40B4-BE49-F238E27FC236}">
                <a16:creationId xmlns:a16="http://schemas.microsoft.com/office/drawing/2014/main" id="{1BCD245B-E62F-4520-8AE7-8CF1C9020326}"/>
              </a:ext>
            </a:extLst>
          </p:cNvPr>
          <p:cNvSpPr txBox="1"/>
          <p:nvPr/>
        </p:nvSpPr>
        <p:spPr>
          <a:xfrm>
            <a:off x="9023701" y="359124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Crèche</a:t>
            </a:r>
          </a:p>
          <a:p>
            <a:pPr algn="ctr"/>
            <a:r>
              <a:rPr lang="fr-BE" sz="1600" b="1" dirty="0">
                <a:latin typeface="Calibri" panose="020F0502020204030204" pitchFamily="34" charset="0"/>
                <a:cs typeface="Calibri" panose="020F0502020204030204" pitchFamily="34" charset="0"/>
              </a:rPr>
              <a:t>111.804,86€</a:t>
            </a:r>
          </a:p>
        </p:txBody>
      </p:sp>
      <p:cxnSp>
        <p:nvCxnSpPr>
          <p:cNvPr id="28" name="Connecteur droit avec flèche 27">
            <a:extLst>
              <a:ext uri="{FF2B5EF4-FFF2-40B4-BE49-F238E27FC236}">
                <a16:creationId xmlns:a16="http://schemas.microsoft.com/office/drawing/2014/main" id="{E36CD729-2A0C-4B48-AD56-B2296E8E1687}"/>
              </a:ext>
            </a:extLst>
          </p:cNvPr>
          <p:cNvCxnSpPr/>
          <p:nvPr/>
        </p:nvCxnSpPr>
        <p:spPr>
          <a:xfrm flipV="1">
            <a:off x="7529689" y="3736622"/>
            <a:ext cx="2449689" cy="147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ZoneTexte 28">
            <a:extLst>
              <a:ext uri="{FF2B5EF4-FFF2-40B4-BE49-F238E27FC236}">
                <a16:creationId xmlns:a16="http://schemas.microsoft.com/office/drawing/2014/main" id="{EACFB1A2-DB57-4EA5-BE16-242C0B0CB755}"/>
              </a:ext>
            </a:extLst>
          </p:cNvPr>
          <p:cNvSpPr txBox="1"/>
          <p:nvPr/>
        </p:nvSpPr>
        <p:spPr>
          <a:xfrm>
            <a:off x="9048600" y="422000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Culture</a:t>
            </a:r>
          </a:p>
          <a:p>
            <a:pPr algn="ctr"/>
            <a:r>
              <a:rPr lang="fr-BE" sz="1600" b="1" dirty="0">
                <a:latin typeface="Calibri" panose="020F0502020204030204" pitchFamily="34" charset="0"/>
                <a:cs typeface="Calibri" panose="020F0502020204030204" pitchFamily="34" charset="0"/>
              </a:rPr>
              <a:t>8.063,25€</a:t>
            </a:r>
          </a:p>
        </p:txBody>
      </p:sp>
      <p:cxnSp>
        <p:nvCxnSpPr>
          <p:cNvPr id="31" name="Connecteur droit avec flèche 30">
            <a:extLst>
              <a:ext uri="{FF2B5EF4-FFF2-40B4-BE49-F238E27FC236}">
                <a16:creationId xmlns:a16="http://schemas.microsoft.com/office/drawing/2014/main" id="{1EEE8EF6-E190-42B5-AC9F-2061316EEC70}"/>
              </a:ext>
            </a:extLst>
          </p:cNvPr>
          <p:cNvCxnSpPr>
            <a:cxnSpLocks/>
          </p:cNvCxnSpPr>
          <p:nvPr/>
        </p:nvCxnSpPr>
        <p:spPr>
          <a:xfrm flipV="1">
            <a:off x="7736197" y="4604689"/>
            <a:ext cx="2222072" cy="5957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ZoneTexte 35">
            <a:extLst>
              <a:ext uri="{FF2B5EF4-FFF2-40B4-BE49-F238E27FC236}">
                <a16:creationId xmlns:a16="http://schemas.microsoft.com/office/drawing/2014/main" id="{EF593D9D-9BED-47E4-8CAD-5F242FE93122}"/>
              </a:ext>
            </a:extLst>
          </p:cNvPr>
          <p:cNvSpPr txBox="1"/>
          <p:nvPr/>
        </p:nvSpPr>
        <p:spPr>
          <a:xfrm>
            <a:off x="9023701" y="509031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Fermages</a:t>
            </a:r>
          </a:p>
          <a:p>
            <a:pPr algn="ctr"/>
            <a:r>
              <a:rPr lang="fr-BE" sz="1600" b="1" dirty="0">
                <a:latin typeface="Calibri" panose="020F0502020204030204" pitchFamily="34" charset="0"/>
                <a:cs typeface="Calibri" panose="020F0502020204030204" pitchFamily="34" charset="0"/>
              </a:rPr>
              <a:t>25.210,97€</a:t>
            </a:r>
          </a:p>
        </p:txBody>
      </p:sp>
      <p:cxnSp>
        <p:nvCxnSpPr>
          <p:cNvPr id="38" name="Connecteur droit avec flèche 37">
            <a:extLst>
              <a:ext uri="{FF2B5EF4-FFF2-40B4-BE49-F238E27FC236}">
                <a16:creationId xmlns:a16="http://schemas.microsoft.com/office/drawing/2014/main" id="{60C18FFD-1709-4A61-A9D3-960F47EA3A70}"/>
              </a:ext>
            </a:extLst>
          </p:cNvPr>
          <p:cNvCxnSpPr>
            <a:cxnSpLocks/>
          </p:cNvCxnSpPr>
          <p:nvPr/>
        </p:nvCxnSpPr>
        <p:spPr>
          <a:xfrm>
            <a:off x="7514861" y="5333962"/>
            <a:ext cx="2222072" cy="276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ZoneTexte 38">
            <a:extLst>
              <a:ext uri="{FF2B5EF4-FFF2-40B4-BE49-F238E27FC236}">
                <a16:creationId xmlns:a16="http://schemas.microsoft.com/office/drawing/2014/main" id="{F2C22578-AFB1-48EA-B2B7-C2302297DC6D}"/>
              </a:ext>
            </a:extLst>
          </p:cNvPr>
          <p:cNvSpPr txBox="1"/>
          <p:nvPr/>
        </p:nvSpPr>
        <p:spPr>
          <a:xfrm>
            <a:off x="851019" y="222773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Ristourne IPALLE</a:t>
            </a:r>
          </a:p>
          <a:p>
            <a:pPr algn="ctr"/>
            <a:r>
              <a:rPr lang="fr-BE" sz="1600" b="1" dirty="0">
                <a:latin typeface="Calibri" panose="020F0502020204030204" pitchFamily="34" charset="0"/>
                <a:cs typeface="Calibri" panose="020F0502020204030204" pitchFamily="34" charset="0"/>
              </a:rPr>
              <a:t>8.350,46€</a:t>
            </a:r>
          </a:p>
        </p:txBody>
      </p:sp>
      <p:sp>
        <p:nvSpPr>
          <p:cNvPr id="40" name="ZoneTexte 39">
            <a:extLst>
              <a:ext uri="{FF2B5EF4-FFF2-40B4-BE49-F238E27FC236}">
                <a16:creationId xmlns:a16="http://schemas.microsoft.com/office/drawing/2014/main" id="{763E826F-CEF5-4F2D-B83D-0CD32002227B}"/>
              </a:ext>
            </a:extLst>
          </p:cNvPr>
          <p:cNvSpPr txBox="1"/>
          <p:nvPr/>
        </p:nvSpPr>
        <p:spPr>
          <a:xfrm>
            <a:off x="373770" y="3052633"/>
            <a:ext cx="2893013" cy="830997"/>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Occupation domaine public réseaux gaz &amp; électricité</a:t>
            </a:r>
          </a:p>
          <a:p>
            <a:pPr algn="ctr"/>
            <a:r>
              <a:rPr lang="fr-BE" sz="1600" b="1" dirty="0">
                <a:latin typeface="Calibri" panose="020F0502020204030204" pitchFamily="34" charset="0"/>
                <a:cs typeface="Calibri" panose="020F0502020204030204" pitchFamily="34" charset="0"/>
              </a:rPr>
              <a:t>198.493,67€</a:t>
            </a:r>
          </a:p>
        </p:txBody>
      </p:sp>
      <p:cxnSp>
        <p:nvCxnSpPr>
          <p:cNvPr id="42" name="Connecteur droit avec flèche 41">
            <a:extLst>
              <a:ext uri="{FF2B5EF4-FFF2-40B4-BE49-F238E27FC236}">
                <a16:creationId xmlns:a16="http://schemas.microsoft.com/office/drawing/2014/main" id="{637103A5-D114-4338-94CA-B18499EF6FE2}"/>
              </a:ext>
            </a:extLst>
          </p:cNvPr>
          <p:cNvCxnSpPr/>
          <p:nvPr/>
        </p:nvCxnSpPr>
        <p:spPr>
          <a:xfrm flipH="1" flipV="1">
            <a:off x="3176044" y="3441666"/>
            <a:ext cx="1715910" cy="6134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a:extLst>
              <a:ext uri="{FF2B5EF4-FFF2-40B4-BE49-F238E27FC236}">
                <a16:creationId xmlns:a16="http://schemas.microsoft.com/office/drawing/2014/main" id="{4D365EDA-178A-4830-9CDE-D6D081DD75F2}"/>
              </a:ext>
            </a:extLst>
          </p:cNvPr>
          <p:cNvCxnSpPr>
            <a:cxnSpLocks/>
          </p:cNvCxnSpPr>
          <p:nvPr/>
        </p:nvCxnSpPr>
        <p:spPr>
          <a:xfrm flipH="1">
            <a:off x="3463392" y="2175667"/>
            <a:ext cx="2338608" cy="306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5" name="ZoneTexte 44">
            <a:extLst>
              <a:ext uri="{FF2B5EF4-FFF2-40B4-BE49-F238E27FC236}">
                <a16:creationId xmlns:a16="http://schemas.microsoft.com/office/drawing/2014/main" id="{A48ABB51-5FD5-4F89-A267-36DFD8461273}"/>
              </a:ext>
            </a:extLst>
          </p:cNvPr>
          <p:cNvSpPr txBox="1"/>
          <p:nvPr/>
        </p:nvSpPr>
        <p:spPr>
          <a:xfrm>
            <a:off x="402489" y="4115200"/>
            <a:ext cx="2893013" cy="830997"/>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NC diverses: assurances, décomptes</a:t>
            </a:r>
          </a:p>
          <a:p>
            <a:pPr algn="ctr"/>
            <a:r>
              <a:rPr lang="fr-BE" sz="1600" b="1" dirty="0">
                <a:latin typeface="Calibri" panose="020F0502020204030204" pitchFamily="34" charset="0"/>
                <a:cs typeface="Calibri" panose="020F0502020204030204" pitchFamily="34" charset="0"/>
              </a:rPr>
              <a:t>5.056,52€</a:t>
            </a:r>
          </a:p>
        </p:txBody>
      </p:sp>
      <p:cxnSp>
        <p:nvCxnSpPr>
          <p:cNvPr id="47" name="Connecteur droit avec flèche 46">
            <a:extLst>
              <a:ext uri="{FF2B5EF4-FFF2-40B4-BE49-F238E27FC236}">
                <a16:creationId xmlns:a16="http://schemas.microsoft.com/office/drawing/2014/main" id="{89350EAE-D9C8-4095-B6D7-78F0E111953C}"/>
              </a:ext>
            </a:extLst>
          </p:cNvPr>
          <p:cNvCxnSpPr>
            <a:cxnSpLocks/>
          </p:cNvCxnSpPr>
          <p:nvPr/>
        </p:nvCxnSpPr>
        <p:spPr>
          <a:xfrm flipH="1" flipV="1">
            <a:off x="2695482" y="4512867"/>
            <a:ext cx="2872636" cy="12062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ZoneTexte 47">
            <a:extLst>
              <a:ext uri="{FF2B5EF4-FFF2-40B4-BE49-F238E27FC236}">
                <a16:creationId xmlns:a16="http://schemas.microsoft.com/office/drawing/2014/main" id="{17C01268-1070-440F-9C79-7EF66F39C8FE}"/>
              </a:ext>
            </a:extLst>
          </p:cNvPr>
          <p:cNvSpPr txBox="1"/>
          <p:nvPr/>
        </p:nvSpPr>
        <p:spPr>
          <a:xfrm>
            <a:off x="739130" y="5566266"/>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Location salles sports</a:t>
            </a:r>
          </a:p>
          <a:p>
            <a:pPr algn="ctr"/>
            <a:r>
              <a:rPr lang="fr-BE" sz="1600" b="1" dirty="0">
                <a:latin typeface="Calibri" panose="020F0502020204030204" pitchFamily="34" charset="0"/>
                <a:cs typeface="Calibri" panose="020F0502020204030204" pitchFamily="34" charset="0"/>
              </a:rPr>
              <a:t>13.113,75€</a:t>
            </a:r>
          </a:p>
        </p:txBody>
      </p:sp>
      <p:cxnSp>
        <p:nvCxnSpPr>
          <p:cNvPr id="50" name="Connecteur droit avec flèche 49">
            <a:extLst>
              <a:ext uri="{FF2B5EF4-FFF2-40B4-BE49-F238E27FC236}">
                <a16:creationId xmlns:a16="http://schemas.microsoft.com/office/drawing/2014/main" id="{5E998AD1-D00B-4642-8D1E-C48460F1426A}"/>
              </a:ext>
            </a:extLst>
          </p:cNvPr>
          <p:cNvCxnSpPr>
            <a:cxnSpLocks/>
          </p:cNvCxnSpPr>
          <p:nvPr/>
        </p:nvCxnSpPr>
        <p:spPr>
          <a:xfrm flipH="1" flipV="1">
            <a:off x="2872056" y="5912205"/>
            <a:ext cx="2795616" cy="507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4" name="ZoneTexte 53">
            <a:extLst>
              <a:ext uri="{FF2B5EF4-FFF2-40B4-BE49-F238E27FC236}">
                <a16:creationId xmlns:a16="http://schemas.microsoft.com/office/drawing/2014/main" id="{326F5A7D-2A67-4E6D-8109-D3B4D649CD5B}"/>
              </a:ext>
            </a:extLst>
          </p:cNvPr>
          <p:cNvSpPr txBox="1"/>
          <p:nvPr/>
        </p:nvSpPr>
        <p:spPr>
          <a:xfrm>
            <a:off x="7979217" y="573929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Location immeubles</a:t>
            </a:r>
          </a:p>
          <a:p>
            <a:pPr algn="ctr"/>
            <a:r>
              <a:rPr lang="fr-BE" sz="1600" b="1" dirty="0">
                <a:latin typeface="Calibri" panose="020F0502020204030204" pitchFamily="34" charset="0"/>
                <a:cs typeface="Calibri" panose="020F0502020204030204" pitchFamily="34" charset="0"/>
              </a:rPr>
              <a:t>45.597,97€</a:t>
            </a:r>
          </a:p>
        </p:txBody>
      </p:sp>
      <p:cxnSp>
        <p:nvCxnSpPr>
          <p:cNvPr id="56" name="Connecteur droit avec flèche 55">
            <a:extLst>
              <a:ext uri="{FF2B5EF4-FFF2-40B4-BE49-F238E27FC236}">
                <a16:creationId xmlns:a16="http://schemas.microsoft.com/office/drawing/2014/main" id="{36D71715-BDCD-48A4-AAF3-F04BE5369670}"/>
              </a:ext>
            </a:extLst>
          </p:cNvPr>
          <p:cNvCxnSpPr>
            <a:cxnSpLocks/>
          </p:cNvCxnSpPr>
          <p:nvPr/>
        </p:nvCxnSpPr>
        <p:spPr>
          <a:xfrm>
            <a:off x="6694311" y="5756200"/>
            <a:ext cx="1702445" cy="2049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ZoneTexte 33">
            <a:extLst>
              <a:ext uri="{FF2B5EF4-FFF2-40B4-BE49-F238E27FC236}">
                <a16:creationId xmlns:a16="http://schemas.microsoft.com/office/drawing/2014/main" id="{3A4FD274-1603-510F-8459-C6B8E6209F73}"/>
              </a:ext>
            </a:extLst>
          </p:cNvPr>
          <p:cNvSpPr txBox="1"/>
          <p:nvPr/>
        </p:nvSpPr>
        <p:spPr>
          <a:xfrm>
            <a:off x="1515100" y="1603452"/>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Plaines de jeux</a:t>
            </a:r>
          </a:p>
          <a:p>
            <a:pPr algn="ctr"/>
            <a:r>
              <a:rPr lang="fr-BE" sz="1600" b="1" dirty="0">
                <a:latin typeface="Calibri" panose="020F0502020204030204" pitchFamily="34" charset="0"/>
                <a:cs typeface="Calibri" panose="020F0502020204030204" pitchFamily="34" charset="0"/>
              </a:rPr>
              <a:t>9.193,00€</a:t>
            </a:r>
          </a:p>
        </p:txBody>
      </p:sp>
      <p:cxnSp>
        <p:nvCxnSpPr>
          <p:cNvPr id="35" name="Connecteur droit avec flèche 34">
            <a:extLst>
              <a:ext uri="{FF2B5EF4-FFF2-40B4-BE49-F238E27FC236}">
                <a16:creationId xmlns:a16="http://schemas.microsoft.com/office/drawing/2014/main" id="{C7D35BD3-E1EB-B330-55D8-97D035F753A2}"/>
              </a:ext>
            </a:extLst>
          </p:cNvPr>
          <p:cNvCxnSpPr>
            <a:cxnSpLocks/>
          </p:cNvCxnSpPr>
          <p:nvPr/>
        </p:nvCxnSpPr>
        <p:spPr>
          <a:xfrm flipH="1">
            <a:off x="3826807" y="1922964"/>
            <a:ext cx="2308309" cy="27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7292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5241C8C-70A3-4942-8B65-215B4A3AADC9}"/>
              </a:ext>
            </a:extLst>
          </p:cNvPr>
          <p:cNvPicPr>
            <a:picLocks noChangeAspect="1"/>
          </p:cNvPicPr>
          <p:nvPr/>
        </p:nvPicPr>
        <p:blipFill>
          <a:blip r:embed="rId3"/>
          <a:stretch>
            <a:fillRect/>
          </a:stretch>
        </p:blipFill>
        <p:spPr>
          <a:xfrm>
            <a:off x="3560680" y="1987471"/>
            <a:ext cx="4432755" cy="4198804"/>
          </a:xfrm>
          <a:prstGeom prst="rect">
            <a:avLst/>
          </a:prstGeom>
        </p:spPr>
      </p:pic>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6" name="ZoneTexte 5">
            <a:extLst>
              <a:ext uri="{FF2B5EF4-FFF2-40B4-BE49-F238E27FC236}">
                <a16:creationId xmlns:a16="http://schemas.microsoft.com/office/drawing/2014/main" id="{25408919-A049-4D6D-A051-83CD06BAB349}"/>
              </a:ext>
            </a:extLst>
          </p:cNvPr>
          <p:cNvSpPr txBox="1"/>
          <p:nvPr/>
        </p:nvSpPr>
        <p:spPr>
          <a:xfrm>
            <a:off x="5566144" y="963178"/>
            <a:ext cx="2775098" cy="646331"/>
          </a:xfrm>
          <a:prstGeom prst="rect">
            <a:avLst/>
          </a:prstGeom>
          <a:noFill/>
        </p:spPr>
        <p:txBody>
          <a:bodyPr wrap="square" rtlCol="0">
            <a:spAutoFit/>
          </a:bodyPr>
          <a:lstStyle/>
          <a:p>
            <a:pPr algn="ctr"/>
            <a:r>
              <a:rPr lang="fr-BE" dirty="0"/>
              <a:t>REPARTITION DES RECETTES</a:t>
            </a:r>
          </a:p>
          <a:p>
            <a:pPr algn="ctr"/>
            <a:r>
              <a:rPr lang="fr-BE" b="1" dirty="0"/>
              <a:t>7.486.001,03€</a:t>
            </a:r>
          </a:p>
        </p:txBody>
      </p:sp>
      <p:sp>
        <p:nvSpPr>
          <p:cNvPr id="7" name="ZoneTexte 6">
            <a:extLst>
              <a:ext uri="{FF2B5EF4-FFF2-40B4-BE49-F238E27FC236}">
                <a16:creationId xmlns:a16="http://schemas.microsoft.com/office/drawing/2014/main" id="{20B4FD68-2B23-4D3B-9BE0-3DE1D89E629B}"/>
              </a:ext>
            </a:extLst>
          </p:cNvPr>
          <p:cNvSpPr txBox="1"/>
          <p:nvPr/>
        </p:nvSpPr>
        <p:spPr>
          <a:xfrm>
            <a:off x="8183591" y="4647953"/>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transferts (91,67%)</a:t>
            </a:r>
          </a:p>
          <a:p>
            <a:pPr algn="ctr"/>
            <a:r>
              <a:rPr lang="fr-BE" sz="1600" b="1" dirty="0">
                <a:latin typeface="Calibri" panose="020F0502020204030204" pitchFamily="34" charset="0"/>
                <a:cs typeface="Calibri" panose="020F0502020204030204" pitchFamily="34" charset="0"/>
              </a:rPr>
              <a:t>6.862.671,10€</a:t>
            </a:r>
          </a:p>
        </p:txBody>
      </p:sp>
      <p:cxnSp>
        <p:nvCxnSpPr>
          <p:cNvPr id="9" name="Connecteur droit avec flèche 8">
            <a:extLst>
              <a:ext uri="{FF2B5EF4-FFF2-40B4-BE49-F238E27FC236}">
                <a16:creationId xmlns:a16="http://schemas.microsoft.com/office/drawing/2014/main" id="{6D4556F9-390B-4C38-8EF3-9B457D9669D3}"/>
              </a:ext>
            </a:extLst>
          </p:cNvPr>
          <p:cNvCxnSpPr>
            <a:cxnSpLocks/>
          </p:cNvCxnSpPr>
          <p:nvPr/>
        </p:nvCxnSpPr>
        <p:spPr>
          <a:xfrm flipV="1">
            <a:off x="6953693" y="4831644"/>
            <a:ext cx="1229898" cy="126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ZoneTexte 9">
            <a:extLst>
              <a:ext uri="{FF2B5EF4-FFF2-40B4-BE49-F238E27FC236}">
                <a16:creationId xmlns:a16="http://schemas.microsoft.com/office/drawing/2014/main" id="{3B3F2A4F-EBE9-4CF3-9394-FE8CA500855C}"/>
              </a:ext>
            </a:extLst>
          </p:cNvPr>
          <p:cNvSpPr txBox="1"/>
          <p:nvPr/>
        </p:nvSpPr>
        <p:spPr>
          <a:xfrm>
            <a:off x="7508778" y="2014205"/>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prestations (6,73%)</a:t>
            </a:r>
          </a:p>
          <a:p>
            <a:pPr algn="ctr"/>
            <a:r>
              <a:rPr lang="fr-BE" sz="1600" b="1" dirty="0">
                <a:latin typeface="Calibri" panose="020F0502020204030204" pitchFamily="34" charset="0"/>
                <a:cs typeface="Calibri" panose="020F0502020204030204" pitchFamily="34" charset="0"/>
              </a:rPr>
              <a:t>503.705,25€</a:t>
            </a:r>
          </a:p>
        </p:txBody>
      </p:sp>
      <p:cxnSp>
        <p:nvCxnSpPr>
          <p:cNvPr id="12" name="Connecteur droit avec flèche 11">
            <a:extLst>
              <a:ext uri="{FF2B5EF4-FFF2-40B4-BE49-F238E27FC236}">
                <a16:creationId xmlns:a16="http://schemas.microsoft.com/office/drawing/2014/main" id="{6B244B87-7DA3-48FC-A35A-21EEE597DCAC}"/>
              </a:ext>
            </a:extLst>
          </p:cNvPr>
          <p:cNvCxnSpPr>
            <a:cxnSpLocks/>
          </p:cNvCxnSpPr>
          <p:nvPr/>
        </p:nvCxnSpPr>
        <p:spPr>
          <a:xfrm flipV="1">
            <a:off x="6299921" y="2182141"/>
            <a:ext cx="1208857" cy="214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ZoneTexte 12">
            <a:extLst>
              <a:ext uri="{FF2B5EF4-FFF2-40B4-BE49-F238E27FC236}">
                <a16:creationId xmlns:a16="http://schemas.microsoft.com/office/drawing/2014/main" id="{CB575D66-2455-4655-B90F-5D5F6DB3DC05}"/>
              </a:ext>
            </a:extLst>
          </p:cNvPr>
          <p:cNvSpPr txBox="1"/>
          <p:nvPr/>
        </p:nvSpPr>
        <p:spPr>
          <a:xfrm>
            <a:off x="1372082" y="1987471"/>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dette (1,60%)</a:t>
            </a:r>
          </a:p>
          <a:p>
            <a:pPr algn="ctr"/>
            <a:r>
              <a:rPr lang="fr-BE" sz="1600" b="1" dirty="0">
                <a:latin typeface="Calibri" panose="020F0502020204030204" pitchFamily="34" charset="0"/>
                <a:cs typeface="Calibri" panose="020F0502020204030204" pitchFamily="34" charset="0"/>
              </a:rPr>
              <a:t>119.624,68€</a:t>
            </a:r>
          </a:p>
        </p:txBody>
      </p:sp>
      <p:cxnSp>
        <p:nvCxnSpPr>
          <p:cNvPr id="16" name="Connecteur droit avec flèche 15">
            <a:extLst>
              <a:ext uri="{FF2B5EF4-FFF2-40B4-BE49-F238E27FC236}">
                <a16:creationId xmlns:a16="http://schemas.microsoft.com/office/drawing/2014/main" id="{A3D86829-3F21-4473-9D99-9A56697A5EDC}"/>
              </a:ext>
            </a:extLst>
          </p:cNvPr>
          <p:cNvCxnSpPr>
            <a:cxnSpLocks/>
          </p:cNvCxnSpPr>
          <p:nvPr/>
        </p:nvCxnSpPr>
        <p:spPr>
          <a:xfrm flipH="1" flipV="1">
            <a:off x="3988417" y="2174604"/>
            <a:ext cx="1788640" cy="131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8500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1568939" y="1850592"/>
            <a:ext cx="3359888" cy="369332"/>
          </a:xfrm>
          <a:prstGeom prst="rect">
            <a:avLst/>
          </a:prstGeom>
          <a:noFill/>
        </p:spPr>
        <p:txBody>
          <a:bodyPr wrap="square" rtlCol="0">
            <a:spAutoFit/>
          </a:bodyPr>
          <a:lstStyle/>
          <a:p>
            <a:r>
              <a:rPr lang="fr-BE" u="sng" dirty="0"/>
              <a:t>Recettes de prestations &amp; de dette</a:t>
            </a:r>
          </a:p>
        </p:txBody>
      </p:sp>
      <p:sp>
        <p:nvSpPr>
          <p:cNvPr id="8" name="ZoneTexte 7">
            <a:extLst>
              <a:ext uri="{FF2B5EF4-FFF2-40B4-BE49-F238E27FC236}">
                <a16:creationId xmlns:a16="http://schemas.microsoft.com/office/drawing/2014/main" id="{123264FB-D31F-4CC7-9E49-5B7A8B8B9361}"/>
              </a:ext>
            </a:extLst>
          </p:cNvPr>
          <p:cNvSpPr txBox="1"/>
          <p:nvPr/>
        </p:nvSpPr>
        <p:spPr>
          <a:xfrm>
            <a:off x="7053109" y="1772712"/>
            <a:ext cx="3359888" cy="369332"/>
          </a:xfrm>
          <a:prstGeom prst="rect">
            <a:avLst/>
          </a:prstGeom>
          <a:noFill/>
        </p:spPr>
        <p:txBody>
          <a:bodyPr wrap="square" rtlCol="0">
            <a:spAutoFit/>
          </a:bodyPr>
          <a:lstStyle/>
          <a:p>
            <a:pPr algn="ctr"/>
            <a:r>
              <a:rPr lang="fr-BE" u="sng" dirty="0"/>
              <a:t>Recettes de transferts</a:t>
            </a:r>
          </a:p>
        </p:txBody>
      </p:sp>
      <p:graphicFrame>
        <p:nvGraphicFramePr>
          <p:cNvPr id="10" name="Graphique 9">
            <a:extLst>
              <a:ext uri="{FF2B5EF4-FFF2-40B4-BE49-F238E27FC236}">
                <a16:creationId xmlns:a16="http://schemas.microsoft.com/office/drawing/2014/main" id="{3BE14B24-81D6-4F7A-8AA7-6531333FBF5F}"/>
              </a:ext>
            </a:extLst>
          </p:cNvPr>
          <p:cNvGraphicFramePr>
            <a:graphicFrameLocks/>
          </p:cNvGraphicFramePr>
          <p:nvPr>
            <p:extLst>
              <p:ext uri="{D42A27DB-BD31-4B8C-83A1-F6EECF244321}">
                <p14:modId xmlns:p14="http://schemas.microsoft.com/office/powerpoint/2010/main" val="3964152118"/>
              </p:ext>
            </p:extLst>
          </p:nvPr>
        </p:nvGraphicFramePr>
        <p:xfrm>
          <a:off x="1090579" y="2388818"/>
          <a:ext cx="4793585" cy="32677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phique 11">
            <a:extLst>
              <a:ext uri="{FF2B5EF4-FFF2-40B4-BE49-F238E27FC236}">
                <a16:creationId xmlns:a16="http://schemas.microsoft.com/office/drawing/2014/main" id="{64FD9C42-AF8C-479E-8583-7A4A46190AE2}"/>
              </a:ext>
            </a:extLst>
          </p:cNvPr>
          <p:cNvGraphicFramePr>
            <a:graphicFrameLocks/>
          </p:cNvGraphicFramePr>
          <p:nvPr>
            <p:extLst>
              <p:ext uri="{D42A27DB-BD31-4B8C-83A1-F6EECF244321}">
                <p14:modId xmlns:p14="http://schemas.microsoft.com/office/powerpoint/2010/main" val="1592089934"/>
              </p:ext>
            </p:extLst>
          </p:nvPr>
        </p:nvGraphicFramePr>
        <p:xfrm>
          <a:off x="6387609" y="2420716"/>
          <a:ext cx="5388956" cy="3267701"/>
        </p:xfrm>
        <a:graphic>
          <a:graphicData uri="http://schemas.openxmlformats.org/drawingml/2006/chart">
            <c:chart xmlns:c="http://schemas.openxmlformats.org/drawingml/2006/chart" xmlns:r="http://schemas.openxmlformats.org/officeDocument/2006/relationships" r:id="rId4"/>
          </a:graphicData>
        </a:graphic>
      </p:graphicFrame>
      <p:cxnSp>
        <p:nvCxnSpPr>
          <p:cNvPr id="5" name="Connecteur droit avec flèche 4">
            <a:extLst>
              <a:ext uri="{FF2B5EF4-FFF2-40B4-BE49-F238E27FC236}">
                <a16:creationId xmlns:a16="http://schemas.microsoft.com/office/drawing/2014/main" id="{82220114-E85C-0AAE-947A-6BFA432BFF42}"/>
              </a:ext>
            </a:extLst>
          </p:cNvPr>
          <p:cNvCxnSpPr/>
          <p:nvPr/>
        </p:nvCxnSpPr>
        <p:spPr>
          <a:xfrm flipV="1">
            <a:off x="2380717" y="2998381"/>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68BAF2DC-220F-B2A1-104C-7ADB6780CA7B}"/>
              </a:ext>
            </a:extLst>
          </p:cNvPr>
          <p:cNvCxnSpPr>
            <a:cxnSpLocks/>
          </p:cNvCxnSpPr>
          <p:nvPr/>
        </p:nvCxnSpPr>
        <p:spPr>
          <a:xfrm>
            <a:off x="3185087" y="2998381"/>
            <a:ext cx="127591" cy="1275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330FC86F-B8B8-5F9F-90DF-6882EADFD14E}"/>
              </a:ext>
            </a:extLst>
          </p:cNvPr>
          <p:cNvCxnSpPr>
            <a:cxnSpLocks/>
          </p:cNvCxnSpPr>
          <p:nvPr/>
        </p:nvCxnSpPr>
        <p:spPr>
          <a:xfrm>
            <a:off x="3997275" y="2998381"/>
            <a:ext cx="127591" cy="1275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3F092516-84A6-8055-B2C1-5BEA40E34D80}"/>
              </a:ext>
            </a:extLst>
          </p:cNvPr>
          <p:cNvCxnSpPr/>
          <p:nvPr/>
        </p:nvCxnSpPr>
        <p:spPr>
          <a:xfrm flipV="1">
            <a:off x="4786348" y="3062176"/>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C159C22C-8379-E99F-66A0-1DFFF3804B9D}"/>
              </a:ext>
            </a:extLst>
          </p:cNvPr>
          <p:cNvSpPr txBox="1"/>
          <p:nvPr/>
        </p:nvSpPr>
        <p:spPr>
          <a:xfrm>
            <a:off x="2434413" y="2958843"/>
            <a:ext cx="718548" cy="276999"/>
          </a:xfrm>
          <a:prstGeom prst="rect">
            <a:avLst/>
          </a:prstGeom>
          <a:noFill/>
        </p:spPr>
        <p:txBody>
          <a:bodyPr wrap="square" rtlCol="0">
            <a:spAutoFit/>
          </a:bodyPr>
          <a:lstStyle/>
          <a:p>
            <a:r>
              <a:rPr lang="fr-BE" sz="1200" dirty="0">
                <a:solidFill>
                  <a:schemeClr val="accent1">
                    <a:lumMod val="75000"/>
                  </a:schemeClr>
                </a:solidFill>
              </a:rPr>
              <a:t>+1,5%</a:t>
            </a:r>
          </a:p>
        </p:txBody>
      </p:sp>
      <p:cxnSp>
        <p:nvCxnSpPr>
          <p:cNvPr id="23" name="Connecteur droit avec flèche 22">
            <a:extLst>
              <a:ext uri="{FF2B5EF4-FFF2-40B4-BE49-F238E27FC236}">
                <a16:creationId xmlns:a16="http://schemas.microsoft.com/office/drawing/2014/main" id="{E65E5346-6798-2B7B-3523-722BBD27E58E}"/>
              </a:ext>
            </a:extLst>
          </p:cNvPr>
          <p:cNvCxnSpPr/>
          <p:nvPr/>
        </p:nvCxnSpPr>
        <p:spPr>
          <a:xfrm flipV="1">
            <a:off x="7793661" y="4678324"/>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831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8" name="ZoneTexte 7">
            <a:extLst>
              <a:ext uri="{FF2B5EF4-FFF2-40B4-BE49-F238E27FC236}">
                <a16:creationId xmlns:a16="http://schemas.microsoft.com/office/drawing/2014/main" id="{F745F49E-4658-4648-ACD9-0AE46FA3ABB6}"/>
              </a:ext>
            </a:extLst>
          </p:cNvPr>
          <p:cNvSpPr txBox="1"/>
          <p:nvPr/>
        </p:nvSpPr>
        <p:spPr>
          <a:xfrm>
            <a:off x="2440809" y="2346707"/>
            <a:ext cx="3359888" cy="369332"/>
          </a:xfrm>
          <a:prstGeom prst="rect">
            <a:avLst/>
          </a:prstGeom>
          <a:noFill/>
        </p:spPr>
        <p:txBody>
          <a:bodyPr wrap="square" rtlCol="0">
            <a:spAutoFit/>
          </a:bodyPr>
          <a:lstStyle/>
          <a:p>
            <a:r>
              <a:rPr lang="fr-BE" u="sng" dirty="0"/>
              <a:t>Additionnels - Détails</a:t>
            </a:r>
          </a:p>
        </p:txBody>
      </p:sp>
      <p:sp>
        <p:nvSpPr>
          <p:cNvPr id="9" name="ZoneTexte 8">
            <a:extLst>
              <a:ext uri="{FF2B5EF4-FFF2-40B4-BE49-F238E27FC236}">
                <a16:creationId xmlns:a16="http://schemas.microsoft.com/office/drawing/2014/main" id="{501AF25E-5F10-409C-8FD8-751B231CE36C}"/>
              </a:ext>
            </a:extLst>
          </p:cNvPr>
          <p:cNvSpPr txBox="1"/>
          <p:nvPr/>
        </p:nvSpPr>
        <p:spPr>
          <a:xfrm>
            <a:off x="8356637" y="2346707"/>
            <a:ext cx="3359888" cy="369332"/>
          </a:xfrm>
          <a:prstGeom prst="rect">
            <a:avLst/>
          </a:prstGeom>
          <a:noFill/>
        </p:spPr>
        <p:txBody>
          <a:bodyPr wrap="square" rtlCol="0">
            <a:spAutoFit/>
          </a:bodyPr>
          <a:lstStyle/>
          <a:p>
            <a:r>
              <a:rPr lang="fr-BE" u="sng" dirty="0"/>
              <a:t>Additionnels - Total</a:t>
            </a:r>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RECETTES DE TRANSFERTS</a:t>
            </a:r>
          </a:p>
        </p:txBody>
      </p:sp>
      <p:graphicFrame>
        <p:nvGraphicFramePr>
          <p:cNvPr id="11" name="Graphique 10">
            <a:extLst>
              <a:ext uri="{FF2B5EF4-FFF2-40B4-BE49-F238E27FC236}">
                <a16:creationId xmlns:a16="http://schemas.microsoft.com/office/drawing/2014/main" id="{9BA0B4AE-26F1-405A-9724-B525A90A4592}"/>
              </a:ext>
            </a:extLst>
          </p:cNvPr>
          <p:cNvGraphicFramePr>
            <a:graphicFrameLocks/>
          </p:cNvGraphicFramePr>
          <p:nvPr>
            <p:extLst>
              <p:ext uri="{D42A27DB-BD31-4B8C-83A1-F6EECF244321}">
                <p14:modId xmlns:p14="http://schemas.microsoft.com/office/powerpoint/2010/main" val="3143168493"/>
              </p:ext>
            </p:extLst>
          </p:nvPr>
        </p:nvGraphicFramePr>
        <p:xfrm>
          <a:off x="1024128" y="2737324"/>
          <a:ext cx="5181046" cy="32435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phique 11">
            <a:extLst>
              <a:ext uri="{FF2B5EF4-FFF2-40B4-BE49-F238E27FC236}">
                <a16:creationId xmlns:a16="http://schemas.microsoft.com/office/drawing/2014/main" id="{20CE9602-4958-4807-9839-33B963825F30}"/>
              </a:ext>
            </a:extLst>
          </p:cNvPr>
          <p:cNvGraphicFramePr>
            <a:graphicFrameLocks/>
          </p:cNvGraphicFramePr>
          <p:nvPr>
            <p:extLst>
              <p:ext uri="{D42A27DB-BD31-4B8C-83A1-F6EECF244321}">
                <p14:modId xmlns:p14="http://schemas.microsoft.com/office/powerpoint/2010/main" val="685839082"/>
              </p:ext>
            </p:extLst>
          </p:nvPr>
        </p:nvGraphicFramePr>
        <p:xfrm>
          <a:off x="6869031" y="2737324"/>
          <a:ext cx="4954374" cy="32435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2311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8" name="ZoneTexte 7">
            <a:extLst>
              <a:ext uri="{FF2B5EF4-FFF2-40B4-BE49-F238E27FC236}">
                <a16:creationId xmlns:a16="http://schemas.microsoft.com/office/drawing/2014/main" id="{F745F49E-4658-4648-ACD9-0AE46FA3ABB6}"/>
              </a:ext>
            </a:extLst>
          </p:cNvPr>
          <p:cNvSpPr txBox="1"/>
          <p:nvPr/>
        </p:nvSpPr>
        <p:spPr>
          <a:xfrm>
            <a:off x="2736112" y="2366160"/>
            <a:ext cx="3359888" cy="369332"/>
          </a:xfrm>
          <a:prstGeom prst="rect">
            <a:avLst/>
          </a:prstGeom>
          <a:noFill/>
        </p:spPr>
        <p:txBody>
          <a:bodyPr wrap="square" rtlCol="0">
            <a:spAutoFit/>
          </a:bodyPr>
          <a:lstStyle/>
          <a:p>
            <a:r>
              <a:rPr lang="fr-BE" u="sng" dirty="0"/>
              <a:t>Taxes locales</a:t>
            </a:r>
          </a:p>
        </p:txBody>
      </p:sp>
      <p:sp>
        <p:nvSpPr>
          <p:cNvPr id="9" name="ZoneTexte 8">
            <a:extLst>
              <a:ext uri="{FF2B5EF4-FFF2-40B4-BE49-F238E27FC236}">
                <a16:creationId xmlns:a16="http://schemas.microsoft.com/office/drawing/2014/main" id="{501AF25E-5F10-409C-8FD8-751B231CE36C}"/>
              </a:ext>
            </a:extLst>
          </p:cNvPr>
          <p:cNvSpPr txBox="1"/>
          <p:nvPr/>
        </p:nvSpPr>
        <p:spPr>
          <a:xfrm>
            <a:off x="7899437" y="2366160"/>
            <a:ext cx="3359888" cy="369332"/>
          </a:xfrm>
          <a:prstGeom prst="rect">
            <a:avLst/>
          </a:prstGeom>
          <a:noFill/>
        </p:spPr>
        <p:txBody>
          <a:bodyPr wrap="square" rtlCol="0">
            <a:spAutoFit/>
          </a:bodyPr>
          <a:lstStyle/>
          <a:p>
            <a:r>
              <a:rPr lang="fr-BE" u="sng" dirty="0"/>
              <a:t>Fonds des communes</a:t>
            </a:r>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RECETTES DE TRANSFERTS</a:t>
            </a:r>
          </a:p>
        </p:txBody>
      </p:sp>
      <p:graphicFrame>
        <p:nvGraphicFramePr>
          <p:cNvPr id="13" name="Graphique 12">
            <a:extLst>
              <a:ext uri="{FF2B5EF4-FFF2-40B4-BE49-F238E27FC236}">
                <a16:creationId xmlns:a16="http://schemas.microsoft.com/office/drawing/2014/main" id="{07E5F84E-7A23-4C8B-AE92-630CDC81CA18}"/>
              </a:ext>
            </a:extLst>
          </p:cNvPr>
          <p:cNvGraphicFramePr>
            <a:graphicFrameLocks/>
          </p:cNvGraphicFramePr>
          <p:nvPr>
            <p:extLst>
              <p:ext uri="{D42A27DB-BD31-4B8C-83A1-F6EECF244321}">
                <p14:modId xmlns:p14="http://schemas.microsoft.com/office/powerpoint/2010/main" val="892374939"/>
              </p:ext>
            </p:extLst>
          </p:nvPr>
        </p:nvGraphicFramePr>
        <p:xfrm>
          <a:off x="997286" y="2829373"/>
          <a:ext cx="4941248" cy="30295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aphique 13">
            <a:extLst>
              <a:ext uri="{FF2B5EF4-FFF2-40B4-BE49-F238E27FC236}">
                <a16:creationId xmlns:a16="http://schemas.microsoft.com/office/drawing/2014/main" id="{FF985D7D-7943-4EE0-800D-149B193AC9EB}"/>
              </a:ext>
            </a:extLst>
          </p:cNvPr>
          <p:cNvGraphicFramePr>
            <a:graphicFrameLocks/>
          </p:cNvGraphicFramePr>
          <p:nvPr>
            <p:extLst>
              <p:ext uri="{D42A27DB-BD31-4B8C-83A1-F6EECF244321}">
                <p14:modId xmlns:p14="http://schemas.microsoft.com/office/powerpoint/2010/main" val="2633259913"/>
              </p:ext>
            </p:extLst>
          </p:nvPr>
        </p:nvGraphicFramePr>
        <p:xfrm>
          <a:off x="6261523" y="2735492"/>
          <a:ext cx="5338597" cy="3293168"/>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Connecteur droit avec flèche 10">
            <a:extLst>
              <a:ext uri="{FF2B5EF4-FFF2-40B4-BE49-F238E27FC236}">
                <a16:creationId xmlns:a16="http://schemas.microsoft.com/office/drawing/2014/main" id="{B0FB2F01-509F-312F-9A4F-9F6835F2A493}"/>
              </a:ext>
            </a:extLst>
          </p:cNvPr>
          <p:cNvCxnSpPr/>
          <p:nvPr/>
        </p:nvCxnSpPr>
        <p:spPr>
          <a:xfrm flipV="1">
            <a:off x="2225748" y="3781646"/>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B0FB2F01-509F-312F-9A4F-9F6835F2A493}"/>
              </a:ext>
            </a:extLst>
          </p:cNvPr>
          <p:cNvCxnSpPr/>
          <p:nvPr/>
        </p:nvCxnSpPr>
        <p:spPr>
          <a:xfrm flipV="1">
            <a:off x="3016101" y="3654056"/>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B0FB2F01-509F-312F-9A4F-9F6835F2A493}"/>
              </a:ext>
            </a:extLst>
          </p:cNvPr>
          <p:cNvCxnSpPr/>
          <p:nvPr/>
        </p:nvCxnSpPr>
        <p:spPr>
          <a:xfrm flipV="1">
            <a:off x="3923414" y="3526466"/>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B0FB2F01-509F-312F-9A4F-9F6835F2A493}"/>
              </a:ext>
            </a:extLst>
          </p:cNvPr>
          <p:cNvCxnSpPr/>
          <p:nvPr/>
        </p:nvCxnSpPr>
        <p:spPr>
          <a:xfrm flipV="1">
            <a:off x="7658981" y="4694275"/>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B0FB2F01-509F-312F-9A4F-9F6835F2A493}"/>
              </a:ext>
            </a:extLst>
          </p:cNvPr>
          <p:cNvCxnSpPr/>
          <p:nvPr/>
        </p:nvCxnSpPr>
        <p:spPr>
          <a:xfrm flipV="1">
            <a:off x="8523766" y="4318281"/>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B0FB2F01-509F-312F-9A4F-9F6835F2A493}"/>
              </a:ext>
            </a:extLst>
          </p:cNvPr>
          <p:cNvCxnSpPr/>
          <p:nvPr/>
        </p:nvCxnSpPr>
        <p:spPr>
          <a:xfrm flipV="1">
            <a:off x="9346018" y="3463091"/>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3730D79E-721E-23AE-3FF5-6A0A801E9366}"/>
              </a:ext>
            </a:extLst>
          </p:cNvPr>
          <p:cNvCxnSpPr>
            <a:cxnSpLocks/>
          </p:cNvCxnSpPr>
          <p:nvPr/>
        </p:nvCxnSpPr>
        <p:spPr>
          <a:xfrm>
            <a:off x="4644571" y="3505230"/>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3730D79E-721E-23AE-3FF5-6A0A801E9366}"/>
              </a:ext>
            </a:extLst>
          </p:cNvPr>
          <p:cNvCxnSpPr>
            <a:cxnSpLocks/>
          </p:cNvCxnSpPr>
          <p:nvPr/>
        </p:nvCxnSpPr>
        <p:spPr>
          <a:xfrm>
            <a:off x="10203434" y="3388678"/>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1">
            <a:extLst>
              <a:ext uri="{FF2B5EF4-FFF2-40B4-BE49-F238E27FC236}">
                <a16:creationId xmlns:a16="http://schemas.microsoft.com/office/drawing/2014/main" id="{B1F2B81D-8853-F363-CDF1-4F81B7CD8B1F}"/>
              </a:ext>
            </a:extLst>
          </p:cNvPr>
          <p:cNvSpPr txBox="1"/>
          <p:nvPr/>
        </p:nvSpPr>
        <p:spPr>
          <a:xfrm>
            <a:off x="2368642" y="3715405"/>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a:t>
            </a:r>
            <a:r>
              <a:rPr lang="fr-BE" sz="1200" dirty="0">
                <a:solidFill>
                  <a:schemeClr val="accent1">
                    <a:lumMod val="75000"/>
                  </a:schemeClr>
                </a:solidFill>
              </a:rPr>
              <a:t>5</a:t>
            </a:r>
            <a:r>
              <a:rPr lang="fr-BE" sz="1200" kern="1200" dirty="0">
                <a:solidFill>
                  <a:schemeClr val="accent1">
                    <a:lumMod val="75000"/>
                  </a:schemeClr>
                </a:solidFill>
              </a:rPr>
              <a:t>,3%</a:t>
            </a:r>
          </a:p>
        </p:txBody>
      </p:sp>
      <p:sp>
        <p:nvSpPr>
          <p:cNvPr id="23" name="ZoneTexte 1">
            <a:extLst>
              <a:ext uri="{FF2B5EF4-FFF2-40B4-BE49-F238E27FC236}">
                <a16:creationId xmlns:a16="http://schemas.microsoft.com/office/drawing/2014/main" id="{4FB273F2-7A44-A6FE-BD6E-CE690FAEBFEA}"/>
              </a:ext>
            </a:extLst>
          </p:cNvPr>
          <p:cNvSpPr txBox="1"/>
          <p:nvPr/>
        </p:nvSpPr>
        <p:spPr>
          <a:xfrm>
            <a:off x="3105621" y="3659370"/>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+2,1%</a:t>
            </a:r>
          </a:p>
        </p:txBody>
      </p:sp>
      <p:sp>
        <p:nvSpPr>
          <p:cNvPr id="24" name="ZoneTexte 1">
            <a:extLst>
              <a:ext uri="{FF2B5EF4-FFF2-40B4-BE49-F238E27FC236}">
                <a16:creationId xmlns:a16="http://schemas.microsoft.com/office/drawing/2014/main" id="{DF545975-941D-C82E-B22F-1660F766A67E}"/>
              </a:ext>
            </a:extLst>
          </p:cNvPr>
          <p:cNvSpPr txBox="1"/>
          <p:nvPr/>
        </p:nvSpPr>
        <p:spPr>
          <a:xfrm>
            <a:off x="3988895" y="3499873"/>
            <a:ext cx="805086"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+17,8%</a:t>
            </a:r>
          </a:p>
        </p:txBody>
      </p:sp>
      <p:sp>
        <p:nvSpPr>
          <p:cNvPr id="25" name="ZoneTexte 1">
            <a:extLst>
              <a:ext uri="{FF2B5EF4-FFF2-40B4-BE49-F238E27FC236}">
                <a16:creationId xmlns:a16="http://schemas.microsoft.com/office/drawing/2014/main" id="{ED603630-7069-C4D4-6B97-A0C8FEF9B402}"/>
              </a:ext>
            </a:extLst>
          </p:cNvPr>
          <p:cNvSpPr txBox="1"/>
          <p:nvPr/>
        </p:nvSpPr>
        <p:spPr>
          <a:xfrm>
            <a:off x="7774706" y="4635794"/>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+2,7%</a:t>
            </a:r>
          </a:p>
        </p:txBody>
      </p:sp>
      <p:sp>
        <p:nvSpPr>
          <p:cNvPr id="26" name="ZoneTexte 1">
            <a:extLst>
              <a:ext uri="{FF2B5EF4-FFF2-40B4-BE49-F238E27FC236}">
                <a16:creationId xmlns:a16="http://schemas.microsoft.com/office/drawing/2014/main" id="{FEDCC36B-9BC7-A4B7-CCF4-22159118F641}"/>
              </a:ext>
            </a:extLst>
          </p:cNvPr>
          <p:cNvSpPr txBox="1"/>
          <p:nvPr/>
        </p:nvSpPr>
        <p:spPr>
          <a:xfrm>
            <a:off x="9473609" y="3429000"/>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+1,1%</a:t>
            </a:r>
          </a:p>
        </p:txBody>
      </p:sp>
      <p:sp>
        <p:nvSpPr>
          <p:cNvPr id="27" name="ZoneTexte 1">
            <a:extLst>
              <a:ext uri="{FF2B5EF4-FFF2-40B4-BE49-F238E27FC236}">
                <a16:creationId xmlns:a16="http://schemas.microsoft.com/office/drawing/2014/main" id="{27AE313B-0AEC-6B63-31F1-903C2AE490A0}"/>
              </a:ext>
            </a:extLst>
          </p:cNvPr>
          <p:cNvSpPr txBox="1"/>
          <p:nvPr/>
        </p:nvSpPr>
        <p:spPr>
          <a:xfrm>
            <a:off x="4748969" y="3430770"/>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rgbClr val="FF0000"/>
                </a:solidFill>
              </a:rPr>
              <a:t>-11,5%</a:t>
            </a:r>
          </a:p>
        </p:txBody>
      </p:sp>
      <p:sp>
        <p:nvSpPr>
          <p:cNvPr id="28" name="ZoneTexte 1">
            <a:extLst>
              <a:ext uri="{FF2B5EF4-FFF2-40B4-BE49-F238E27FC236}">
                <a16:creationId xmlns:a16="http://schemas.microsoft.com/office/drawing/2014/main" id="{335D5896-5512-F00A-1706-86E1FEC0DBFE}"/>
              </a:ext>
            </a:extLst>
          </p:cNvPr>
          <p:cNvSpPr txBox="1"/>
          <p:nvPr/>
        </p:nvSpPr>
        <p:spPr>
          <a:xfrm>
            <a:off x="8639490" y="4214036"/>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+7 %</a:t>
            </a:r>
          </a:p>
        </p:txBody>
      </p:sp>
      <p:sp>
        <p:nvSpPr>
          <p:cNvPr id="29" name="ZoneTexte 1">
            <a:extLst>
              <a:ext uri="{FF2B5EF4-FFF2-40B4-BE49-F238E27FC236}">
                <a16:creationId xmlns:a16="http://schemas.microsoft.com/office/drawing/2014/main" id="{9AADBAB9-6824-839F-B892-941A845A9841}"/>
              </a:ext>
            </a:extLst>
          </p:cNvPr>
          <p:cNvSpPr txBox="1"/>
          <p:nvPr/>
        </p:nvSpPr>
        <p:spPr>
          <a:xfrm>
            <a:off x="10347999" y="3347294"/>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rgbClr val="FF0000"/>
                </a:solidFill>
              </a:rPr>
              <a:t>-0,5%</a:t>
            </a:r>
          </a:p>
        </p:txBody>
      </p:sp>
    </p:spTree>
    <p:extLst>
      <p:ext uri="{BB962C8B-B14F-4D97-AF65-F5344CB8AC3E}">
        <p14:creationId xmlns:p14="http://schemas.microsoft.com/office/powerpoint/2010/main" val="130405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7C7E-0529-4938-8D86-368A0C818D5F}"/>
              </a:ext>
            </a:extLst>
          </p:cNvPr>
          <p:cNvSpPr>
            <a:spLocks noGrp="1"/>
          </p:cNvSpPr>
          <p:nvPr>
            <p:ph type="title"/>
          </p:nvPr>
        </p:nvSpPr>
        <p:spPr/>
        <p:txBody>
          <a:bodyPr/>
          <a:lstStyle/>
          <a:p>
            <a:r>
              <a:rPr lang="fr-BE" dirty="0"/>
              <a:t>Service ordinaire – taux de réalisation du budget</a:t>
            </a:r>
          </a:p>
        </p:txBody>
      </p:sp>
      <p:sp>
        <p:nvSpPr>
          <p:cNvPr id="4" name="Espace réservé du pied de page 3">
            <a:extLst>
              <a:ext uri="{FF2B5EF4-FFF2-40B4-BE49-F238E27FC236}">
                <a16:creationId xmlns:a16="http://schemas.microsoft.com/office/drawing/2014/main" id="{EE7FBB33-CDAC-4D7C-8DD1-A007CF2EAC3C}"/>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6" name="Rectangle 5">
            <a:extLst>
              <a:ext uri="{FF2B5EF4-FFF2-40B4-BE49-F238E27FC236}">
                <a16:creationId xmlns:a16="http://schemas.microsoft.com/office/drawing/2014/main" id="{7F78E17C-306B-4DBB-84C1-CD06563DD11A}"/>
              </a:ext>
            </a:extLst>
          </p:cNvPr>
          <p:cNvSpPr/>
          <p:nvPr/>
        </p:nvSpPr>
        <p:spPr>
          <a:xfrm>
            <a:off x="10159017" y="3672067"/>
            <a:ext cx="1150481" cy="167101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ZoneTexte 6">
            <a:extLst>
              <a:ext uri="{FF2B5EF4-FFF2-40B4-BE49-F238E27FC236}">
                <a16:creationId xmlns:a16="http://schemas.microsoft.com/office/drawing/2014/main" id="{3DDC80E4-986E-4039-B7E5-8A43B83D081F}"/>
              </a:ext>
            </a:extLst>
          </p:cNvPr>
          <p:cNvSpPr txBox="1"/>
          <p:nvPr/>
        </p:nvSpPr>
        <p:spPr>
          <a:xfrm>
            <a:off x="1818167" y="2275367"/>
            <a:ext cx="2860159" cy="369332"/>
          </a:xfrm>
          <a:prstGeom prst="rect">
            <a:avLst/>
          </a:prstGeom>
          <a:noFill/>
        </p:spPr>
        <p:txBody>
          <a:bodyPr wrap="square" rtlCol="0">
            <a:spAutoFit/>
          </a:bodyPr>
          <a:lstStyle/>
          <a:p>
            <a:r>
              <a:rPr lang="fr-BE" u="sng" dirty="0"/>
              <a:t>RECETTES</a:t>
            </a:r>
          </a:p>
        </p:txBody>
      </p:sp>
      <p:graphicFrame>
        <p:nvGraphicFramePr>
          <p:cNvPr id="5" name="Tableau 4">
            <a:extLst>
              <a:ext uri="{FF2B5EF4-FFF2-40B4-BE49-F238E27FC236}">
                <a16:creationId xmlns:a16="http://schemas.microsoft.com/office/drawing/2014/main" id="{44526DF2-FE5A-497C-8C7A-47947BE02AC9}"/>
              </a:ext>
            </a:extLst>
          </p:cNvPr>
          <p:cNvGraphicFramePr>
            <a:graphicFrameLocks noGrp="1"/>
          </p:cNvGraphicFramePr>
          <p:nvPr>
            <p:extLst>
              <p:ext uri="{D42A27DB-BD31-4B8C-83A1-F6EECF244321}">
                <p14:modId xmlns:p14="http://schemas.microsoft.com/office/powerpoint/2010/main" val="4237222380"/>
              </p:ext>
            </p:extLst>
          </p:nvPr>
        </p:nvGraphicFramePr>
        <p:xfrm>
          <a:off x="1259151" y="2644699"/>
          <a:ext cx="10221649" cy="2753076"/>
        </p:xfrm>
        <a:graphic>
          <a:graphicData uri="http://schemas.openxmlformats.org/drawingml/2006/table">
            <a:tbl>
              <a:tblPr firstRow="1" firstCol="1" bandRow="1">
                <a:tableStyleId>{3B4B98B0-60AC-42C2-AFA5-B58CD77FA1E5}</a:tableStyleId>
              </a:tblPr>
              <a:tblGrid>
                <a:gridCol w="1396448">
                  <a:extLst>
                    <a:ext uri="{9D8B030D-6E8A-4147-A177-3AD203B41FA5}">
                      <a16:colId xmlns:a16="http://schemas.microsoft.com/office/drawing/2014/main" val="3077622545"/>
                    </a:ext>
                  </a:extLst>
                </a:gridCol>
                <a:gridCol w="1706162">
                  <a:extLst>
                    <a:ext uri="{9D8B030D-6E8A-4147-A177-3AD203B41FA5}">
                      <a16:colId xmlns:a16="http://schemas.microsoft.com/office/drawing/2014/main" val="2841551362"/>
                    </a:ext>
                  </a:extLst>
                </a:gridCol>
                <a:gridCol w="1689746">
                  <a:extLst>
                    <a:ext uri="{9D8B030D-6E8A-4147-A177-3AD203B41FA5}">
                      <a16:colId xmlns:a16="http://schemas.microsoft.com/office/drawing/2014/main" val="2890670664"/>
                    </a:ext>
                  </a:extLst>
                </a:gridCol>
                <a:gridCol w="1568268">
                  <a:extLst>
                    <a:ext uri="{9D8B030D-6E8A-4147-A177-3AD203B41FA5}">
                      <a16:colId xmlns:a16="http://schemas.microsoft.com/office/drawing/2014/main" val="2939648516"/>
                    </a:ext>
                  </a:extLst>
                </a:gridCol>
                <a:gridCol w="916008">
                  <a:extLst>
                    <a:ext uri="{9D8B030D-6E8A-4147-A177-3AD203B41FA5}">
                      <a16:colId xmlns:a16="http://schemas.microsoft.com/office/drawing/2014/main" val="1320009456"/>
                    </a:ext>
                  </a:extLst>
                </a:gridCol>
                <a:gridCol w="1443507">
                  <a:extLst>
                    <a:ext uri="{9D8B030D-6E8A-4147-A177-3AD203B41FA5}">
                      <a16:colId xmlns:a16="http://schemas.microsoft.com/office/drawing/2014/main" val="2808684496"/>
                    </a:ext>
                  </a:extLst>
                </a:gridCol>
                <a:gridCol w="1501510">
                  <a:extLst>
                    <a:ext uri="{9D8B030D-6E8A-4147-A177-3AD203B41FA5}">
                      <a16:colId xmlns:a16="http://schemas.microsoft.com/office/drawing/2014/main" val="6406616"/>
                    </a:ext>
                  </a:extLst>
                </a:gridCol>
              </a:tblGrid>
              <a:tr h="458846">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Budget initial (BI)</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Budget final (BF)</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Droits constatés (compte)</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gridSpan="3">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Taux de réalisation</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842476517"/>
                  </a:ext>
                </a:extLst>
              </a:tr>
              <a:tr h="458846">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BF/BI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Compte/BF</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999996295"/>
                  </a:ext>
                </a:extLst>
              </a:tr>
              <a:tr h="458846">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Prestations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690.022,22</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520.241,21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503.705,25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75,39%</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73,00%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96,82%</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071958179"/>
                  </a:ext>
                </a:extLst>
              </a:tr>
              <a:tr h="458846">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Transferts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6.712.125,35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6.962.343,75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6.862.671,10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103,73%</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102,24%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98,57%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338360525"/>
                  </a:ext>
                </a:extLst>
              </a:tr>
              <a:tr h="458846">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Dette</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98.020,00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116.020,00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119.624,68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118,36%</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122,04%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103,11%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25128803"/>
                  </a:ext>
                </a:extLst>
              </a:tr>
              <a:tr h="458846">
                <a:tc>
                  <a:txBody>
                    <a:bodyPr/>
                    <a:lstStyle/>
                    <a:p>
                      <a:pPr>
                        <a:lnSpc>
                          <a:spcPct val="107000"/>
                        </a:lnSpc>
                        <a:spcAft>
                          <a:spcPts val="800"/>
                        </a:spcAft>
                      </a:pPr>
                      <a:r>
                        <a:rPr lang="fr-BE" sz="1600">
                          <a:effectLst/>
                          <a:latin typeface="Calibri" panose="020F0502020204030204" pitchFamily="34" charset="0"/>
                          <a:cs typeface="Calibri" panose="020F0502020204030204" pitchFamily="34" charset="0"/>
                        </a:rPr>
                        <a:t>Total</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7.500.167,57</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7.598.604,96</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7.486.001,03</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101,31%</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99,81%</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98,52%</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843345850"/>
                  </a:ext>
                </a:extLst>
              </a:tr>
            </a:tbl>
          </a:graphicData>
        </a:graphic>
      </p:graphicFrame>
    </p:spTree>
    <p:extLst>
      <p:ext uri="{BB962C8B-B14F-4D97-AF65-F5344CB8AC3E}">
        <p14:creationId xmlns:p14="http://schemas.microsoft.com/office/powerpoint/2010/main" val="324784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err="1"/>
              <a:t>depenses</a:t>
            </a:r>
            <a:r>
              <a:rPr lang="fr-BE" dirty="0"/>
              <a:t> </a:t>
            </a:r>
            <a:r>
              <a:rPr lang="fr-BE" dirty="0" err="1"/>
              <a:t>OrdinaireS</a:t>
            </a:r>
            <a:endParaRPr lang="fr-BE" dirty="0"/>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2021</a:t>
            </a:r>
          </a:p>
        </p:txBody>
      </p:sp>
    </p:spTree>
    <p:extLst>
      <p:ext uri="{BB962C8B-B14F-4D97-AF65-F5344CB8AC3E}">
        <p14:creationId xmlns:p14="http://schemas.microsoft.com/office/powerpoint/2010/main" val="2640550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EFB38CB-9486-4181-854E-5393844883A3}"/>
              </a:ext>
            </a:extLst>
          </p:cNvPr>
          <p:cNvPicPr>
            <a:picLocks noChangeAspect="1"/>
          </p:cNvPicPr>
          <p:nvPr/>
        </p:nvPicPr>
        <p:blipFill>
          <a:blip r:embed="rId3"/>
          <a:stretch>
            <a:fillRect/>
          </a:stretch>
        </p:blipFill>
        <p:spPr>
          <a:xfrm>
            <a:off x="3892924" y="2085284"/>
            <a:ext cx="4463309" cy="4320646"/>
          </a:xfrm>
          <a:prstGeom prst="rect">
            <a:avLst/>
          </a:prstGeom>
        </p:spPr>
      </p:pic>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p:txBody>
          <a:bodyPr/>
          <a:lstStyle/>
          <a:p>
            <a:r>
              <a:rPr lang="fr-BE" dirty="0"/>
              <a:t>Service ordinaire</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6" name="ZoneTexte 5">
            <a:extLst>
              <a:ext uri="{FF2B5EF4-FFF2-40B4-BE49-F238E27FC236}">
                <a16:creationId xmlns:a16="http://schemas.microsoft.com/office/drawing/2014/main" id="{1960BB87-A6AF-40D0-9FB0-A080C2E2A84E}"/>
              </a:ext>
            </a:extLst>
          </p:cNvPr>
          <p:cNvSpPr txBox="1"/>
          <p:nvPr/>
        </p:nvSpPr>
        <p:spPr>
          <a:xfrm>
            <a:off x="5465135" y="980218"/>
            <a:ext cx="2976214" cy="923330"/>
          </a:xfrm>
          <a:prstGeom prst="rect">
            <a:avLst/>
          </a:prstGeom>
          <a:noFill/>
        </p:spPr>
        <p:txBody>
          <a:bodyPr wrap="square" rtlCol="0">
            <a:spAutoFit/>
          </a:bodyPr>
          <a:lstStyle/>
          <a:p>
            <a:pPr algn="ctr"/>
            <a:r>
              <a:rPr lang="fr-BE" dirty="0"/>
              <a:t>REPARTITION DES DEPENSES</a:t>
            </a:r>
          </a:p>
          <a:p>
            <a:pPr algn="ctr"/>
            <a:r>
              <a:rPr lang="fr-BE" b="1" dirty="0"/>
              <a:t>7.281.113,14€</a:t>
            </a:r>
          </a:p>
          <a:p>
            <a:pPr algn="ctr"/>
            <a:r>
              <a:rPr lang="fr-BE" dirty="0"/>
              <a:t>(hors dotations provisions)</a:t>
            </a:r>
          </a:p>
        </p:txBody>
      </p:sp>
      <p:sp>
        <p:nvSpPr>
          <p:cNvPr id="7" name="ZoneTexte 6">
            <a:extLst>
              <a:ext uri="{FF2B5EF4-FFF2-40B4-BE49-F238E27FC236}">
                <a16:creationId xmlns:a16="http://schemas.microsoft.com/office/drawing/2014/main" id="{40330ED6-0674-4A89-860C-75225A9588C4}"/>
              </a:ext>
            </a:extLst>
          </p:cNvPr>
          <p:cNvSpPr txBox="1"/>
          <p:nvPr/>
        </p:nvSpPr>
        <p:spPr>
          <a:xfrm>
            <a:off x="8356233" y="3136612"/>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personnel (46,04%)</a:t>
            </a:r>
          </a:p>
          <a:p>
            <a:pPr algn="ctr"/>
            <a:r>
              <a:rPr lang="fr-BE" sz="1600" b="1" dirty="0">
                <a:latin typeface="Calibri" panose="020F0502020204030204" pitchFamily="34" charset="0"/>
                <a:cs typeface="Calibri" panose="020F0502020204030204" pitchFamily="34" charset="0"/>
              </a:rPr>
              <a:t>3.352.103,38€</a:t>
            </a:r>
          </a:p>
        </p:txBody>
      </p:sp>
      <p:cxnSp>
        <p:nvCxnSpPr>
          <p:cNvPr id="9" name="Connecteur droit avec flèche 8">
            <a:extLst>
              <a:ext uri="{FF2B5EF4-FFF2-40B4-BE49-F238E27FC236}">
                <a16:creationId xmlns:a16="http://schemas.microsoft.com/office/drawing/2014/main" id="{CA2D2A81-ED25-46B7-8160-FAD58AE1A8A0}"/>
              </a:ext>
            </a:extLst>
          </p:cNvPr>
          <p:cNvCxnSpPr/>
          <p:nvPr/>
        </p:nvCxnSpPr>
        <p:spPr>
          <a:xfrm flipV="1">
            <a:off x="6953242" y="3301408"/>
            <a:ext cx="1403498" cy="2551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ZoneTexte 9">
            <a:extLst>
              <a:ext uri="{FF2B5EF4-FFF2-40B4-BE49-F238E27FC236}">
                <a16:creationId xmlns:a16="http://schemas.microsoft.com/office/drawing/2014/main" id="{B6C3A49E-AF7A-4D0E-A724-E920A068D55F}"/>
              </a:ext>
            </a:extLst>
          </p:cNvPr>
          <p:cNvSpPr txBox="1"/>
          <p:nvPr/>
        </p:nvSpPr>
        <p:spPr>
          <a:xfrm>
            <a:off x="1269688" y="195700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dette (12,11%)</a:t>
            </a:r>
          </a:p>
          <a:p>
            <a:pPr algn="ctr"/>
            <a:r>
              <a:rPr lang="fr-BE" sz="1600" b="1" dirty="0">
                <a:latin typeface="Calibri" panose="020F0502020204030204" pitchFamily="34" charset="0"/>
                <a:cs typeface="Calibri" panose="020F0502020204030204" pitchFamily="34" charset="0"/>
              </a:rPr>
              <a:t>881.889,16€</a:t>
            </a:r>
          </a:p>
        </p:txBody>
      </p:sp>
      <p:cxnSp>
        <p:nvCxnSpPr>
          <p:cNvPr id="12" name="Connecteur droit avec flèche 11">
            <a:extLst>
              <a:ext uri="{FF2B5EF4-FFF2-40B4-BE49-F238E27FC236}">
                <a16:creationId xmlns:a16="http://schemas.microsoft.com/office/drawing/2014/main" id="{16FD4977-1456-49E7-B97C-7ECE88B5318A}"/>
              </a:ext>
            </a:extLst>
          </p:cNvPr>
          <p:cNvCxnSpPr>
            <a:cxnSpLocks/>
          </p:cNvCxnSpPr>
          <p:nvPr/>
        </p:nvCxnSpPr>
        <p:spPr>
          <a:xfrm flipH="1" flipV="1">
            <a:off x="4162701" y="2249622"/>
            <a:ext cx="1445549" cy="5183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ZoneTexte 12">
            <a:extLst>
              <a:ext uri="{FF2B5EF4-FFF2-40B4-BE49-F238E27FC236}">
                <a16:creationId xmlns:a16="http://schemas.microsoft.com/office/drawing/2014/main" id="{754A2DB2-47F2-40F8-B8F6-1B0F41FCF8A4}"/>
              </a:ext>
            </a:extLst>
          </p:cNvPr>
          <p:cNvSpPr txBox="1"/>
          <p:nvPr/>
        </p:nvSpPr>
        <p:spPr>
          <a:xfrm>
            <a:off x="613816" y="3692992"/>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transferts (26,17%)</a:t>
            </a:r>
          </a:p>
          <a:p>
            <a:pPr algn="ctr"/>
            <a:r>
              <a:rPr lang="fr-BE" sz="1600" b="1" dirty="0">
                <a:latin typeface="Calibri" panose="020F0502020204030204" pitchFamily="34" charset="0"/>
                <a:cs typeface="Calibri" panose="020F0502020204030204" pitchFamily="34" charset="0"/>
              </a:rPr>
              <a:t>1.905.380,29€</a:t>
            </a:r>
          </a:p>
        </p:txBody>
      </p:sp>
      <p:cxnSp>
        <p:nvCxnSpPr>
          <p:cNvPr id="15" name="Connecteur droit avec flèche 14">
            <a:extLst>
              <a:ext uri="{FF2B5EF4-FFF2-40B4-BE49-F238E27FC236}">
                <a16:creationId xmlns:a16="http://schemas.microsoft.com/office/drawing/2014/main" id="{7D220ED4-697F-4214-A917-356F8DA729FF}"/>
              </a:ext>
            </a:extLst>
          </p:cNvPr>
          <p:cNvCxnSpPr/>
          <p:nvPr/>
        </p:nvCxnSpPr>
        <p:spPr>
          <a:xfrm flipH="1" flipV="1">
            <a:off x="3615070" y="3891516"/>
            <a:ext cx="1227862" cy="2870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ZoneTexte 15">
            <a:extLst>
              <a:ext uri="{FF2B5EF4-FFF2-40B4-BE49-F238E27FC236}">
                <a16:creationId xmlns:a16="http://schemas.microsoft.com/office/drawing/2014/main" id="{28574C5C-2A34-47D5-AE0E-2E3DCDD6139B}"/>
              </a:ext>
            </a:extLst>
          </p:cNvPr>
          <p:cNvSpPr txBox="1"/>
          <p:nvPr/>
        </p:nvSpPr>
        <p:spPr>
          <a:xfrm>
            <a:off x="8154905" y="5293007"/>
            <a:ext cx="3461855"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fonctionnement (15,68%)</a:t>
            </a:r>
          </a:p>
          <a:p>
            <a:pPr algn="ctr"/>
            <a:r>
              <a:rPr lang="fr-BE" sz="1600" b="1" dirty="0">
                <a:latin typeface="Calibri" panose="020F0502020204030204" pitchFamily="34" charset="0"/>
                <a:cs typeface="Calibri" panose="020F0502020204030204" pitchFamily="34" charset="0"/>
              </a:rPr>
              <a:t>1.141.740,31€</a:t>
            </a:r>
          </a:p>
        </p:txBody>
      </p:sp>
      <p:cxnSp>
        <p:nvCxnSpPr>
          <p:cNvPr id="18" name="Connecteur droit avec flèche 17">
            <a:extLst>
              <a:ext uri="{FF2B5EF4-FFF2-40B4-BE49-F238E27FC236}">
                <a16:creationId xmlns:a16="http://schemas.microsoft.com/office/drawing/2014/main" id="{F594DEB7-568B-460B-B648-60683DFD139C}"/>
              </a:ext>
            </a:extLst>
          </p:cNvPr>
          <p:cNvCxnSpPr>
            <a:cxnSpLocks/>
          </p:cNvCxnSpPr>
          <p:nvPr/>
        </p:nvCxnSpPr>
        <p:spPr>
          <a:xfrm>
            <a:off x="5720317" y="5422605"/>
            <a:ext cx="24340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8851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6628819-21C6-4B06-945D-1DDFF502AD6D}"/>
              </a:ext>
            </a:extLst>
          </p:cNvPr>
          <p:cNvPicPr>
            <a:picLocks noChangeAspect="1"/>
          </p:cNvPicPr>
          <p:nvPr/>
        </p:nvPicPr>
        <p:blipFill>
          <a:blip r:embed="rId3"/>
          <a:stretch>
            <a:fillRect/>
          </a:stretch>
        </p:blipFill>
        <p:spPr>
          <a:xfrm>
            <a:off x="3879291" y="1792443"/>
            <a:ext cx="4798497" cy="4678261"/>
          </a:xfrm>
          <a:prstGeom prst="rect">
            <a:avLst/>
          </a:prstGeom>
        </p:spPr>
      </p:pic>
      <p:sp>
        <p:nvSpPr>
          <p:cNvPr id="2" name="Titre 1">
            <a:extLst>
              <a:ext uri="{FF2B5EF4-FFF2-40B4-BE49-F238E27FC236}">
                <a16:creationId xmlns:a16="http://schemas.microsoft.com/office/drawing/2014/main" id="{B2FD266A-B6D9-4779-B5E1-E658DB355C5E}"/>
              </a:ext>
            </a:extLst>
          </p:cNvPr>
          <p:cNvSpPr>
            <a:spLocks noGrp="1"/>
          </p:cNvSpPr>
          <p:nvPr>
            <p:ph type="title"/>
          </p:nvPr>
        </p:nvSpPr>
        <p:spPr/>
        <p:txBody>
          <a:bodyPr/>
          <a:lstStyle/>
          <a:p>
            <a:r>
              <a:rPr lang="fr-BE" dirty="0"/>
              <a:t>Service ordinaire – dépenses de transferts</a:t>
            </a:r>
          </a:p>
        </p:txBody>
      </p:sp>
      <p:sp>
        <p:nvSpPr>
          <p:cNvPr id="4" name="Espace réservé du pied de page 3">
            <a:extLst>
              <a:ext uri="{FF2B5EF4-FFF2-40B4-BE49-F238E27FC236}">
                <a16:creationId xmlns:a16="http://schemas.microsoft.com/office/drawing/2014/main" id="{D9F9F302-795A-4271-9203-11EEBEB90DEF}"/>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6" name="ZoneTexte 5">
            <a:extLst>
              <a:ext uri="{FF2B5EF4-FFF2-40B4-BE49-F238E27FC236}">
                <a16:creationId xmlns:a16="http://schemas.microsoft.com/office/drawing/2014/main" id="{AF9CFE31-AE76-4C4F-AB57-AB2FB6B6D73D}"/>
              </a:ext>
            </a:extLst>
          </p:cNvPr>
          <p:cNvSpPr txBox="1"/>
          <p:nvPr/>
        </p:nvSpPr>
        <p:spPr>
          <a:xfrm>
            <a:off x="8684785" y="179244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CPAS</a:t>
            </a:r>
          </a:p>
          <a:p>
            <a:pPr algn="ctr"/>
            <a:r>
              <a:rPr lang="fr-BE" sz="1600" b="1" dirty="0">
                <a:latin typeface="Calibri" panose="020F0502020204030204" pitchFamily="34" charset="0"/>
                <a:cs typeface="Calibri" panose="020F0502020204030204" pitchFamily="34" charset="0"/>
              </a:rPr>
              <a:t>600.609,79€</a:t>
            </a:r>
          </a:p>
        </p:txBody>
      </p:sp>
      <p:cxnSp>
        <p:nvCxnSpPr>
          <p:cNvPr id="8" name="Connecteur droit avec flèche 7">
            <a:extLst>
              <a:ext uri="{FF2B5EF4-FFF2-40B4-BE49-F238E27FC236}">
                <a16:creationId xmlns:a16="http://schemas.microsoft.com/office/drawing/2014/main" id="{E0782AEE-B3EE-4132-8CA3-B469205ACEA7}"/>
              </a:ext>
            </a:extLst>
          </p:cNvPr>
          <p:cNvCxnSpPr/>
          <p:nvPr/>
        </p:nvCxnSpPr>
        <p:spPr>
          <a:xfrm flipV="1">
            <a:off x="7213600" y="1975556"/>
            <a:ext cx="2246489" cy="6208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ZoneTexte 11">
            <a:extLst>
              <a:ext uri="{FF2B5EF4-FFF2-40B4-BE49-F238E27FC236}">
                <a16:creationId xmlns:a16="http://schemas.microsoft.com/office/drawing/2014/main" id="{9234E303-15AA-4F69-BC20-0B42263279B0}"/>
              </a:ext>
            </a:extLst>
          </p:cNvPr>
          <p:cNvSpPr txBox="1"/>
          <p:nvPr/>
        </p:nvSpPr>
        <p:spPr>
          <a:xfrm>
            <a:off x="9091185" y="383117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Fabriques d’église</a:t>
            </a:r>
          </a:p>
          <a:p>
            <a:pPr algn="ctr"/>
            <a:r>
              <a:rPr lang="fr-BE" sz="1600" b="1" dirty="0">
                <a:latin typeface="Calibri" panose="020F0502020204030204" pitchFamily="34" charset="0"/>
                <a:cs typeface="Calibri" panose="020F0502020204030204" pitchFamily="34" charset="0"/>
              </a:rPr>
              <a:t>58.196,17€</a:t>
            </a:r>
          </a:p>
        </p:txBody>
      </p:sp>
      <p:cxnSp>
        <p:nvCxnSpPr>
          <p:cNvPr id="14" name="Connecteur droit avec flèche 13">
            <a:extLst>
              <a:ext uri="{FF2B5EF4-FFF2-40B4-BE49-F238E27FC236}">
                <a16:creationId xmlns:a16="http://schemas.microsoft.com/office/drawing/2014/main" id="{2FADE8DD-92F5-418A-9C5C-AE20642694B1}"/>
              </a:ext>
            </a:extLst>
          </p:cNvPr>
          <p:cNvCxnSpPr>
            <a:cxnSpLocks/>
          </p:cNvCxnSpPr>
          <p:nvPr/>
        </p:nvCxnSpPr>
        <p:spPr>
          <a:xfrm flipV="1">
            <a:off x="8037820" y="4077552"/>
            <a:ext cx="1580313" cy="8810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ZoneTexte 14">
            <a:extLst>
              <a:ext uri="{FF2B5EF4-FFF2-40B4-BE49-F238E27FC236}">
                <a16:creationId xmlns:a16="http://schemas.microsoft.com/office/drawing/2014/main" id="{916F952D-364C-47F1-A203-07C8E10DFBFD}"/>
              </a:ext>
            </a:extLst>
          </p:cNvPr>
          <p:cNvSpPr txBox="1"/>
          <p:nvPr/>
        </p:nvSpPr>
        <p:spPr>
          <a:xfrm>
            <a:off x="9091185" y="454138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IDETA</a:t>
            </a:r>
          </a:p>
          <a:p>
            <a:pPr algn="ctr"/>
            <a:r>
              <a:rPr lang="fr-BE" sz="1600" b="1" dirty="0">
                <a:latin typeface="Calibri" panose="020F0502020204030204" pitchFamily="34" charset="0"/>
                <a:cs typeface="Calibri" panose="020F0502020204030204" pitchFamily="34" charset="0"/>
              </a:rPr>
              <a:t>46.201,51€</a:t>
            </a:r>
          </a:p>
        </p:txBody>
      </p:sp>
      <p:cxnSp>
        <p:nvCxnSpPr>
          <p:cNvPr id="17" name="Connecteur droit avec flèche 16">
            <a:extLst>
              <a:ext uri="{FF2B5EF4-FFF2-40B4-BE49-F238E27FC236}">
                <a16:creationId xmlns:a16="http://schemas.microsoft.com/office/drawing/2014/main" id="{4B531C39-DB4C-48CD-A237-29FEF2366251}"/>
              </a:ext>
            </a:extLst>
          </p:cNvPr>
          <p:cNvCxnSpPr>
            <a:cxnSpLocks/>
          </p:cNvCxnSpPr>
          <p:nvPr/>
        </p:nvCxnSpPr>
        <p:spPr>
          <a:xfrm flipV="1">
            <a:off x="7956983" y="4696179"/>
            <a:ext cx="1965950" cy="6567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ZoneTexte 17">
            <a:extLst>
              <a:ext uri="{FF2B5EF4-FFF2-40B4-BE49-F238E27FC236}">
                <a16:creationId xmlns:a16="http://schemas.microsoft.com/office/drawing/2014/main" id="{189D1B9E-DCDA-4623-90B6-8BE03E77F9B0}"/>
              </a:ext>
            </a:extLst>
          </p:cNvPr>
          <p:cNvSpPr txBox="1"/>
          <p:nvPr/>
        </p:nvSpPr>
        <p:spPr>
          <a:xfrm>
            <a:off x="8950074" y="5362508"/>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IPALLE</a:t>
            </a:r>
          </a:p>
          <a:p>
            <a:pPr algn="ctr"/>
            <a:r>
              <a:rPr lang="fr-BE" sz="1600" b="1" dirty="0">
                <a:latin typeface="Calibri" panose="020F0502020204030204" pitchFamily="34" charset="0"/>
                <a:cs typeface="Calibri" panose="020F0502020204030204" pitchFamily="34" charset="0"/>
              </a:rPr>
              <a:t>260.078,70€</a:t>
            </a:r>
          </a:p>
        </p:txBody>
      </p:sp>
      <p:cxnSp>
        <p:nvCxnSpPr>
          <p:cNvPr id="20" name="Connecteur droit avec flèche 19">
            <a:extLst>
              <a:ext uri="{FF2B5EF4-FFF2-40B4-BE49-F238E27FC236}">
                <a16:creationId xmlns:a16="http://schemas.microsoft.com/office/drawing/2014/main" id="{5FF2909E-6C80-4DF3-AE95-4DA68B4E037F}"/>
              </a:ext>
            </a:extLst>
          </p:cNvPr>
          <p:cNvCxnSpPr/>
          <p:nvPr/>
        </p:nvCxnSpPr>
        <p:spPr>
          <a:xfrm flipV="1">
            <a:off x="7213600" y="5572109"/>
            <a:ext cx="2404533" cy="1695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29425136-934E-4BFA-84A0-0FC96253F8E7}"/>
              </a:ext>
            </a:extLst>
          </p:cNvPr>
          <p:cNvSpPr txBox="1"/>
          <p:nvPr/>
        </p:nvSpPr>
        <p:spPr>
          <a:xfrm>
            <a:off x="1232486" y="179244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Zone de secours</a:t>
            </a:r>
          </a:p>
          <a:p>
            <a:pPr algn="ctr"/>
            <a:r>
              <a:rPr lang="fr-BE" sz="1600" b="1" dirty="0">
                <a:latin typeface="Calibri" panose="020F0502020204030204" pitchFamily="34" charset="0"/>
                <a:cs typeface="Calibri" panose="020F0502020204030204" pitchFamily="34" charset="0"/>
              </a:rPr>
              <a:t>229.014,11€</a:t>
            </a:r>
          </a:p>
        </p:txBody>
      </p:sp>
      <p:cxnSp>
        <p:nvCxnSpPr>
          <p:cNvPr id="23" name="Connecteur droit avec flèche 22">
            <a:extLst>
              <a:ext uri="{FF2B5EF4-FFF2-40B4-BE49-F238E27FC236}">
                <a16:creationId xmlns:a16="http://schemas.microsoft.com/office/drawing/2014/main" id="{EE01B5E7-02EE-43B7-94EE-A2DEAAECDB5D}"/>
              </a:ext>
            </a:extLst>
          </p:cNvPr>
          <p:cNvCxnSpPr/>
          <p:nvPr/>
        </p:nvCxnSpPr>
        <p:spPr>
          <a:xfrm flipH="1" flipV="1">
            <a:off x="3567289" y="1975556"/>
            <a:ext cx="1896533" cy="6208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ZoneTexte 23">
            <a:extLst>
              <a:ext uri="{FF2B5EF4-FFF2-40B4-BE49-F238E27FC236}">
                <a16:creationId xmlns:a16="http://schemas.microsoft.com/office/drawing/2014/main" id="{F1A8F545-883F-4B3F-B2B3-A3C9635F94D6}"/>
              </a:ext>
            </a:extLst>
          </p:cNvPr>
          <p:cNvSpPr txBox="1"/>
          <p:nvPr/>
        </p:nvSpPr>
        <p:spPr>
          <a:xfrm>
            <a:off x="438385" y="3049706"/>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Zone de police</a:t>
            </a:r>
          </a:p>
          <a:p>
            <a:pPr algn="ctr"/>
            <a:r>
              <a:rPr lang="fr-BE" sz="1600" b="1" dirty="0">
                <a:latin typeface="Calibri" panose="020F0502020204030204" pitchFamily="34" charset="0"/>
                <a:cs typeface="Calibri" panose="020F0502020204030204" pitchFamily="34" charset="0"/>
              </a:rPr>
              <a:t>546.612,49€</a:t>
            </a:r>
          </a:p>
        </p:txBody>
      </p:sp>
      <p:cxnSp>
        <p:nvCxnSpPr>
          <p:cNvPr id="26" name="Connecteur droit avec flèche 25">
            <a:extLst>
              <a:ext uri="{FF2B5EF4-FFF2-40B4-BE49-F238E27FC236}">
                <a16:creationId xmlns:a16="http://schemas.microsoft.com/office/drawing/2014/main" id="{B9CCE406-D42F-4207-9557-06452044DB69}"/>
              </a:ext>
            </a:extLst>
          </p:cNvPr>
          <p:cNvCxnSpPr/>
          <p:nvPr/>
        </p:nvCxnSpPr>
        <p:spPr>
          <a:xfrm flipH="1" flipV="1">
            <a:off x="2678992" y="3262489"/>
            <a:ext cx="1915586" cy="6829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ZoneTexte 26">
            <a:extLst>
              <a:ext uri="{FF2B5EF4-FFF2-40B4-BE49-F238E27FC236}">
                <a16:creationId xmlns:a16="http://schemas.microsoft.com/office/drawing/2014/main" id="{530BC2B3-7790-413C-9F95-9C34D84B179C}"/>
              </a:ext>
            </a:extLst>
          </p:cNvPr>
          <p:cNvSpPr txBox="1"/>
          <p:nvPr/>
        </p:nvSpPr>
        <p:spPr>
          <a:xfrm>
            <a:off x="248824" y="4261448"/>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Subsides aux associations</a:t>
            </a:r>
          </a:p>
          <a:p>
            <a:pPr algn="ctr"/>
            <a:r>
              <a:rPr lang="fr-BE" sz="1600" b="1" dirty="0">
                <a:latin typeface="Calibri" panose="020F0502020204030204" pitchFamily="34" charset="0"/>
                <a:cs typeface="Calibri" panose="020F0502020204030204" pitchFamily="34" charset="0"/>
              </a:rPr>
              <a:t>103.715,26€</a:t>
            </a:r>
          </a:p>
        </p:txBody>
      </p:sp>
      <p:cxnSp>
        <p:nvCxnSpPr>
          <p:cNvPr id="29" name="Connecteur droit avec flèche 28">
            <a:extLst>
              <a:ext uri="{FF2B5EF4-FFF2-40B4-BE49-F238E27FC236}">
                <a16:creationId xmlns:a16="http://schemas.microsoft.com/office/drawing/2014/main" id="{0EAE60FB-4B44-4BD4-B534-47FB117B6657}"/>
              </a:ext>
            </a:extLst>
          </p:cNvPr>
          <p:cNvCxnSpPr/>
          <p:nvPr/>
        </p:nvCxnSpPr>
        <p:spPr>
          <a:xfrm flipH="1" flipV="1">
            <a:off x="2935111" y="4541384"/>
            <a:ext cx="2949053" cy="1030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ZoneTexte 29">
            <a:extLst>
              <a:ext uri="{FF2B5EF4-FFF2-40B4-BE49-F238E27FC236}">
                <a16:creationId xmlns:a16="http://schemas.microsoft.com/office/drawing/2014/main" id="{07D16E79-CD9D-44D4-ABF9-2F9C133C6E75}"/>
              </a:ext>
            </a:extLst>
          </p:cNvPr>
          <p:cNvSpPr txBox="1"/>
          <p:nvPr/>
        </p:nvSpPr>
        <p:spPr>
          <a:xfrm>
            <a:off x="1468098" y="601434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No Télé</a:t>
            </a:r>
          </a:p>
          <a:p>
            <a:pPr algn="ctr"/>
            <a:r>
              <a:rPr lang="fr-BE" sz="1600" b="1" dirty="0">
                <a:latin typeface="Calibri" panose="020F0502020204030204" pitchFamily="34" charset="0"/>
                <a:cs typeface="Calibri" panose="020F0502020204030204" pitchFamily="34" charset="0"/>
              </a:rPr>
              <a:t>21.517,92€</a:t>
            </a:r>
          </a:p>
        </p:txBody>
      </p:sp>
      <p:cxnSp>
        <p:nvCxnSpPr>
          <p:cNvPr id="32" name="Connecteur droit avec flèche 31">
            <a:extLst>
              <a:ext uri="{FF2B5EF4-FFF2-40B4-BE49-F238E27FC236}">
                <a16:creationId xmlns:a16="http://schemas.microsoft.com/office/drawing/2014/main" id="{16DDE7A8-B765-47B2-93FE-038DB57AA051}"/>
              </a:ext>
            </a:extLst>
          </p:cNvPr>
          <p:cNvCxnSpPr>
            <a:cxnSpLocks/>
          </p:cNvCxnSpPr>
          <p:nvPr/>
        </p:nvCxnSpPr>
        <p:spPr>
          <a:xfrm flipH="1">
            <a:off x="3636785" y="6142769"/>
            <a:ext cx="2671053" cy="1980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9884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aphique 10">
            <a:extLst>
              <a:ext uri="{FF2B5EF4-FFF2-40B4-BE49-F238E27FC236}">
                <a16:creationId xmlns:a16="http://schemas.microsoft.com/office/drawing/2014/main" id="{DB913E5A-4378-4C38-87AD-88DC65ADA6A9}"/>
              </a:ext>
            </a:extLst>
          </p:cNvPr>
          <p:cNvGraphicFramePr>
            <a:graphicFrameLocks/>
          </p:cNvGraphicFramePr>
          <p:nvPr>
            <p:extLst>
              <p:ext uri="{D42A27DB-BD31-4B8C-83A1-F6EECF244321}">
                <p14:modId xmlns:p14="http://schemas.microsoft.com/office/powerpoint/2010/main" val="558401948"/>
              </p:ext>
            </p:extLst>
          </p:nvPr>
        </p:nvGraphicFramePr>
        <p:xfrm>
          <a:off x="563527" y="2656807"/>
          <a:ext cx="5702594" cy="28933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8" name="ZoneTexte 7">
            <a:extLst>
              <a:ext uri="{FF2B5EF4-FFF2-40B4-BE49-F238E27FC236}">
                <a16:creationId xmlns:a16="http://schemas.microsoft.com/office/drawing/2014/main" id="{F745F49E-4658-4648-ACD9-0AE46FA3ABB6}"/>
              </a:ext>
            </a:extLst>
          </p:cNvPr>
          <p:cNvSpPr txBox="1"/>
          <p:nvPr/>
        </p:nvSpPr>
        <p:spPr>
          <a:xfrm>
            <a:off x="2906232" y="2230769"/>
            <a:ext cx="3359888" cy="369332"/>
          </a:xfrm>
          <a:prstGeom prst="rect">
            <a:avLst/>
          </a:prstGeom>
          <a:noFill/>
        </p:spPr>
        <p:txBody>
          <a:bodyPr wrap="square" rtlCol="0">
            <a:spAutoFit/>
          </a:bodyPr>
          <a:lstStyle/>
          <a:p>
            <a:r>
              <a:rPr lang="fr-BE" u="sng" dirty="0"/>
              <a:t>Détails</a:t>
            </a:r>
          </a:p>
        </p:txBody>
      </p:sp>
      <p:sp>
        <p:nvSpPr>
          <p:cNvPr id="9" name="ZoneTexte 8">
            <a:extLst>
              <a:ext uri="{FF2B5EF4-FFF2-40B4-BE49-F238E27FC236}">
                <a16:creationId xmlns:a16="http://schemas.microsoft.com/office/drawing/2014/main" id="{501AF25E-5F10-409C-8FD8-751B231CE36C}"/>
              </a:ext>
            </a:extLst>
          </p:cNvPr>
          <p:cNvSpPr txBox="1"/>
          <p:nvPr/>
        </p:nvSpPr>
        <p:spPr>
          <a:xfrm>
            <a:off x="7384312" y="2225496"/>
            <a:ext cx="3359888" cy="369332"/>
          </a:xfrm>
          <a:prstGeom prst="rect">
            <a:avLst/>
          </a:prstGeom>
          <a:noFill/>
        </p:spPr>
        <p:txBody>
          <a:bodyPr wrap="square" rtlCol="0">
            <a:spAutoFit/>
          </a:bodyPr>
          <a:lstStyle/>
          <a:p>
            <a:r>
              <a:rPr lang="fr-BE" u="sng" dirty="0"/>
              <a:t>Total des dépenses de transferts</a:t>
            </a:r>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DEPENSES DE TRANSFERTS</a:t>
            </a:r>
          </a:p>
        </p:txBody>
      </p:sp>
      <p:graphicFrame>
        <p:nvGraphicFramePr>
          <p:cNvPr id="12" name="Graphique 11">
            <a:extLst>
              <a:ext uri="{FF2B5EF4-FFF2-40B4-BE49-F238E27FC236}">
                <a16:creationId xmlns:a16="http://schemas.microsoft.com/office/drawing/2014/main" id="{CA2EEBAF-A374-4655-AD58-B827F8C8A5C2}"/>
              </a:ext>
            </a:extLst>
          </p:cNvPr>
          <p:cNvGraphicFramePr>
            <a:graphicFrameLocks/>
          </p:cNvGraphicFramePr>
          <p:nvPr>
            <p:extLst>
              <p:ext uri="{D42A27DB-BD31-4B8C-83A1-F6EECF244321}">
                <p14:modId xmlns:p14="http://schemas.microsoft.com/office/powerpoint/2010/main" val="4284904339"/>
              </p:ext>
            </p:extLst>
          </p:nvPr>
        </p:nvGraphicFramePr>
        <p:xfrm>
          <a:off x="6355080" y="2636691"/>
          <a:ext cx="5372632" cy="3211216"/>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Connecteur droit avec flèche 12">
            <a:extLst>
              <a:ext uri="{FF2B5EF4-FFF2-40B4-BE49-F238E27FC236}">
                <a16:creationId xmlns:a16="http://schemas.microsoft.com/office/drawing/2014/main" id="{9AACF164-3C5A-243D-9461-40C803961237}"/>
              </a:ext>
            </a:extLst>
          </p:cNvPr>
          <p:cNvCxnSpPr/>
          <p:nvPr/>
        </p:nvCxnSpPr>
        <p:spPr>
          <a:xfrm flipV="1">
            <a:off x="8647813" y="4557823"/>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
            <a:extLst>
              <a:ext uri="{FF2B5EF4-FFF2-40B4-BE49-F238E27FC236}">
                <a16:creationId xmlns:a16="http://schemas.microsoft.com/office/drawing/2014/main" id="{19F82F44-9E40-07D4-499C-778C8F62BD0D}"/>
              </a:ext>
            </a:extLst>
          </p:cNvPr>
          <p:cNvSpPr txBox="1"/>
          <p:nvPr/>
        </p:nvSpPr>
        <p:spPr>
          <a:xfrm>
            <a:off x="8790707" y="4491582"/>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+4,2%</a:t>
            </a:r>
          </a:p>
        </p:txBody>
      </p:sp>
      <p:cxnSp>
        <p:nvCxnSpPr>
          <p:cNvPr id="15" name="Connecteur droit avec flèche 14">
            <a:extLst>
              <a:ext uri="{FF2B5EF4-FFF2-40B4-BE49-F238E27FC236}">
                <a16:creationId xmlns:a16="http://schemas.microsoft.com/office/drawing/2014/main" id="{1717EAF0-F79B-3B43-871F-439B8BF636B0}"/>
              </a:ext>
            </a:extLst>
          </p:cNvPr>
          <p:cNvCxnSpPr/>
          <p:nvPr/>
        </p:nvCxnSpPr>
        <p:spPr>
          <a:xfrm flipV="1">
            <a:off x="9451893" y="3971867"/>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
            <a:extLst>
              <a:ext uri="{FF2B5EF4-FFF2-40B4-BE49-F238E27FC236}">
                <a16:creationId xmlns:a16="http://schemas.microsoft.com/office/drawing/2014/main" id="{0961649D-50F8-D91D-774B-FFC5221DF46D}"/>
              </a:ext>
            </a:extLst>
          </p:cNvPr>
          <p:cNvSpPr txBox="1"/>
          <p:nvPr/>
        </p:nvSpPr>
        <p:spPr>
          <a:xfrm>
            <a:off x="9594787" y="3905626"/>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+0,9%</a:t>
            </a:r>
          </a:p>
        </p:txBody>
      </p:sp>
      <p:cxnSp>
        <p:nvCxnSpPr>
          <p:cNvPr id="17" name="Connecteur droit avec flèche 16">
            <a:extLst>
              <a:ext uri="{FF2B5EF4-FFF2-40B4-BE49-F238E27FC236}">
                <a16:creationId xmlns:a16="http://schemas.microsoft.com/office/drawing/2014/main" id="{301B354B-986B-2388-A263-8B091BBB5707}"/>
              </a:ext>
            </a:extLst>
          </p:cNvPr>
          <p:cNvCxnSpPr/>
          <p:nvPr/>
        </p:nvCxnSpPr>
        <p:spPr>
          <a:xfrm flipV="1">
            <a:off x="10350894" y="3681488"/>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1">
            <a:extLst>
              <a:ext uri="{FF2B5EF4-FFF2-40B4-BE49-F238E27FC236}">
                <a16:creationId xmlns:a16="http://schemas.microsoft.com/office/drawing/2014/main" id="{FED6F357-7A68-769B-1648-29A272057F94}"/>
              </a:ext>
            </a:extLst>
          </p:cNvPr>
          <p:cNvSpPr txBox="1"/>
          <p:nvPr/>
        </p:nvSpPr>
        <p:spPr>
          <a:xfrm>
            <a:off x="10493788" y="3615247"/>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+2,2%</a:t>
            </a:r>
          </a:p>
        </p:txBody>
      </p:sp>
      <p:cxnSp>
        <p:nvCxnSpPr>
          <p:cNvPr id="19" name="Connecteur droit avec flèche 18">
            <a:extLst>
              <a:ext uri="{FF2B5EF4-FFF2-40B4-BE49-F238E27FC236}">
                <a16:creationId xmlns:a16="http://schemas.microsoft.com/office/drawing/2014/main" id="{A3FED72E-342B-037B-D923-7310FC670C34}"/>
              </a:ext>
            </a:extLst>
          </p:cNvPr>
          <p:cNvCxnSpPr>
            <a:cxnSpLocks/>
          </p:cNvCxnSpPr>
          <p:nvPr/>
        </p:nvCxnSpPr>
        <p:spPr>
          <a:xfrm>
            <a:off x="7634895" y="4166158"/>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
            <a:extLst>
              <a:ext uri="{FF2B5EF4-FFF2-40B4-BE49-F238E27FC236}">
                <a16:creationId xmlns:a16="http://schemas.microsoft.com/office/drawing/2014/main" id="{1A4D5917-09E4-068D-96CB-29A2A064D859}"/>
              </a:ext>
            </a:extLst>
          </p:cNvPr>
          <p:cNvSpPr txBox="1"/>
          <p:nvPr/>
        </p:nvSpPr>
        <p:spPr>
          <a:xfrm>
            <a:off x="7739293" y="4086381"/>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- 7</a:t>
            </a:r>
            <a:r>
              <a:rPr lang="fr-BE" sz="1200" kern="1200" dirty="0">
                <a:solidFill>
                  <a:srgbClr val="FF0000"/>
                </a:solidFill>
              </a:rPr>
              <a:t>,6%</a:t>
            </a:r>
          </a:p>
        </p:txBody>
      </p:sp>
    </p:spTree>
    <p:extLst>
      <p:ext uri="{BB962C8B-B14F-4D97-AF65-F5344CB8AC3E}">
        <p14:creationId xmlns:p14="http://schemas.microsoft.com/office/powerpoint/2010/main" val="25885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2358675" y="1772712"/>
            <a:ext cx="3359888" cy="369332"/>
          </a:xfrm>
          <a:prstGeom prst="rect">
            <a:avLst/>
          </a:prstGeom>
          <a:noFill/>
        </p:spPr>
        <p:txBody>
          <a:bodyPr wrap="square" rtlCol="0">
            <a:spAutoFit/>
          </a:bodyPr>
          <a:lstStyle/>
          <a:p>
            <a:r>
              <a:rPr lang="fr-BE" u="sng" dirty="0"/>
              <a:t>Dépenses de personnel</a:t>
            </a:r>
          </a:p>
        </p:txBody>
      </p:sp>
      <p:sp>
        <p:nvSpPr>
          <p:cNvPr id="8" name="ZoneTexte 7">
            <a:extLst>
              <a:ext uri="{FF2B5EF4-FFF2-40B4-BE49-F238E27FC236}">
                <a16:creationId xmlns:a16="http://schemas.microsoft.com/office/drawing/2014/main" id="{123264FB-D31F-4CC7-9E49-5B7A8B8B9361}"/>
              </a:ext>
            </a:extLst>
          </p:cNvPr>
          <p:cNvSpPr txBox="1"/>
          <p:nvPr/>
        </p:nvSpPr>
        <p:spPr>
          <a:xfrm>
            <a:off x="7053109" y="1772712"/>
            <a:ext cx="3359888" cy="369332"/>
          </a:xfrm>
          <a:prstGeom prst="rect">
            <a:avLst/>
          </a:prstGeom>
          <a:noFill/>
        </p:spPr>
        <p:txBody>
          <a:bodyPr wrap="square" rtlCol="0">
            <a:spAutoFit/>
          </a:bodyPr>
          <a:lstStyle/>
          <a:p>
            <a:pPr algn="ctr"/>
            <a:r>
              <a:rPr lang="fr-BE" u="sng" dirty="0"/>
              <a:t>Dépenses de dette</a:t>
            </a:r>
          </a:p>
        </p:txBody>
      </p:sp>
      <p:graphicFrame>
        <p:nvGraphicFramePr>
          <p:cNvPr id="11" name="Graphique 10">
            <a:extLst>
              <a:ext uri="{FF2B5EF4-FFF2-40B4-BE49-F238E27FC236}">
                <a16:creationId xmlns:a16="http://schemas.microsoft.com/office/drawing/2014/main" id="{5D41D115-C246-42F0-AA7E-052425F2539C}"/>
              </a:ext>
            </a:extLst>
          </p:cNvPr>
          <p:cNvGraphicFramePr>
            <a:graphicFrameLocks/>
          </p:cNvGraphicFramePr>
          <p:nvPr>
            <p:extLst>
              <p:ext uri="{D42A27DB-BD31-4B8C-83A1-F6EECF244321}">
                <p14:modId xmlns:p14="http://schemas.microsoft.com/office/powerpoint/2010/main" val="2820254246"/>
              </p:ext>
            </p:extLst>
          </p:nvPr>
        </p:nvGraphicFramePr>
        <p:xfrm>
          <a:off x="614516" y="2185424"/>
          <a:ext cx="5250062" cy="34091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phique 11">
            <a:extLst>
              <a:ext uri="{FF2B5EF4-FFF2-40B4-BE49-F238E27FC236}">
                <a16:creationId xmlns:a16="http://schemas.microsoft.com/office/drawing/2014/main" id="{80E1A738-0D68-4FEA-9B70-0576F4C2B4B7}"/>
              </a:ext>
            </a:extLst>
          </p:cNvPr>
          <p:cNvGraphicFramePr>
            <a:graphicFrameLocks/>
          </p:cNvGraphicFramePr>
          <p:nvPr>
            <p:extLst>
              <p:ext uri="{D42A27DB-BD31-4B8C-83A1-F6EECF244321}">
                <p14:modId xmlns:p14="http://schemas.microsoft.com/office/powerpoint/2010/main" val="688209986"/>
              </p:ext>
            </p:extLst>
          </p:nvPr>
        </p:nvGraphicFramePr>
        <p:xfrm>
          <a:off x="6160770" y="2185424"/>
          <a:ext cx="5416714" cy="3409147"/>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Connecteur droit avec flèche 8">
            <a:extLst>
              <a:ext uri="{FF2B5EF4-FFF2-40B4-BE49-F238E27FC236}">
                <a16:creationId xmlns:a16="http://schemas.microsoft.com/office/drawing/2014/main" id="{68737B91-0550-4027-D143-9A69060BD674}"/>
              </a:ext>
            </a:extLst>
          </p:cNvPr>
          <p:cNvCxnSpPr/>
          <p:nvPr/>
        </p:nvCxnSpPr>
        <p:spPr>
          <a:xfrm flipV="1">
            <a:off x="7478230" y="3982500"/>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ZoneTexte 1">
            <a:extLst>
              <a:ext uri="{FF2B5EF4-FFF2-40B4-BE49-F238E27FC236}">
                <a16:creationId xmlns:a16="http://schemas.microsoft.com/office/drawing/2014/main" id="{BCF7FFA6-0101-FECB-9D6A-1F622B68AAF3}"/>
              </a:ext>
            </a:extLst>
          </p:cNvPr>
          <p:cNvSpPr txBox="1"/>
          <p:nvPr/>
        </p:nvSpPr>
        <p:spPr>
          <a:xfrm>
            <a:off x="7621124" y="3916259"/>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+3,2%</a:t>
            </a:r>
          </a:p>
        </p:txBody>
      </p:sp>
      <p:cxnSp>
        <p:nvCxnSpPr>
          <p:cNvPr id="13" name="Connecteur droit avec flèche 12">
            <a:extLst>
              <a:ext uri="{FF2B5EF4-FFF2-40B4-BE49-F238E27FC236}">
                <a16:creationId xmlns:a16="http://schemas.microsoft.com/office/drawing/2014/main" id="{72B97A7A-73BE-CB4D-7A13-AB47CAB05A76}"/>
              </a:ext>
            </a:extLst>
          </p:cNvPr>
          <p:cNvCxnSpPr/>
          <p:nvPr/>
        </p:nvCxnSpPr>
        <p:spPr>
          <a:xfrm flipV="1">
            <a:off x="8391678" y="3793557"/>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
            <a:extLst>
              <a:ext uri="{FF2B5EF4-FFF2-40B4-BE49-F238E27FC236}">
                <a16:creationId xmlns:a16="http://schemas.microsoft.com/office/drawing/2014/main" id="{633B7A8D-61E2-2C3C-B3BA-71BE51E33C93}"/>
              </a:ext>
            </a:extLst>
          </p:cNvPr>
          <p:cNvSpPr txBox="1"/>
          <p:nvPr/>
        </p:nvSpPr>
        <p:spPr>
          <a:xfrm>
            <a:off x="8534572" y="3727316"/>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+4,0%</a:t>
            </a:r>
          </a:p>
        </p:txBody>
      </p:sp>
      <p:cxnSp>
        <p:nvCxnSpPr>
          <p:cNvPr id="15" name="Connecteur droit avec flèche 14">
            <a:extLst>
              <a:ext uri="{FF2B5EF4-FFF2-40B4-BE49-F238E27FC236}">
                <a16:creationId xmlns:a16="http://schemas.microsoft.com/office/drawing/2014/main" id="{48ADE4BB-10A2-E640-E9DC-8127BFDD3DCF}"/>
              </a:ext>
            </a:extLst>
          </p:cNvPr>
          <p:cNvCxnSpPr/>
          <p:nvPr/>
        </p:nvCxnSpPr>
        <p:spPr>
          <a:xfrm flipV="1">
            <a:off x="9251961" y="3487657"/>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
            <a:extLst>
              <a:ext uri="{FF2B5EF4-FFF2-40B4-BE49-F238E27FC236}">
                <a16:creationId xmlns:a16="http://schemas.microsoft.com/office/drawing/2014/main" id="{6D9FE0D2-57EB-F4A9-761C-B9AEB9AF34A4}"/>
              </a:ext>
            </a:extLst>
          </p:cNvPr>
          <p:cNvSpPr txBox="1"/>
          <p:nvPr/>
        </p:nvSpPr>
        <p:spPr>
          <a:xfrm>
            <a:off x="9394855" y="3421416"/>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+3,8%</a:t>
            </a:r>
          </a:p>
        </p:txBody>
      </p:sp>
      <p:cxnSp>
        <p:nvCxnSpPr>
          <p:cNvPr id="17" name="Connecteur droit avec flèche 16">
            <a:extLst>
              <a:ext uri="{FF2B5EF4-FFF2-40B4-BE49-F238E27FC236}">
                <a16:creationId xmlns:a16="http://schemas.microsoft.com/office/drawing/2014/main" id="{B06B53E7-467C-D25F-E020-5AFCB966BC56}"/>
              </a:ext>
            </a:extLst>
          </p:cNvPr>
          <p:cNvCxnSpPr/>
          <p:nvPr/>
        </p:nvCxnSpPr>
        <p:spPr>
          <a:xfrm flipV="1">
            <a:off x="10193794" y="3088858"/>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1">
            <a:extLst>
              <a:ext uri="{FF2B5EF4-FFF2-40B4-BE49-F238E27FC236}">
                <a16:creationId xmlns:a16="http://schemas.microsoft.com/office/drawing/2014/main" id="{A1780833-600A-F72F-15B9-BC67F48A6247}"/>
              </a:ext>
            </a:extLst>
          </p:cNvPr>
          <p:cNvSpPr txBox="1"/>
          <p:nvPr/>
        </p:nvSpPr>
        <p:spPr>
          <a:xfrm>
            <a:off x="10336688" y="3022617"/>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+5,0%</a:t>
            </a:r>
          </a:p>
        </p:txBody>
      </p:sp>
      <p:cxnSp>
        <p:nvCxnSpPr>
          <p:cNvPr id="19" name="Connecteur droit avec flèche 18">
            <a:extLst>
              <a:ext uri="{FF2B5EF4-FFF2-40B4-BE49-F238E27FC236}">
                <a16:creationId xmlns:a16="http://schemas.microsoft.com/office/drawing/2014/main" id="{AE8C80C5-EC9D-4382-FDA4-2CEDD3304ABE}"/>
              </a:ext>
            </a:extLst>
          </p:cNvPr>
          <p:cNvCxnSpPr/>
          <p:nvPr/>
        </p:nvCxnSpPr>
        <p:spPr>
          <a:xfrm flipV="1">
            <a:off x="2208016" y="3231131"/>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ZoneTexte 1">
            <a:extLst>
              <a:ext uri="{FF2B5EF4-FFF2-40B4-BE49-F238E27FC236}">
                <a16:creationId xmlns:a16="http://schemas.microsoft.com/office/drawing/2014/main" id="{2CBA7403-744B-A013-237D-5F184594E1B2}"/>
              </a:ext>
            </a:extLst>
          </p:cNvPr>
          <p:cNvSpPr txBox="1"/>
          <p:nvPr/>
        </p:nvSpPr>
        <p:spPr>
          <a:xfrm>
            <a:off x="2319011" y="3154257"/>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+4,7%</a:t>
            </a:r>
          </a:p>
        </p:txBody>
      </p:sp>
      <p:cxnSp>
        <p:nvCxnSpPr>
          <p:cNvPr id="21" name="Connecteur droit avec flèche 20">
            <a:extLst>
              <a:ext uri="{FF2B5EF4-FFF2-40B4-BE49-F238E27FC236}">
                <a16:creationId xmlns:a16="http://schemas.microsoft.com/office/drawing/2014/main" id="{113048BF-B4B6-309A-7A73-8BBEC678639D}"/>
              </a:ext>
            </a:extLst>
          </p:cNvPr>
          <p:cNvCxnSpPr/>
          <p:nvPr/>
        </p:nvCxnSpPr>
        <p:spPr>
          <a:xfrm flipV="1">
            <a:off x="2988720" y="3192390"/>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ZoneTexte 1">
            <a:extLst>
              <a:ext uri="{FF2B5EF4-FFF2-40B4-BE49-F238E27FC236}">
                <a16:creationId xmlns:a16="http://schemas.microsoft.com/office/drawing/2014/main" id="{6CA5263C-235F-A159-EC06-1B451D7A5767}"/>
              </a:ext>
            </a:extLst>
          </p:cNvPr>
          <p:cNvSpPr txBox="1"/>
          <p:nvPr/>
        </p:nvSpPr>
        <p:spPr>
          <a:xfrm>
            <a:off x="3099715" y="3115516"/>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+2,1%</a:t>
            </a:r>
          </a:p>
        </p:txBody>
      </p:sp>
      <p:cxnSp>
        <p:nvCxnSpPr>
          <p:cNvPr id="23" name="Connecteur droit avec flèche 22">
            <a:extLst>
              <a:ext uri="{FF2B5EF4-FFF2-40B4-BE49-F238E27FC236}">
                <a16:creationId xmlns:a16="http://schemas.microsoft.com/office/drawing/2014/main" id="{B580B1D4-8D7D-0C82-51CD-A8C1B143AD28}"/>
              </a:ext>
            </a:extLst>
          </p:cNvPr>
          <p:cNvCxnSpPr/>
          <p:nvPr/>
        </p:nvCxnSpPr>
        <p:spPr>
          <a:xfrm flipV="1">
            <a:off x="3818112" y="3083193"/>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ZoneTexte 1">
            <a:extLst>
              <a:ext uri="{FF2B5EF4-FFF2-40B4-BE49-F238E27FC236}">
                <a16:creationId xmlns:a16="http://schemas.microsoft.com/office/drawing/2014/main" id="{F1E615C2-7332-78B6-A9E5-5B1140D64EEF}"/>
              </a:ext>
            </a:extLst>
          </p:cNvPr>
          <p:cNvSpPr txBox="1"/>
          <p:nvPr/>
        </p:nvSpPr>
        <p:spPr>
          <a:xfrm>
            <a:off x="3929107" y="3006319"/>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+6,0%</a:t>
            </a:r>
          </a:p>
        </p:txBody>
      </p:sp>
      <p:cxnSp>
        <p:nvCxnSpPr>
          <p:cNvPr id="25" name="Connecteur droit avec flèche 24">
            <a:extLst>
              <a:ext uri="{FF2B5EF4-FFF2-40B4-BE49-F238E27FC236}">
                <a16:creationId xmlns:a16="http://schemas.microsoft.com/office/drawing/2014/main" id="{DA390588-52C2-322C-6DF0-8BD33C2AFA36}"/>
              </a:ext>
            </a:extLst>
          </p:cNvPr>
          <p:cNvCxnSpPr/>
          <p:nvPr/>
        </p:nvCxnSpPr>
        <p:spPr>
          <a:xfrm flipV="1">
            <a:off x="4693215" y="3006319"/>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1">
            <a:extLst>
              <a:ext uri="{FF2B5EF4-FFF2-40B4-BE49-F238E27FC236}">
                <a16:creationId xmlns:a16="http://schemas.microsoft.com/office/drawing/2014/main" id="{3F314B73-E022-C440-1AA0-991F327019AC}"/>
              </a:ext>
            </a:extLst>
          </p:cNvPr>
          <p:cNvSpPr txBox="1"/>
          <p:nvPr/>
        </p:nvSpPr>
        <p:spPr>
          <a:xfrm>
            <a:off x="4804210" y="2929445"/>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+5,3%</a:t>
            </a:r>
          </a:p>
        </p:txBody>
      </p:sp>
    </p:spTree>
    <p:extLst>
      <p:ext uri="{BB962C8B-B14F-4D97-AF65-F5344CB8AC3E}">
        <p14:creationId xmlns:p14="http://schemas.microsoft.com/office/powerpoint/2010/main" val="272850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4416056" y="1951686"/>
            <a:ext cx="3359888" cy="369332"/>
          </a:xfrm>
          <a:prstGeom prst="rect">
            <a:avLst/>
          </a:prstGeom>
          <a:noFill/>
        </p:spPr>
        <p:txBody>
          <a:bodyPr wrap="square" rtlCol="0">
            <a:spAutoFit/>
          </a:bodyPr>
          <a:lstStyle/>
          <a:p>
            <a:r>
              <a:rPr lang="fr-BE" u="sng" dirty="0"/>
              <a:t>Dépenses de fonctionnement</a:t>
            </a:r>
          </a:p>
        </p:txBody>
      </p:sp>
      <p:graphicFrame>
        <p:nvGraphicFramePr>
          <p:cNvPr id="6" name="Graphique 5">
            <a:extLst>
              <a:ext uri="{FF2B5EF4-FFF2-40B4-BE49-F238E27FC236}">
                <a16:creationId xmlns:a16="http://schemas.microsoft.com/office/drawing/2014/main" id="{2235E1D2-BF61-48B8-B6CE-029F319BD0E0}"/>
              </a:ext>
            </a:extLst>
          </p:cNvPr>
          <p:cNvGraphicFramePr>
            <a:graphicFrameLocks/>
          </p:cNvGraphicFramePr>
          <p:nvPr>
            <p:extLst>
              <p:ext uri="{D42A27DB-BD31-4B8C-83A1-F6EECF244321}">
                <p14:modId xmlns:p14="http://schemas.microsoft.com/office/powerpoint/2010/main" val="4105399305"/>
              </p:ext>
            </p:extLst>
          </p:nvPr>
        </p:nvGraphicFramePr>
        <p:xfrm>
          <a:off x="2450649" y="2321017"/>
          <a:ext cx="6757146" cy="3643847"/>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Connecteur droit avec flèche 7">
            <a:extLst>
              <a:ext uri="{FF2B5EF4-FFF2-40B4-BE49-F238E27FC236}">
                <a16:creationId xmlns:a16="http://schemas.microsoft.com/office/drawing/2014/main" id="{55C0F784-0228-665E-1821-A17B7BA0A152}"/>
              </a:ext>
            </a:extLst>
          </p:cNvPr>
          <p:cNvCxnSpPr/>
          <p:nvPr/>
        </p:nvCxnSpPr>
        <p:spPr>
          <a:xfrm flipV="1">
            <a:off x="4143142" y="4427786"/>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ZoneTexte 1">
            <a:extLst>
              <a:ext uri="{FF2B5EF4-FFF2-40B4-BE49-F238E27FC236}">
                <a16:creationId xmlns:a16="http://schemas.microsoft.com/office/drawing/2014/main" id="{F8F2EEC7-1541-F76A-ABC3-8AFB7D5921AC}"/>
              </a:ext>
            </a:extLst>
          </p:cNvPr>
          <p:cNvSpPr txBox="1"/>
          <p:nvPr/>
        </p:nvSpPr>
        <p:spPr>
          <a:xfrm>
            <a:off x="4254137" y="4350912"/>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+3,7%</a:t>
            </a:r>
          </a:p>
        </p:txBody>
      </p:sp>
      <p:cxnSp>
        <p:nvCxnSpPr>
          <p:cNvPr id="10" name="Connecteur droit avec flèche 9">
            <a:extLst>
              <a:ext uri="{FF2B5EF4-FFF2-40B4-BE49-F238E27FC236}">
                <a16:creationId xmlns:a16="http://schemas.microsoft.com/office/drawing/2014/main" id="{7F078AE1-F06A-849F-A4FD-1A2ECFA7FF3C}"/>
              </a:ext>
            </a:extLst>
          </p:cNvPr>
          <p:cNvCxnSpPr/>
          <p:nvPr/>
        </p:nvCxnSpPr>
        <p:spPr>
          <a:xfrm flipV="1">
            <a:off x="7738571" y="4126039"/>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ZoneTexte 1">
            <a:extLst>
              <a:ext uri="{FF2B5EF4-FFF2-40B4-BE49-F238E27FC236}">
                <a16:creationId xmlns:a16="http://schemas.microsoft.com/office/drawing/2014/main" id="{294280AA-BA66-E1A0-F7B3-968D089C3C12}"/>
              </a:ext>
            </a:extLst>
          </p:cNvPr>
          <p:cNvSpPr txBox="1"/>
          <p:nvPr/>
        </p:nvSpPr>
        <p:spPr>
          <a:xfrm>
            <a:off x="7849566" y="4049165"/>
            <a:ext cx="873303"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+13,9%</a:t>
            </a:r>
          </a:p>
        </p:txBody>
      </p:sp>
      <p:cxnSp>
        <p:nvCxnSpPr>
          <p:cNvPr id="12" name="Connecteur droit avec flèche 11">
            <a:extLst>
              <a:ext uri="{FF2B5EF4-FFF2-40B4-BE49-F238E27FC236}">
                <a16:creationId xmlns:a16="http://schemas.microsoft.com/office/drawing/2014/main" id="{E7463DE1-7114-287D-C068-4C748BAE1223}"/>
              </a:ext>
            </a:extLst>
          </p:cNvPr>
          <p:cNvCxnSpPr>
            <a:cxnSpLocks/>
          </p:cNvCxnSpPr>
          <p:nvPr/>
        </p:nvCxnSpPr>
        <p:spPr>
          <a:xfrm>
            <a:off x="5132615" y="4299669"/>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
            <a:extLst>
              <a:ext uri="{FF2B5EF4-FFF2-40B4-BE49-F238E27FC236}">
                <a16:creationId xmlns:a16="http://schemas.microsoft.com/office/drawing/2014/main" id="{6D2D42C0-6232-F079-2F06-9BDA72531C18}"/>
              </a:ext>
            </a:extLst>
          </p:cNvPr>
          <p:cNvSpPr txBox="1"/>
          <p:nvPr/>
        </p:nvSpPr>
        <p:spPr>
          <a:xfrm>
            <a:off x="5237013" y="4219892"/>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- 2</a:t>
            </a:r>
            <a:r>
              <a:rPr lang="fr-BE" sz="1200" kern="1200" dirty="0">
                <a:solidFill>
                  <a:srgbClr val="FF0000"/>
                </a:solidFill>
              </a:rPr>
              <a:t>,5%</a:t>
            </a:r>
          </a:p>
        </p:txBody>
      </p:sp>
      <p:cxnSp>
        <p:nvCxnSpPr>
          <p:cNvPr id="14" name="Connecteur droit avec flèche 13">
            <a:extLst>
              <a:ext uri="{FF2B5EF4-FFF2-40B4-BE49-F238E27FC236}">
                <a16:creationId xmlns:a16="http://schemas.microsoft.com/office/drawing/2014/main" id="{E6C9271B-DD31-F826-4A00-2C351EEBB470}"/>
              </a:ext>
            </a:extLst>
          </p:cNvPr>
          <p:cNvCxnSpPr>
            <a:cxnSpLocks/>
          </p:cNvCxnSpPr>
          <p:nvPr/>
        </p:nvCxnSpPr>
        <p:spPr>
          <a:xfrm>
            <a:off x="6325878" y="4623969"/>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
            <a:extLst>
              <a:ext uri="{FF2B5EF4-FFF2-40B4-BE49-F238E27FC236}">
                <a16:creationId xmlns:a16="http://schemas.microsoft.com/office/drawing/2014/main" id="{3B483C8A-DCE1-04CE-5295-41ECB0BDAC9E}"/>
              </a:ext>
            </a:extLst>
          </p:cNvPr>
          <p:cNvSpPr txBox="1"/>
          <p:nvPr/>
        </p:nvSpPr>
        <p:spPr>
          <a:xfrm>
            <a:off x="6430276" y="4544192"/>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- 3</a:t>
            </a:r>
            <a:r>
              <a:rPr lang="fr-BE" sz="1200" kern="1200" dirty="0">
                <a:solidFill>
                  <a:srgbClr val="FF0000"/>
                </a:solidFill>
              </a:rPr>
              <a:t>,0%</a:t>
            </a:r>
          </a:p>
        </p:txBody>
      </p:sp>
    </p:spTree>
    <p:extLst>
      <p:ext uri="{BB962C8B-B14F-4D97-AF65-F5344CB8AC3E}">
        <p14:creationId xmlns:p14="http://schemas.microsoft.com/office/powerpoint/2010/main" val="183794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7C7E-0529-4938-8D86-368A0C818D5F}"/>
              </a:ext>
            </a:extLst>
          </p:cNvPr>
          <p:cNvSpPr>
            <a:spLocks noGrp="1"/>
          </p:cNvSpPr>
          <p:nvPr>
            <p:ph type="title"/>
          </p:nvPr>
        </p:nvSpPr>
        <p:spPr/>
        <p:txBody>
          <a:bodyPr/>
          <a:lstStyle/>
          <a:p>
            <a:r>
              <a:rPr lang="fr-BE" dirty="0"/>
              <a:t>Service ordinaire – taux de réalisation du budget</a:t>
            </a:r>
          </a:p>
        </p:txBody>
      </p:sp>
      <p:sp>
        <p:nvSpPr>
          <p:cNvPr id="4" name="Espace réservé du pied de page 3">
            <a:extLst>
              <a:ext uri="{FF2B5EF4-FFF2-40B4-BE49-F238E27FC236}">
                <a16:creationId xmlns:a16="http://schemas.microsoft.com/office/drawing/2014/main" id="{EE7FBB33-CDAC-4D7C-8DD1-A007CF2EAC3C}"/>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7" name="ZoneTexte 6">
            <a:extLst>
              <a:ext uri="{FF2B5EF4-FFF2-40B4-BE49-F238E27FC236}">
                <a16:creationId xmlns:a16="http://schemas.microsoft.com/office/drawing/2014/main" id="{3DDC80E4-986E-4039-B7E5-8A43B83D081F}"/>
              </a:ext>
            </a:extLst>
          </p:cNvPr>
          <p:cNvSpPr txBox="1"/>
          <p:nvPr/>
        </p:nvSpPr>
        <p:spPr>
          <a:xfrm>
            <a:off x="1818167" y="2275367"/>
            <a:ext cx="2860159" cy="369332"/>
          </a:xfrm>
          <a:prstGeom prst="rect">
            <a:avLst/>
          </a:prstGeom>
          <a:noFill/>
        </p:spPr>
        <p:txBody>
          <a:bodyPr wrap="square" rtlCol="0">
            <a:spAutoFit/>
          </a:bodyPr>
          <a:lstStyle/>
          <a:p>
            <a:r>
              <a:rPr lang="fr-BE" u="sng" dirty="0"/>
              <a:t>DEPENSES</a:t>
            </a:r>
          </a:p>
        </p:txBody>
      </p:sp>
      <p:sp>
        <p:nvSpPr>
          <p:cNvPr id="8" name="Rectangle 7">
            <a:extLst>
              <a:ext uri="{FF2B5EF4-FFF2-40B4-BE49-F238E27FC236}">
                <a16:creationId xmlns:a16="http://schemas.microsoft.com/office/drawing/2014/main" id="{FA9EB99C-79CD-485E-AB43-9BA880BF5BF9}"/>
              </a:ext>
            </a:extLst>
          </p:cNvPr>
          <p:cNvSpPr/>
          <p:nvPr/>
        </p:nvSpPr>
        <p:spPr>
          <a:xfrm>
            <a:off x="10123097" y="3559783"/>
            <a:ext cx="1162634" cy="1905302"/>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graphicFrame>
        <p:nvGraphicFramePr>
          <p:cNvPr id="3" name="Tableau 2">
            <a:extLst>
              <a:ext uri="{FF2B5EF4-FFF2-40B4-BE49-F238E27FC236}">
                <a16:creationId xmlns:a16="http://schemas.microsoft.com/office/drawing/2014/main" id="{30AF6BAD-26EC-48A7-97BB-B5D64D951BFC}"/>
              </a:ext>
            </a:extLst>
          </p:cNvPr>
          <p:cNvGraphicFramePr>
            <a:graphicFrameLocks noGrp="1"/>
          </p:cNvGraphicFramePr>
          <p:nvPr>
            <p:extLst>
              <p:ext uri="{D42A27DB-BD31-4B8C-83A1-F6EECF244321}">
                <p14:modId xmlns:p14="http://schemas.microsoft.com/office/powerpoint/2010/main" val="4263947197"/>
              </p:ext>
            </p:extLst>
          </p:nvPr>
        </p:nvGraphicFramePr>
        <p:xfrm>
          <a:off x="1125727" y="2835234"/>
          <a:ext cx="10261603" cy="2672792"/>
        </p:xfrm>
        <a:graphic>
          <a:graphicData uri="http://schemas.openxmlformats.org/drawingml/2006/table">
            <a:tbl>
              <a:tblPr firstRow="1" firstCol="1" bandRow="1">
                <a:tableStyleId>{3B4B98B0-60AC-42C2-AFA5-B58CD77FA1E5}</a:tableStyleId>
              </a:tblPr>
              <a:tblGrid>
                <a:gridCol w="2087477">
                  <a:extLst>
                    <a:ext uri="{9D8B030D-6E8A-4147-A177-3AD203B41FA5}">
                      <a16:colId xmlns:a16="http://schemas.microsoft.com/office/drawing/2014/main" val="2816652220"/>
                    </a:ext>
                  </a:extLst>
                </a:gridCol>
                <a:gridCol w="1362355">
                  <a:extLst>
                    <a:ext uri="{9D8B030D-6E8A-4147-A177-3AD203B41FA5}">
                      <a16:colId xmlns:a16="http://schemas.microsoft.com/office/drawing/2014/main" val="3245809958"/>
                    </a:ext>
                  </a:extLst>
                </a:gridCol>
                <a:gridCol w="1362355">
                  <a:extLst>
                    <a:ext uri="{9D8B030D-6E8A-4147-A177-3AD203B41FA5}">
                      <a16:colId xmlns:a16="http://schemas.microsoft.com/office/drawing/2014/main" val="2658458489"/>
                    </a:ext>
                  </a:extLst>
                </a:gridCol>
                <a:gridCol w="1362355">
                  <a:extLst>
                    <a:ext uri="{9D8B030D-6E8A-4147-A177-3AD203B41FA5}">
                      <a16:colId xmlns:a16="http://schemas.microsoft.com/office/drawing/2014/main" val="2895477033"/>
                    </a:ext>
                  </a:extLst>
                </a:gridCol>
                <a:gridCol w="1014074">
                  <a:extLst>
                    <a:ext uri="{9D8B030D-6E8A-4147-A177-3AD203B41FA5}">
                      <a16:colId xmlns:a16="http://schemas.microsoft.com/office/drawing/2014/main" val="3819073067"/>
                    </a:ext>
                  </a:extLst>
                </a:gridCol>
                <a:gridCol w="1506280">
                  <a:extLst>
                    <a:ext uri="{9D8B030D-6E8A-4147-A177-3AD203B41FA5}">
                      <a16:colId xmlns:a16="http://schemas.microsoft.com/office/drawing/2014/main" val="3844777396"/>
                    </a:ext>
                  </a:extLst>
                </a:gridCol>
                <a:gridCol w="1566707">
                  <a:extLst>
                    <a:ext uri="{9D8B030D-6E8A-4147-A177-3AD203B41FA5}">
                      <a16:colId xmlns:a16="http://schemas.microsoft.com/office/drawing/2014/main" val="224757159"/>
                    </a:ext>
                  </a:extLst>
                </a:gridCol>
              </a:tblGrid>
              <a:tr h="375128">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Budget initial (BI)</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Budget final (BF)</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Engagements (compte)</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gridSpan="3">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Taux de réalisation</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888909595"/>
                  </a:ext>
                </a:extLst>
              </a:tr>
              <a:tr h="390760">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BF/BI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Compte/BF</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761744620"/>
                  </a:ext>
                </a:extLst>
              </a:tr>
              <a:tr h="375128">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Personnel</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3.447.858,48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3.413.204,03</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3.352.103,38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98,99%</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97,22%</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98,21%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611767100"/>
                  </a:ext>
                </a:extLst>
              </a:tr>
              <a:tr h="375128">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Fonctionnement</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1.190.491,86</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1.276.812,72</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1.141.740,31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107,25%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95,90%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89,42%</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4032646945"/>
                  </a:ext>
                </a:extLst>
              </a:tr>
              <a:tr h="375128">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Transferts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1.926.444,04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1.915.800,32</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1.905.380,29</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99,45%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98,91%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99,46%</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118921929"/>
                  </a:ext>
                </a:extLst>
              </a:tr>
              <a:tr h="390760">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Dette</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950.105,87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889.234,84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881.889,16</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93,59%</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92,82%</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99,17%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726080697"/>
                  </a:ext>
                </a:extLst>
              </a:tr>
              <a:tr h="390760">
                <a:tc>
                  <a:txBody>
                    <a:bodyPr/>
                    <a:lstStyle/>
                    <a:p>
                      <a:pPr>
                        <a:lnSpc>
                          <a:spcPct val="107000"/>
                        </a:lnSpc>
                        <a:spcAft>
                          <a:spcPts val="800"/>
                        </a:spcAft>
                      </a:pPr>
                      <a:r>
                        <a:rPr lang="fr-BE" sz="1600" b="1" dirty="0">
                          <a:effectLst/>
                          <a:latin typeface="Calibri" panose="020F0502020204030204" pitchFamily="34" charset="0"/>
                          <a:cs typeface="Calibri" panose="020F0502020204030204" pitchFamily="34" charset="0"/>
                        </a:rPr>
                        <a:t>Total</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7.514.900,25</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7.213.538,18</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6.889.553,19</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99,74%</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96,89%</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97,15%</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533985645"/>
                  </a:ext>
                </a:extLst>
              </a:tr>
            </a:tbl>
          </a:graphicData>
        </a:graphic>
      </p:graphicFrame>
    </p:spTree>
    <p:extLst>
      <p:ext uri="{BB962C8B-B14F-4D97-AF65-F5344CB8AC3E}">
        <p14:creationId xmlns:p14="http://schemas.microsoft.com/office/powerpoint/2010/main" val="162803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FA3330-9675-463B-B955-BCD5FEF94A01}"/>
              </a:ext>
            </a:extLst>
          </p:cNvPr>
          <p:cNvSpPr>
            <a:spLocks noGrp="1"/>
          </p:cNvSpPr>
          <p:nvPr>
            <p:ph type="title"/>
          </p:nvPr>
        </p:nvSpPr>
        <p:spPr/>
        <p:txBody>
          <a:bodyPr/>
          <a:lstStyle/>
          <a:p>
            <a:r>
              <a:rPr lang="fr-BE" dirty="0"/>
              <a:t>Service extraordinaire</a:t>
            </a:r>
          </a:p>
        </p:txBody>
      </p:sp>
      <p:sp>
        <p:nvSpPr>
          <p:cNvPr id="3" name="Espace réservé du texte 2">
            <a:extLst>
              <a:ext uri="{FF2B5EF4-FFF2-40B4-BE49-F238E27FC236}">
                <a16:creationId xmlns:a16="http://schemas.microsoft.com/office/drawing/2014/main" id="{509BD041-E620-40A5-A1BF-350F56F476C8}"/>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A26D737B-600B-4BBF-896D-B02142F321D0}"/>
              </a:ext>
            </a:extLst>
          </p:cNvPr>
          <p:cNvSpPr>
            <a:spLocks noGrp="1"/>
          </p:cNvSpPr>
          <p:nvPr>
            <p:ph type="ftr" sz="quarter" idx="11"/>
          </p:nvPr>
        </p:nvSpPr>
        <p:spPr/>
        <p:txBody>
          <a:bodyPr/>
          <a:lstStyle/>
          <a:p>
            <a:pPr rtl="0"/>
            <a:r>
              <a:rPr lang="fr-FR" noProof="0" dirty="0"/>
              <a:t>Commune de Celles – Compte 2021</a:t>
            </a:r>
          </a:p>
        </p:txBody>
      </p:sp>
    </p:spTree>
    <p:extLst>
      <p:ext uri="{BB962C8B-B14F-4D97-AF65-F5344CB8AC3E}">
        <p14:creationId xmlns:p14="http://schemas.microsoft.com/office/powerpoint/2010/main" val="164265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a:t>
            </a:r>
            <a:r>
              <a:rPr lang="fr-BE" dirty="0" err="1"/>
              <a:t>EXTRAOrdinaire</a:t>
            </a:r>
            <a:r>
              <a:rPr lang="fr-BE" dirty="0"/>
              <a:t> – Global</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6.761.489,84€</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6.663.010,69€</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520735"/>
            <a:ext cx="1596271" cy="1481929"/>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2" y="3890311"/>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2.437.800,28€</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98.479,15€</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6"/>
            <a:ext cx="1596271" cy="1414239"/>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364814"/>
            <a:ext cx="1392025" cy="738664"/>
          </a:xfrm>
          <a:prstGeom prst="rect">
            <a:avLst/>
          </a:prstGeom>
          <a:noFill/>
        </p:spPr>
        <p:txBody>
          <a:bodyPr wrap="square" rtlCol="0">
            <a:spAutoFit/>
          </a:bodyPr>
          <a:lstStyle/>
          <a:p>
            <a:pPr algn="ctr"/>
            <a:r>
              <a:rPr lang="fr-BE" sz="1400" dirty="0"/>
              <a:t>BONI COMPTABLE</a:t>
            </a:r>
          </a:p>
          <a:p>
            <a:pPr algn="ctr"/>
            <a:r>
              <a:rPr lang="fr-BE" sz="1400" b="1" dirty="0"/>
              <a:t>4.323.689,56€</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6993"/>
            <a:ext cx="148019" cy="66374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491735" y="2734146"/>
            <a:ext cx="1392025" cy="738664"/>
          </a:xfrm>
          <a:prstGeom prst="rect">
            <a:avLst/>
          </a:prstGeom>
          <a:noFill/>
        </p:spPr>
        <p:txBody>
          <a:bodyPr wrap="square" rtlCol="0">
            <a:spAutoFit/>
          </a:bodyPr>
          <a:lstStyle/>
          <a:p>
            <a:pPr algn="ctr"/>
            <a:r>
              <a:rPr lang="fr-BE" sz="1400" dirty="0"/>
              <a:t>ENGAGEMENTS A REPORTER</a:t>
            </a:r>
          </a:p>
          <a:p>
            <a:pPr algn="ctr"/>
            <a:r>
              <a:rPr lang="fr-BE" sz="1400" b="1" dirty="0"/>
              <a:t>4.225.210,41€</a:t>
            </a:r>
          </a:p>
        </p:txBody>
      </p:sp>
      <p:sp>
        <p:nvSpPr>
          <p:cNvPr id="17" name="ZoneTexte 16">
            <a:extLst>
              <a:ext uri="{FF2B5EF4-FFF2-40B4-BE49-F238E27FC236}">
                <a16:creationId xmlns:a16="http://schemas.microsoft.com/office/drawing/2014/main" id="{18816D01-69ED-4766-984B-A257A7B831B5}"/>
              </a:ext>
            </a:extLst>
          </p:cNvPr>
          <p:cNvSpPr txBox="1"/>
          <p:nvPr/>
        </p:nvSpPr>
        <p:spPr>
          <a:xfrm>
            <a:off x="2421517" y="5651978"/>
            <a:ext cx="7348962" cy="369332"/>
          </a:xfrm>
          <a:prstGeom prst="rect">
            <a:avLst/>
          </a:prstGeom>
          <a:noFill/>
        </p:spPr>
        <p:txBody>
          <a:bodyPr wrap="square" rtlCol="0">
            <a:spAutoFit/>
          </a:bodyPr>
          <a:lstStyle/>
          <a:p>
            <a:r>
              <a:rPr lang="fr-BE" dirty="0"/>
              <a:t>GLOBAL = EXERCICE PROPRE + EXERCICES ANTERIEURS + PRELEVEMENTS</a:t>
            </a:r>
          </a:p>
        </p:txBody>
      </p:sp>
    </p:spTree>
    <p:extLst>
      <p:ext uri="{BB962C8B-B14F-4D97-AF65-F5344CB8AC3E}">
        <p14:creationId xmlns:p14="http://schemas.microsoft.com/office/powerpoint/2010/main" val="117534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C6945D6-A1DE-3D9F-2C30-C701506BFD4F}"/>
              </a:ext>
            </a:extLst>
          </p:cNvPr>
          <p:cNvPicPr>
            <a:picLocks noChangeAspect="1"/>
          </p:cNvPicPr>
          <p:nvPr/>
        </p:nvPicPr>
        <p:blipFill>
          <a:blip r:embed="rId3"/>
          <a:stretch>
            <a:fillRect/>
          </a:stretch>
        </p:blipFill>
        <p:spPr>
          <a:xfrm>
            <a:off x="3952442" y="1717389"/>
            <a:ext cx="4706268" cy="4555395"/>
          </a:xfrm>
          <a:prstGeom prst="rect">
            <a:avLst/>
          </a:prstGeom>
        </p:spPr>
      </p:pic>
      <p:sp>
        <p:nvSpPr>
          <p:cNvPr id="2" name="Titre 1">
            <a:extLst>
              <a:ext uri="{FF2B5EF4-FFF2-40B4-BE49-F238E27FC236}">
                <a16:creationId xmlns:a16="http://schemas.microsoft.com/office/drawing/2014/main" id="{081DAF1F-76D7-4CE1-9BDE-E2178BE3BBFA}"/>
              </a:ext>
            </a:extLst>
          </p:cNvPr>
          <p:cNvSpPr>
            <a:spLocks noGrp="1"/>
          </p:cNvSpPr>
          <p:nvPr>
            <p:ph type="title"/>
          </p:nvPr>
        </p:nvSpPr>
        <p:spPr>
          <a:xfrm>
            <a:off x="1024128" y="141593"/>
            <a:ext cx="9720072" cy="837451"/>
          </a:xfrm>
        </p:spPr>
        <p:txBody>
          <a:bodyPr/>
          <a:lstStyle/>
          <a:p>
            <a:r>
              <a:rPr lang="fr-BE" dirty="0"/>
              <a:t>Service extraordinaire – Engagements 2021</a:t>
            </a:r>
          </a:p>
        </p:txBody>
      </p:sp>
      <p:sp>
        <p:nvSpPr>
          <p:cNvPr id="4" name="Espace réservé du pied de page 3">
            <a:extLst>
              <a:ext uri="{FF2B5EF4-FFF2-40B4-BE49-F238E27FC236}">
                <a16:creationId xmlns:a16="http://schemas.microsoft.com/office/drawing/2014/main" id="{3816533C-D5D5-415F-92F4-0C6401073F9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7" name="ZoneTexte 6">
            <a:extLst>
              <a:ext uri="{FF2B5EF4-FFF2-40B4-BE49-F238E27FC236}">
                <a16:creationId xmlns:a16="http://schemas.microsoft.com/office/drawing/2014/main" id="{64AD783F-2FF5-464F-993C-CD6E2ACC7651}"/>
              </a:ext>
            </a:extLst>
          </p:cNvPr>
          <p:cNvSpPr txBox="1"/>
          <p:nvPr/>
        </p:nvSpPr>
        <p:spPr>
          <a:xfrm>
            <a:off x="366008" y="1907888"/>
            <a:ext cx="3849510" cy="707886"/>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Logement (857.240,00€)</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Ancrage 2014-2018 – Construction logements de transit </a:t>
            </a:r>
            <a:r>
              <a:rPr lang="fr-BE" sz="1200" dirty="0" err="1">
                <a:latin typeface="Calibri" panose="020F0502020204030204" pitchFamily="34" charset="0"/>
                <a:cs typeface="Calibri" panose="020F0502020204030204" pitchFamily="34" charset="0"/>
              </a:rPr>
              <a:t>Molenbaix</a:t>
            </a:r>
            <a:r>
              <a:rPr lang="fr-BE" sz="1200" dirty="0">
                <a:latin typeface="Calibri" panose="020F0502020204030204" pitchFamily="34" charset="0"/>
                <a:cs typeface="Calibri" panose="020F0502020204030204" pitchFamily="34" charset="0"/>
              </a:rPr>
              <a:t> (852.881,52€)</a:t>
            </a:r>
          </a:p>
        </p:txBody>
      </p:sp>
      <p:cxnSp>
        <p:nvCxnSpPr>
          <p:cNvPr id="8" name="Connecteur droit avec flèche 7">
            <a:extLst>
              <a:ext uri="{FF2B5EF4-FFF2-40B4-BE49-F238E27FC236}">
                <a16:creationId xmlns:a16="http://schemas.microsoft.com/office/drawing/2014/main" id="{4D785B56-9CDB-43A9-AE1B-A6C89D74ECFF}"/>
              </a:ext>
            </a:extLst>
          </p:cNvPr>
          <p:cNvCxnSpPr>
            <a:cxnSpLocks/>
          </p:cNvCxnSpPr>
          <p:nvPr/>
        </p:nvCxnSpPr>
        <p:spPr>
          <a:xfrm flipV="1">
            <a:off x="7270044" y="2200940"/>
            <a:ext cx="1225370" cy="4273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necteur droit avec flèche 5">
            <a:extLst>
              <a:ext uri="{FF2B5EF4-FFF2-40B4-BE49-F238E27FC236}">
                <a16:creationId xmlns:a16="http://schemas.microsoft.com/office/drawing/2014/main" id="{14DA8EEA-9A36-4607-81DF-EF2C0AC18590}"/>
              </a:ext>
            </a:extLst>
          </p:cNvPr>
          <p:cNvCxnSpPr>
            <a:cxnSpLocks/>
          </p:cNvCxnSpPr>
          <p:nvPr/>
        </p:nvCxnSpPr>
        <p:spPr>
          <a:xfrm flipH="1" flipV="1">
            <a:off x="3522373" y="2556456"/>
            <a:ext cx="1795351" cy="2038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ZoneTexte 16">
            <a:extLst>
              <a:ext uri="{FF2B5EF4-FFF2-40B4-BE49-F238E27FC236}">
                <a16:creationId xmlns:a16="http://schemas.microsoft.com/office/drawing/2014/main" id="{A436E6D2-3C76-4C58-9889-9F447B3E541A}"/>
              </a:ext>
            </a:extLst>
          </p:cNvPr>
          <p:cNvSpPr txBox="1"/>
          <p:nvPr/>
        </p:nvSpPr>
        <p:spPr>
          <a:xfrm>
            <a:off x="8673028" y="1823222"/>
            <a:ext cx="3518972" cy="892552"/>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Administration générale (772.330,02€)</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Aménagement de sécurité Maison de l’Entité – Phase 1 (671.942,72€)</a:t>
            </a:r>
          </a:p>
          <a:p>
            <a:pPr marL="285750" indent="-285750">
              <a:buFont typeface="Arial" panose="020B0604020202020204" pitchFamily="34" charset="0"/>
              <a:buChar char="•"/>
            </a:pPr>
            <a:r>
              <a:rPr lang="fr-BE" sz="1200" dirty="0" err="1">
                <a:latin typeface="Calibri" panose="020F0502020204030204" pitchFamily="34" charset="0"/>
                <a:cs typeface="Calibri" panose="020F0502020204030204" pitchFamily="34" charset="0"/>
              </a:rPr>
              <a:t>Rempl</a:t>
            </a:r>
            <a:r>
              <a:rPr lang="fr-BE" sz="1200" dirty="0">
                <a:latin typeface="Calibri" panose="020F0502020204030204" pitchFamily="34" charset="0"/>
                <a:cs typeface="Calibri" panose="020F0502020204030204" pitchFamily="34" charset="0"/>
              </a:rPr>
              <a:t>. Chaudière Entité (46.844,14€)</a:t>
            </a:r>
          </a:p>
        </p:txBody>
      </p:sp>
      <p:sp>
        <p:nvSpPr>
          <p:cNvPr id="19" name="ZoneTexte 18">
            <a:extLst>
              <a:ext uri="{FF2B5EF4-FFF2-40B4-BE49-F238E27FC236}">
                <a16:creationId xmlns:a16="http://schemas.microsoft.com/office/drawing/2014/main" id="{9CB75BA5-866A-4D2C-8E5F-6EBDAD14265F}"/>
              </a:ext>
            </a:extLst>
          </p:cNvPr>
          <p:cNvSpPr txBox="1"/>
          <p:nvPr/>
        </p:nvSpPr>
        <p:spPr>
          <a:xfrm>
            <a:off x="692776" y="4695316"/>
            <a:ext cx="3259666" cy="892552"/>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Enseignement (189.274,12€)</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Acquisition bus scolaire (135.399,00€)</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Régul. Chauffage école de Pottes (11,828,75€)</a:t>
            </a:r>
          </a:p>
        </p:txBody>
      </p:sp>
      <p:cxnSp>
        <p:nvCxnSpPr>
          <p:cNvPr id="14" name="Connecteur droit avec flèche 13">
            <a:extLst>
              <a:ext uri="{FF2B5EF4-FFF2-40B4-BE49-F238E27FC236}">
                <a16:creationId xmlns:a16="http://schemas.microsoft.com/office/drawing/2014/main" id="{8DB49988-308D-4C18-8977-1E4127050B40}"/>
              </a:ext>
            </a:extLst>
          </p:cNvPr>
          <p:cNvCxnSpPr>
            <a:cxnSpLocks/>
          </p:cNvCxnSpPr>
          <p:nvPr/>
        </p:nvCxnSpPr>
        <p:spPr>
          <a:xfrm flipH="1">
            <a:off x="3264195" y="4275780"/>
            <a:ext cx="1298660" cy="5713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necteur droit avec flèche 14">
            <a:extLst>
              <a:ext uri="{FF2B5EF4-FFF2-40B4-BE49-F238E27FC236}">
                <a16:creationId xmlns:a16="http://schemas.microsoft.com/office/drawing/2014/main" id="{81DEDA93-9E0B-C663-029F-50F1A7D41EED}"/>
              </a:ext>
            </a:extLst>
          </p:cNvPr>
          <p:cNvCxnSpPr>
            <a:cxnSpLocks/>
          </p:cNvCxnSpPr>
          <p:nvPr/>
        </p:nvCxnSpPr>
        <p:spPr>
          <a:xfrm flipH="1" flipV="1">
            <a:off x="2952501" y="3115720"/>
            <a:ext cx="1447180" cy="1264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ZoneTexte 17">
            <a:extLst>
              <a:ext uri="{FF2B5EF4-FFF2-40B4-BE49-F238E27FC236}">
                <a16:creationId xmlns:a16="http://schemas.microsoft.com/office/drawing/2014/main" id="{D7013FC8-76F2-1B56-CFC6-D734F58E1002}"/>
              </a:ext>
            </a:extLst>
          </p:cNvPr>
          <p:cNvSpPr txBox="1"/>
          <p:nvPr/>
        </p:nvSpPr>
        <p:spPr>
          <a:xfrm>
            <a:off x="338491" y="2974039"/>
            <a:ext cx="3849510" cy="523220"/>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Cimetières (14.562,35€)</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Rénovation de la morgue de Velaines (14.562,35€)</a:t>
            </a:r>
          </a:p>
        </p:txBody>
      </p:sp>
      <p:cxnSp>
        <p:nvCxnSpPr>
          <p:cNvPr id="20" name="Connecteur droit avec flèche 19">
            <a:extLst>
              <a:ext uri="{FF2B5EF4-FFF2-40B4-BE49-F238E27FC236}">
                <a16:creationId xmlns:a16="http://schemas.microsoft.com/office/drawing/2014/main" id="{520C9FD6-B8C9-5D0B-8C28-2F8902BC9208}"/>
              </a:ext>
            </a:extLst>
          </p:cNvPr>
          <p:cNvCxnSpPr>
            <a:cxnSpLocks/>
          </p:cNvCxnSpPr>
          <p:nvPr/>
        </p:nvCxnSpPr>
        <p:spPr>
          <a:xfrm flipH="1">
            <a:off x="2969651" y="3615691"/>
            <a:ext cx="1245867" cy="3936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03545149-65B3-C55D-D237-6553DD29BE52}"/>
              </a:ext>
            </a:extLst>
          </p:cNvPr>
          <p:cNvSpPr txBox="1"/>
          <p:nvPr/>
        </p:nvSpPr>
        <p:spPr>
          <a:xfrm>
            <a:off x="633413" y="3855642"/>
            <a:ext cx="3259666" cy="523220"/>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Jeunesse (41.506,13€)</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Aménagement des aires de jeux (39.351,13)</a:t>
            </a:r>
          </a:p>
        </p:txBody>
      </p:sp>
      <p:sp>
        <p:nvSpPr>
          <p:cNvPr id="25" name="ZoneTexte 24">
            <a:extLst>
              <a:ext uri="{FF2B5EF4-FFF2-40B4-BE49-F238E27FC236}">
                <a16:creationId xmlns:a16="http://schemas.microsoft.com/office/drawing/2014/main" id="{C80FC4A8-4DBB-6FDB-985B-A507C9786DF3}"/>
              </a:ext>
            </a:extLst>
          </p:cNvPr>
          <p:cNvSpPr txBox="1"/>
          <p:nvPr/>
        </p:nvSpPr>
        <p:spPr>
          <a:xfrm>
            <a:off x="8673028" y="3061228"/>
            <a:ext cx="3363028" cy="1077218"/>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Patrimoine privé (875.171,59€)</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Acquisition terrain rue Parfait Celles (210.986,89)</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PCDR – Rénovation presbytère de Pottes (606.624,34)</a:t>
            </a:r>
          </a:p>
        </p:txBody>
      </p:sp>
      <p:cxnSp>
        <p:nvCxnSpPr>
          <p:cNvPr id="27" name="Connecteur droit avec flèche 26">
            <a:extLst>
              <a:ext uri="{FF2B5EF4-FFF2-40B4-BE49-F238E27FC236}">
                <a16:creationId xmlns:a16="http://schemas.microsoft.com/office/drawing/2014/main" id="{2638D212-3DDD-1595-3B2F-9FA2433100D7}"/>
              </a:ext>
            </a:extLst>
          </p:cNvPr>
          <p:cNvCxnSpPr>
            <a:cxnSpLocks/>
          </p:cNvCxnSpPr>
          <p:nvPr/>
        </p:nvCxnSpPr>
        <p:spPr>
          <a:xfrm flipV="1">
            <a:off x="7774435" y="3429000"/>
            <a:ext cx="884275" cy="3494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Flèche : droite 21">
            <a:extLst>
              <a:ext uri="{FF2B5EF4-FFF2-40B4-BE49-F238E27FC236}">
                <a16:creationId xmlns:a16="http://schemas.microsoft.com/office/drawing/2014/main" id="{04C6C52D-F8CA-EF0B-E5E8-BF3FF7161244}"/>
              </a:ext>
            </a:extLst>
          </p:cNvPr>
          <p:cNvSpPr/>
          <p:nvPr/>
        </p:nvSpPr>
        <p:spPr>
          <a:xfrm>
            <a:off x="3593805" y="1025644"/>
            <a:ext cx="780974" cy="256855"/>
          </a:xfrm>
          <a:prstGeom prst="rightArrow">
            <a:avLst>
              <a:gd name="adj1" fmla="val 27826"/>
              <a:gd name="adj2" fmla="val 93474"/>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solidFill>
                <a:srgbClr val="FF0000"/>
              </a:solidFill>
            </a:endParaRPr>
          </a:p>
        </p:txBody>
      </p:sp>
      <p:sp>
        <p:nvSpPr>
          <p:cNvPr id="23" name="ZoneTexte 22">
            <a:extLst>
              <a:ext uri="{FF2B5EF4-FFF2-40B4-BE49-F238E27FC236}">
                <a16:creationId xmlns:a16="http://schemas.microsoft.com/office/drawing/2014/main" id="{E18622DB-17D5-126B-F673-6F458714B7FB}"/>
              </a:ext>
            </a:extLst>
          </p:cNvPr>
          <p:cNvSpPr txBox="1"/>
          <p:nvPr/>
        </p:nvSpPr>
        <p:spPr>
          <a:xfrm>
            <a:off x="4587136" y="832734"/>
            <a:ext cx="3017727" cy="584775"/>
          </a:xfrm>
          <a:prstGeom prst="rect">
            <a:avLst/>
          </a:prstGeom>
          <a:noFill/>
        </p:spPr>
        <p:txBody>
          <a:bodyPr wrap="square" rtlCol="0">
            <a:spAutoFit/>
          </a:bodyPr>
          <a:lstStyle/>
          <a:p>
            <a:r>
              <a:rPr lang="fr-BE" sz="3200" b="1" i="1" u="sng" dirty="0">
                <a:solidFill>
                  <a:srgbClr val="FF0000"/>
                </a:solidFill>
              </a:rPr>
              <a:t>4.395.255,59 €</a:t>
            </a:r>
          </a:p>
        </p:txBody>
      </p:sp>
    </p:spTree>
    <p:extLst>
      <p:ext uri="{BB962C8B-B14F-4D97-AF65-F5344CB8AC3E}">
        <p14:creationId xmlns:p14="http://schemas.microsoft.com/office/powerpoint/2010/main" val="124492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8D822BB-65E5-17F9-BEE3-F8A39E76CA3E}"/>
              </a:ext>
            </a:extLst>
          </p:cNvPr>
          <p:cNvPicPr>
            <a:picLocks noChangeAspect="1"/>
          </p:cNvPicPr>
          <p:nvPr/>
        </p:nvPicPr>
        <p:blipFill>
          <a:blip r:embed="rId3"/>
          <a:stretch>
            <a:fillRect/>
          </a:stretch>
        </p:blipFill>
        <p:spPr>
          <a:xfrm>
            <a:off x="3952442" y="1717389"/>
            <a:ext cx="4706268" cy="4555395"/>
          </a:xfrm>
          <a:prstGeom prst="rect">
            <a:avLst/>
          </a:prstGeom>
        </p:spPr>
      </p:pic>
      <p:sp>
        <p:nvSpPr>
          <p:cNvPr id="2" name="Titre 1">
            <a:extLst>
              <a:ext uri="{FF2B5EF4-FFF2-40B4-BE49-F238E27FC236}">
                <a16:creationId xmlns:a16="http://schemas.microsoft.com/office/drawing/2014/main" id="{081DAF1F-76D7-4CE1-9BDE-E2178BE3BBFA}"/>
              </a:ext>
            </a:extLst>
          </p:cNvPr>
          <p:cNvSpPr>
            <a:spLocks noGrp="1"/>
          </p:cNvSpPr>
          <p:nvPr>
            <p:ph type="title"/>
          </p:nvPr>
        </p:nvSpPr>
        <p:spPr>
          <a:xfrm>
            <a:off x="1024128" y="131806"/>
            <a:ext cx="9720072" cy="804714"/>
          </a:xfrm>
        </p:spPr>
        <p:txBody>
          <a:bodyPr/>
          <a:lstStyle/>
          <a:p>
            <a:r>
              <a:rPr lang="fr-BE" dirty="0"/>
              <a:t>Service extraordinaire – Engagements 2021</a:t>
            </a:r>
          </a:p>
        </p:txBody>
      </p:sp>
      <p:sp>
        <p:nvSpPr>
          <p:cNvPr id="4" name="Espace réservé du pied de page 3">
            <a:extLst>
              <a:ext uri="{FF2B5EF4-FFF2-40B4-BE49-F238E27FC236}">
                <a16:creationId xmlns:a16="http://schemas.microsoft.com/office/drawing/2014/main" id="{3816533C-D5D5-415F-92F4-0C6401073F9A}"/>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7" name="ZoneTexte 6">
            <a:extLst>
              <a:ext uri="{FF2B5EF4-FFF2-40B4-BE49-F238E27FC236}">
                <a16:creationId xmlns:a16="http://schemas.microsoft.com/office/drawing/2014/main" id="{64AD783F-2FF5-464F-993C-CD6E2ACC7651}"/>
              </a:ext>
            </a:extLst>
          </p:cNvPr>
          <p:cNvSpPr txBox="1"/>
          <p:nvPr/>
        </p:nvSpPr>
        <p:spPr>
          <a:xfrm>
            <a:off x="279654" y="3250473"/>
            <a:ext cx="3849510" cy="523220"/>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Culte (29.944,20€)</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Remplacement chauffage église Pottes (29.944,20€)</a:t>
            </a:r>
          </a:p>
        </p:txBody>
      </p:sp>
      <p:cxnSp>
        <p:nvCxnSpPr>
          <p:cNvPr id="8" name="Connecteur droit avec flèche 7">
            <a:extLst>
              <a:ext uri="{FF2B5EF4-FFF2-40B4-BE49-F238E27FC236}">
                <a16:creationId xmlns:a16="http://schemas.microsoft.com/office/drawing/2014/main" id="{4D785B56-9CDB-43A9-AE1B-A6C89D74ECFF}"/>
              </a:ext>
            </a:extLst>
          </p:cNvPr>
          <p:cNvCxnSpPr>
            <a:cxnSpLocks/>
          </p:cNvCxnSpPr>
          <p:nvPr/>
        </p:nvCxnSpPr>
        <p:spPr>
          <a:xfrm flipV="1">
            <a:off x="6305576" y="3808358"/>
            <a:ext cx="2405677" cy="12519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necteur droit avec flèche 5">
            <a:extLst>
              <a:ext uri="{FF2B5EF4-FFF2-40B4-BE49-F238E27FC236}">
                <a16:creationId xmlns:a16="http://schemas.microsoft.com/office/drawing/2014/main" id="{14DA8EEA-9A36-4607-81DF-EF2C0AC18590}"/>
              </a:ext>
            </a:extLst>
          </p:cNvPr>
          <p:cNvCxnSpPr>
            <a:cxnSpLocks/>
          </p:cNvCxnSpPr>
          <p:nvPr/>
        </p:nvCxnSpPr>
        <p:spPr>
          <a:xfrm flipH="1" flipV="1">
            <a:off x="3256856" y="3475381"/>
            <a:ext cx="1016943" cy="27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ZoneTexte 16">
            <a:extLst>
              <a:ext uri="{FF2B5EF4-FFF2-40B4-BE49-F238E27FC236}">
                <a16:creationId xmlns:a16="http://schemas.microsoft.com/office/drawing/2014/main" id="{A436E6D2-3C76-4C58-9889-9F447B3E541A}"/>
              </a:ext>
            </a:extLst>
          </p:cNvPr>
          <p:cNvSpPr txBox="1"/>
          <p:nvPr/>
        </p:nvSpPr>
        <p:spPr>
          <a:xfrm>
            <a:off x="8546444" y="2690471"/>
            <a:ext cx="3894656" cy="2554545"/>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Voiries (1.399.388,14€)</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PIC 2019-2021 </a:t>
            </a:r>
            <a:r>
              <a:rPr lang="fr-BE" sz="1200" dirty="0" err="1">
                <a:latin typeface="Calibri" panose="020F0502020204030204" pitchFamily="34" charset="0"/>
                <a:cs typeface="Calibri" panose="020F0502020204030204" pitchFamily="34" charset="0"/>
              </a:rPr>
              <a:t>Tvx</a:t>
            </a:r>
            <a:r>
              <a:rPr lang="fr-BE" sz="1200" dirty="0">
                <a:latin typeface="Calibri" panose="020F0502020204030204" pitchFamily="34" charset="0"/>
                <a:cs typeface="Calibri" panose="020F0502020204030204" pitchFamily="34" charset="0"/>
              </a:rPr>
              <a:t> de voirie et égouttage rue du Château (376.516,74)</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PIC 2019-2021 </a:t>
            </a:r>
            <a:r>
              <a:rPr lang="fr-BE" sz="1200" dirty="0" err="1">
                <a:latin typeface="Calibri" panose="020F0502020204030204" pitchFamily="34" charset="0"/>
                <a:cs typeface="Calibri" panose="020F0502020204030204" pitchFamily="34" charset="0"/>
              </a:rPr>
              <a:t>Tvx</a:t>
            </a:r>
            <a:r>
              <a:rPr lang="fr-BE" sz="1200" dirty="0">
                <a:latin typeface="Calibri" panose="020F0502020204030204" pitchFamily="34" charset="0"/>
                <a:cs typeface="Calibri" panose="020F0502020204030204" pitchFamily="34" charset="0"/>
              </a:rPr>
              <a:t> de voirie rue Moulu (311.589,15)</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Travaux d’entretien des chemins agricoles (Saint </a:t>
            </a:r>
            <a:r>
              <a:rPr lang="fr-BE" sz="1200" dirty="0" err="1">
                <a:latin typeface="Calibri" panose="020F0502020204030204" pitchFamily="34" charset="0"/>
                <a:cs typeface="Calibri" panose="020F0502020204030204" pitchFamily="34" charset="0"/>
              </a:rPr>
              <a:t>Genois</a:t>
            </a:r>
            <a:r>
              <a:rPr lang="fr-BE" sz="1200" dirty="0">
                <a:latin typeface="Calibri" panose="020F0502020204030204" pitchFamily="34" charset="0"/>
                <a:cs typeface="Calibri" panose="020F0502020204030204" pitchFamily="34" charset="0"/>
              </a:rPr>
              <a:t>) (193.980,24€)</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PIC 2019-2021 </a:t>
            </a:r>
            <a:r>
              <a:rPr lang="fr-BE" sz="1200" dirty="0" err="1">
                <a:latin typeface="Calibri" panose="020F0502020204030204" pitchFamily="34" charset="0"/>
                <a:cs typeface="Calibri" panose="020F0502020204030204" pitchFamily="34" charset="0"/>
              </a:rPr>
              <a:t>Tvx</a:t>
            </a:r>
            <a:r>
              <a:rPr lang="fr-BE" sz="1200" dirty="0">
                <a:latin typeface="Calibri" panose="020F0502020204030204" pitchFamily="34" charset="0"/>
                <a:cs typeface="Calibri" panose="020F0502020204030204" pitchFamily="34" charset="0"/>
              </a:rPr>
              <a:t> de voirie rue de la </a:t>
            </a:r>
            <a:r>
              <a:rPr lang="fr-BE" sz="1200" dirty="0" err="1">
                <a:latin typeface="Calibri" panose="020F0502020204030204" pitchFamily="34" charset="0"/>
                <a:cs typeface="Calibri" panose="020F0502020204030204" pitchFamily="34" charset="0"/>
              </a:rPr>
              <a:t>Cheminière</a:t>
            </a:r>
            <a:r>
              <a:rPr lang="fr-BE" sz="1200" dirty="0">
                <a:latin typeface="Calibri" panose="020F0502020204030204" pitchFamily="34" charset="0"/>
                <a:cs typeface="Calibri" panose="020F0502020204030204" pitchFamily="34" charset="0"/>
              </a:rPr>
              <a:t> (193.920,25)</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Travaux d’entretien voirie rue d’</a:t>
            </a:r>
            <a:r>
              <a:rPr lang="fr-BE" sz="1200" dirty="0" err="1">
                <a:latin typeface="Calibri" panose="020F0502020204030204" pitchFamily="34" charset="0"/>
                <a:cs typeface="Calibri" panose="020F0502020204030204" pitchFamily="34" charset="0"/>
              </a:rPr>
              <a:t>Archimont</a:t>
            </a:r>
            <a:r>
              <a:rPr lang="fr-BE" sz="1200" dirty="0">
                <a:latin typeface="Calibri" panose="020F0502020204030204" pitchFamily="34" charset="0"/>
                <a:cs typeface="Calibri" panose="020F0502020204030204" pitchFamily="34" charset="0"/>
              </a:rPr>
              <a:t> (193.331,54€)</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Travaux d’entretien voirie rue Capon (43.367,22€)</a:t>
            </a:r>
          </a:p>
          <a:p>
            <a:pPr marL="285750" indent="-285750">
              <a:buFont typeface="Arial" panose="020B0604020202020204" pitchFamily="34" charset="0"/>
              <a:buChar char="•"/>
            </a:pPr>
            <a:r>
              <a:rPr lang="fr-BE" sz="1200" dirty="0" err="1">
                <a:latin typeface="Calibri" panose="020F0502020204030204" pitchFamily="34" charset="0"/>
                <a:cs typeface="Calibri" panose="020F0502020204030204" pitchFamily="34" charset="0"/>
              </a:rPr>
              <a:t>Acq</a:t>
            </a:r>
            <a:r>
              <a:rPr lang="fr-BE" sz="1200" dirty="0">
                <a:latin typeface="Calibri" panose="020F0502020204030204" pitchFamily="34" charset="0"/>
                <a:cs typeface="Calibri" panose="020F0502020204030204" pitchFamily="34" charset="0"/>
              </a:rPr>
              <a:t>. de matériel (</a:t>
            </a:r>
            <a:r>
              <a:rPr lang="fr-BE" sz="1200" dirty="0" err="1">
                <a:latin typeface="Calibri" panose="020F0502020204030204" pitchFamily="34" charset="0"/>
                <a:cs typeface="Calibri" panose="020F0502020204030204" pitchFamily="34" charset="0"/>
              </a:rPr>
              <a:t>véhicule+désherbeur</a:t>
            </a:r>
            <a:r>
              <a:rPr lang="fr-BE" sz="1200" dirty="0">
                <a:latin typeface="Calibri" panose="020F0502020204030204" pitchFamily="34" charset="0"/>
                <a:cs typeface="Calibri" panose="020F0502020204030204" pitchFamily="34" charset="0"/>
              </a:rPr>
              <a:t>) (42.490,01€)</a:t>
            </a:r>
          </a:p>
          <a:p>
            <a:endParaRPr lang="fr-BE" sz="1200" dirty="0">
              <a:latin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9CB75BA5-866A-4D2C-8E5F-6EBDAD14265F}"/>
              </a:ext>
            </a:extLst>
          </p:cNvPr>
          <p:cNvSpPr txBox="1"/>
          <p:nvPr/>
        </p:nvSpPr>
        <p:spPr>
          <a:xfrm>
            <a:off x="585209" y="2004830"/>
            <a:ext cx="3259666" cy="707886"/>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Environnement (76.138,73€)</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Installation de PAV à Celles et </a:t>
            </a:r>
            <a:r>
              <a:rPr lang="fr-BE" sz="1200" dirty="0" err="1">
                <a:latin typeface="Calibri" panose="020F0502020204030204" pitchFamily="34" charset="0"/>
                <a:cs typeface="Calibri" panose="020F0502020204030204" pitchFamily="34" charset="0"/>
              </a:rPr>
              <a:t>Molenbaix</a:t>
            </a:r>
            <a:r>
              <a:rPr lang="fr-BE" sz="1200" dirty="0">
                <a:latin typeface="Calibri" panose="020F0502020204030204" pitchFamily="34" charset="0"/>
                <a:cs typeface="Calibri" panose="020F0502020204030204" pitchFamily="34" charset="0"/>
              </a:rPr>
              <a:t> (68.639,73€)</a:t>
            </a:r>
          </a:p>
        </p:txBody>
      </p:sp>
      <p:cxnSp>
        <p:nvCxnSpPr>
          <p:cNvPr id="14" name="Connecteur droit avec flèche 13">
            <a:extLst>
              <a:ext uri="{FF2B5EF4-FFF2-40B4-BE49-F238E27FC236}">
                <a16:creationId xmlns:a16="http://schemas.microsoft.com/office/drawing/2014/main" id="{8DB49988-308D-4C18-8977-1E4127050B40}"/>
              </a:ext>
            </a:extLst>
          </p:cNvPr>
          <p:cNvCxnSpPr>
            <a:cxnSpLocks/>
          </p:cNvCxnSpPr>
          <p:nvPr/>
        </p:nvCxnSpPr>
        <p:spPr>
          <a:xfrm flipH="1" flipV="1">
            <a:off x="3593805" y="2609220"/>
            <a:ext cx="787561" cy="7353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Connecteur droit avec flèche 15">
            <a:extLst>
              <a:ext uri="{FF2B5EF4-FFF2-40B4-BE49-F238E27FC236}">
                <a16:creationId xmlns:a16="http://schemas.microsoft.com/office/drawing/2014/main" id="{403A9358-CC55-8F24-14D0-84E5AC94DCD6}"/>
              </a:ext>
            </a:extLst>
          </p:cNvPr>
          <p:cNvCxnSpPr>
            <a:cxnSpLocks/>
          </p:cNvCxnSpPr>
          <p:nvPr/>
        </p:nvCxnSpPr>
        <p:spPr>
          <a:xfrm flipH="1">
            <a:off x="3256856" y="3896164"/>
            <a:ext cx="1024739" cy="4387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ZoneTexte 17">
            <a:extLst>
              <a:ext uri="{FF2B5EF4-FFF2-40B4-BE49-F238E27FC236}">
                <a16:creationId xmlns:a16="http://schemas.microsoft.com/office/drawing/2014/main" id="{F6528276-9F6D-1A88-32C3-88DA41CFB051}"/>
              </a:ext>
            </a:extLst>
          </p:cNvPr>
          <p:cNvSpPr txBox="1"/>
          <p:nvPr/>
        </p:nvSpPr>
        <p:spPr>
          <a:xfrm>
            <a:off x="231133" y="4143177"/>
            <a:ext cx="3849510" cy="707886"/>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Sports (125.170,09€)</a:t>
            </a:r>
          </a:p>
          <a:p>
            <a:pPr marL="285750" indent="-285750">
              <a:buFont typeface="Arial" panose="020B0604020202020204" pitchFamily="34" charset="0"/>
              <a:buChar char="•"/>
            </a:pPr>
            <a:r>
              <a:rPr lang="fr-BE" sz="1200" dirty="0" err="1">
                <a:latin typeface="Calibri" panose="020F0502020204030204" pitchFamily="34" charset="0"/>
                <a:cs typeface="Calibri" panose="020F0502020204030204" pitchFamily="34" charset="0"/>
              </a:rPr>
              <a:t>Tvx</a:t>
            </a:r>
            <a:r>
              <a:rPr lang="fr-BE" sz="1200" dirty="0">
                <a:latin typeface="Calibri" panose="020F0502020204030204" pitchFamily="34" charset="0"/>
                <a:cs typeface="Calibri" panose="020F0502020204030204" pitchFamily="34" charset="0"/>
              </a:rPr>
              <a:t> de mise en conformité Hall des sports (100.272,29€)</a:t>
            </a:r>
          </a:p>
        </p:txBody>
      </p:sp>
      <p:sp>
        <p:nvSpPr>
          <p:cNvPr id="20" name="ZoneTexte 19">
            <a:extLst>
              <a:ext uri="{FF2B5EF4-FFF2-40B4-BE49-F238E27FC236}">
                <a16:creationId xmlns:a16="http://schemas.microsoft.com/office/drawing/2014/main" id="{917E7963-258C-DD5D-E774-6E2CDFCBC86A}"/>
              </a:ext>
            </a:extLst>
          </p:cNvPr>
          <p:cNvSpPr txBox="1"/>
          <p:nvPr/>
        </p:nvSpPr>
        <p:spPr>
          <a:xfrm>
            <a:off x="975625" y="5031974"/>
            <a:ext cx="3849510" cy="892552"/>
          </a:xfrm>
          <a:prstGeom prst="rect">
            <a:avLst/>
          </a:prstGeom>
          <a:noFill/>
        </p:spPr>
        <p:txBody>
          <a:bodyPr wrap="square" rtlCol="0">
            <a:spAutoFit/>
          </a:bodyPr>
          <a:lstStyle/>
          <a:p>
            <a:r>
              <a:rPr lang="fr-BE" sz="1600" b="1" dirty="0">
                <a:latin typeface="Calibri" panose="020F0502020204030204" pitchFamily="34" charset="0"/>
                <a:cs typeface="Calibri" panose="020F0502020204030204" pitchFamily="34" charset="0"/>
              </a:rPr>
              <a:t>Eclairage public (155.862,65€)</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POLLEC – Eclairage intelligent Venelle Résidence Renaissance (72.318,01)</a:t>
            </a:r>
          </a:p>
          <a:p>
            <a:pPr marL="285750" indent="-285750">
              <a:buFont typeface="Arial" panose="020B0604020202020204" pitchFamily="34" charset="0"/>
              <a:buChar char="•"/>
            </a:pPr>
            <a:r>
              <a:rPr lang="fr-BE" sz="1200" dirty="0">
                <a:latin typeface="Calibri" panose="020F0502020204030204" pitchFamily="34" charset="0"/>
                <a:cs typeface="Calibri" panose="020F0502020204030204" pitchFamily="34" charset="0"/>
              </a:rPr>
              <a:t>Remplacement luminaires 2021 (83.544,64)</a:t>
            </a:r>
          </a:p>
        </p:txBody>
      </p:sp>
      <p:cxnSp>
        <p:nvCxnSpPr>
          <p:cNvPr id="21" name="Connecteur droit avec flèche 20">
            <a:extLst>
              <a:ext uri="{FF2B5EF4-FFF2-40B4-BE49-F238E27FC236}">
                <a16:creationId xmlns:a16="http://schemas.microsoft.com/office/drawing/2014/main" id="{399B81BE-3318-0192-1C02-626AF4C4CC2D}"/>
              </a:ext>
            </a:extLst>
          </p:cNvPr>
          <p:cNvCxnSpPr>
            <a:cxnSpLocks/>
          </p:cNvCxnSpPr>
          <p:nvPr/>
        </p:nvCxnSpPr>
        <p:spPr>
          <a:xfrm flipH="1">
            <a:off x="3765327" y="4697153"/>
            <a:ext cx="732466" cy="4928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Flèche : droite 4">
            <a:extLst>
              <a:ext uri="{FF2B5EF4-FFF2-40B4-BE49-F238E27FC236}">
                <a16:creationId xmlns:a16="http://schemas.microsoft.com/office/drawing/2014/main" id="{318D7296-2423-AF94-02C6-D3AC6EBE0F3D}"/>
              </a:ext>
            </a:extLst>
          </p:cNvPr>
          <p:cNvSpPr/>
          <p:nvPr/>
        </p:nvSpPr>
        <p:spPr>
          <a:xfrm>
            <a:off x="3593805" y="1025644"/>
            <a:ext cx="780974" cy="256855"/>
          </a:xfrm>
          <a:prstGeom prst="rightArrow">
            <a:avLst>
              <a:gd name="adj1" fmla="val 27826"/>
              <a:gd name="adj2" fmla="val 93474"/>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solidFill>
                <a:srgbClr val="FF0000"/>
              </a:solidFill>
            </a:endParaRPr>
          </a:p>
        </p:txBody>
      </p:sp>
      <p:sp>
        <p:nvSpPr>
          <p:cNvPr id="9" name="ZoneTexte 8">
            <a:extLst>
              <a:ext uri="{FF2B5EF4-FFF2-40B4-BE49-F238E27FC236}">
                <a16:creationId xmlns:a16="http://schemas.microsoft.com/office/drawing/2014/main" id="{6676E494-14B2-A096-26C0-281160FB2798}"/>
              </a:ext>
            </a:extLst>
          </p:cNvPr>
          <p:cNvSpPr txBox="1"/>
          <p:nvPr/>
        </p:nvSpPr>
        <p:spPr>
          <a:xfrm>
            <a:off x="4587136" y="832734"/>
            <a:ext cx="3017727" cy="584775"/>
          </a:xfrm>
          <a:prstGeom prst="rect">
            <a:avLst/>
          </a:prstGeom>
          <a:noFill/>
        </p:spPr>
        <p:txBody>
          <a:bodyPr wrap="square" rtlCol="0">
            <a:spAutoFit/>
          </a:bodyPr>
          <a:lstStyle/>
          <a:p>
            <a:r>
              <a:rPr lang="fr-BE" sz="3200" b="1" i="1" u="sng" dirty="0">
                <a:solidFill>
                  <a:srgbClr val="FF0000"/>
                </a:solidFill>
              </a:rPr>
              <a:t>4.395.255,59 €</a:t>
            </a:r>
          </a:p>
        </p:txBody>
      </p:sp>
    </p:spTree>
    <p:extLst>
      <p:ext uri="{BB962C8B-B14F-4D97-AF65-F5344CB8AC3E}">
        <p14:creationId xmlns:p14="http://schemas.microsoft.com/office/powerpoint/2010/main" val="280124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r>
              <a:rPr lang="fr-BE" dirty="0"/>
              <a:t>Évolution du fonds de réserve extraordinaire</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2021</a:t>
            </a:r>
            <a:endParaRPr lang="fr-FR" noProof="0" dirty="0"/>
          </a:p>
        </p:txBody>
      </p:sp>
      <p:pic>
        <p:nvPicPr>
          <p:cNvPr id="1025" name="Image 2">
            <a:extLst>
              <a:ext uri="{FF2B5EF4-FFF2-40B4-BE49-F238E27FC236}">
                <a16:creationId xmlns:a16="http://schemas.microsoft.com/office/drawing/2014/main" id="{896304C9-9312-807C-F802-3C4827469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279" y="2084834"/>
            <a:ext cx="9525" cy="95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5">
            <a:extLst>
              <a:ext uri="{FF2B5EF4-FFF2-40B4-BE49-F238E27FC236}">
                <a16:creationId xmlns:a16="http://schemas.microsoft.com/office/drawing/2014/main" id="{62010C7C-52FC-0621-6266-A75A0C63EE74}"/>
              </a:ext>
            </a:extLst>
          </p:cNvPr>
          <p:cNvGraphicFramePr>
            <a:graphicFrameLocks noGrp="1"/>
          </p:cNvGraphicFramePr>
          <p:nvPr>
            <p:extLst>
              <p:ext uri="{D42A27DB-BD31-4B8C-83A1-F6EECF244321}">
                <p14:modId xmlns:p14="http://schemas.microsoft.com/office/powerpoint/2010/main" val="75564574"/>
              </p:ext>
            </p:extLst>
          </p:nvPr>
        </p:nvGraphicFramePr>
        <p:xfrm>
          <a:off x="2451649" y="1656206"/>
          <a:ext cx="8000157" cy="1725171"/>
        </p:xfrm>
        <a:graphic>
          <a:graphicData uri="http://schemas.openxmlformats.org/drawingml/2006/table">
            <a:tbl>
              <a:tblPr firstRow="1" firstCol="1" bandRow="1">
                <a:tableStyleId>{3B4B98B0-60AC-42C2-AFA5-B58CD77FA1E5}</a:tableStyleId>
              </a:tblPr>
              <a:tblGrid>
                <a:gridCol w="2794797">
                  <a:extLst>
                    <a:ext uri="{9D8B030D-6E8A-4147-A177-3AD203B41FA5}">
                      <a16:colId xmlns:a16="http://schemas.microsoft.com/office/drawing/2014/main" val="3431781048"/>
                    </a:ext>
                  </a:extLst>
                </a:gridCol>
                <a:gridCol w="1306597">
                  <a:extLst>
                    <a:ext uri="{9D8B030D-6E8A-4147-A177-3AD203B41FA5}">
                      <a16:colId xmlns:a16="http://schemas.microsoft.com/office/drawing/2014/main" val="338460603"/>
                    </a:ext>
                  </a:extLst>
                </a:gridCol>
                <a:gridCol w="1303729">
                  <a:extLst>
                    <a:ext uri="{9D8B030D-6E8A-4147-A177-3AD203B41FA5}">
                      <a16:colId xmlns:a16="http://schemas.microsoft.com/office/drawing/2014/main" val="3231688568"/>
                    </a:ext>
                  </a:extLst>
                </a:gridCol>
                <a:gridCol w="1305641">
                  <a:extLst>
                    <a:ext uri="{9D8B030D-6E8A-4147-A177-3AD203B41FA5}">
                      <a16:colId xmlns:a16="http://schemas.microsoft.com/office/drawing/2014/main" val="198121023"/>
                    </a:ext>
                  </a:extLst>
                </a:gridCol>
                <a:gridCol w="1289393">
                  <a:extLst>
                    <a:ext uri="{9D8B030D-6E8A-4147-A177-3AD203B41FA5}">
                      <a16:colId xmlns:a16="http://schemas.microsoft.com/office/drawing/2014/main" val="3765927152"/>
                    </a:ext>
                  </a:extLst>
                </a:gridCol>
              </a:tblGrid>
              <a:tr h="350146">
                <a:tc>
                  <a:txBody>
                    <a:bodyPr/>
                    <a:lstStyle/>
                    <a:p>
                      <a:pPr marR="10160" algn="ctr">
                        <a:lnSpc>
                          <a:spcPct val="107000"/>
                        </a:lnSpc>
                        <a:spcAft>
                          <a:spcPts val="800"/>
                        </a:spcAft>
                      </a:pPr>
                      <a:r>
                        <a:rPr lang="fr-BE" sz="1400" dirty="0">
                          <a:effectLst/>
                        </a:rPr>
                        <a:t>Fonds de réserve extraordinaire</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24130" algn="ctr">
                        <a:lnSpc>
                          <a:spcPct val="107000"/>
                        </a:lnSpc>
                        <a:spcAft>
                          <a:spcPts val="800"/>
                        </a:spcAft>
                      </a:pPr>
                      <a:r>
                        <a:rPr lang="fr-BE" sz="1400">
                          <a:effectLst/>
                        </a:rPr>
                        <a:t>Solde Initial</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algn="ctr">
                        <a:lnSpc>
                          <a:spcPct val="107000"/>
                        </a:lnSpc>
                        <a:spcAft>
                          <a:spcPts val="800"/>
                        </a:spcAft>
                      </a:pPr>
                      <a:r>
                        <a:rPr lang="fr-BE" sz="1400">
                          <a:effectLst/>
                        </a:rPr>
                        <a:t>Alimentation</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0795" algn="ctr">
                        <a:lnSpc>
                          <a:spcPct val="107000"/>
                        </a:lnSpc>
                        <a:spcAft>
                          <a:spcPts val="800"/>
                        </a:spcAft>
                      </a:pPr>
                      <a:r>
                        <a:rPr lang="fr-BE" sz="1400">
                          <a:effectLst/>
                        </a:rPr>
                        <a:t>Utilisation</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a:effectLst/>
                        </a:rPr>
                        <a:t>Solde 31/12</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1229427102"/>
                  </a:ext>
                </a:extLst>
              </a:tr>
              <a:tr h="337367">
                <a:tc>
                  <a:txBody>
                    <a:bodyPr/>
                    <a:lstStyle/>
                    <a:p>
                      <a:pPr marR="6985" algn="ctr">
                        <a:lnSpc>
                          <a:spcPct val="107000"/>
                        </a:lnSpc>
                        <a:spcAft>
                          <a:spcPts val="800"/>
                        </a:spcAft>
                      </a:pPr>
                      <a:r>
                        <a:rPr lang="fr-BE" sz="1400">
                          <a:effectLst/>
                        </a:rPr>
                        <a:t>2018</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21590" algn="ctr">
                        <a:lnSpc>
                          <a:spcPct val="107000"/>
                        </a:lnSpc>
                        <a:spcAft>
                          <a:spcPts val="800"/>
                        </a:spcAft>
                      </a:pPr>
                      <a:r>
                        <a:rPr lang="fr-BE" sz="1400" dirty="0">
                          <a:effectLst/>
                        </a:rPr>
                        <a:t>231.095,14</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20320" algn="ctr">
                        <a:lnSpc>
                          <a:spcPct val="107000"/>
                        </a:lnSpc>
                        <a:spcAft>
                          <a:spcPts val="800"/>
                        </a:spcAft>
                      </a:pPr>
                      <a:r>
                        <a:rPr lang="fr-BE" sz="1400" dirty="0">
                          <a:effectLst/>
                        </a:rPr>
                        <a:t>367.979,43</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20320" algn="ctr">
                        <a:lnSpc>
                          <a:spcPct val="107000"/>
                        </a:lnSpc>
                        <a:spcAft>
                          <a:spcPts val="800"/>
                        </a:spcAft>
                      </a:pPr>
                      <a:r>
                        <a:rPr lang="fr-BE" sz="1400">
                          <a:effectLst/>
                        </a:rPr>
                        <a:t>400.670,51</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2065" algn="ctr">
                        <a:lnSpc>
                          <a:spcPct val="107000"/>
                        </a:lnSpc>
                        <a:spcAft>
                          <a:spcPts val="800"/>
                        </a:spcAft>
                      </a:pPr>
                      <a:r>
                        <a:rPr lang="fr-BE" sz="1400">
                          <a:effectLst/>
                        </a:rPr>
                        <a:t>198.404,06</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6334826"/>
                  </a:ext>
                </a:extLst>
              </a:tr>
              <a:tr h="350146">
                <a:tc>
                  <a:txBody>
                    <a:bodyPr/>
                    <a:lstStyle/>
                    <a:p>
                      <a:pPr marR="6985" algn="ctr">
                        <a:lnSpc>
                          <a:spcPct val="107000"/>
                        </a:lnSpc>
                        <a:spcAft>
                          <a:spcPts val="800"/>
                        </a:spcAft>
                      </a:pPr>
                      <a:r>
                        <a:rPr lang="fr-BE" sz="1400">
                          <a:effectLst/>
                        </a:rPr>
                        <a:t>2019</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a:effectLst/>
                        </a:rPr>
                        <a:t>198.404,06</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7145" algn="ctr">
                        <a:lnSpc>
                          <a:spcPct val="107000"/>
                        </a:lnSpc>
                        <a:spcAft>
                          <a:spcPts val="800"/>
                        </a:spcAft>
                      </a:pPr>
                      <a:r>
                        <a:rPr lang="fr-BE" sz="1400" dirty="0">
                          <a:effectLst/>
                        </a:rPr>
                        <a:t>757.915,71</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259.232,46</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2065" algn="ctr">
                        <a:lnSpc>
                          <a:spcPct val="107000"/>
                        </a:lnSpc>
                        <a:spcAft>
                          <a:spcPts val="800"/>
                        </a:spcAft>
                      </a:pPr>
                      <a:r>
                        <a:rPr lang="fr-BE" sz="1400">
                          <a:effectLst/>
                        </a:rPr>
                        <a:t>697.087,31</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3954441253"/>
                  </a:ext>
                </a:extLst>
              </a:tr>
              <a:tr h="343756">
                <a:tc>
                  <a:txBody>
                    <a:bodyPr/>
                    <a:lstStyle/>
                    <a:p>
                      <a:pPr marR="4445" algn="ctr">
                        <a:lnSpc>
                          <a:spcPct val="107000"/>
                        </a:lnSpc>
                        <a:spcAft>
                          <a:spcPts val="800"/>
                        </a:spcAft>
                      </a:pPr>
                      <a:r>
                        <a:rPr lang="fr-BE" sz="1400">
                          <a:effectLst/>
                        </a:rPr>
                        <a:t>2020</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a:effectLst/>
                        </a:rPr>
                        <a:t>697.087,31</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a:effectLst/>
                        </a:rPr>
                        <a:t>386.819,46</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0795" algn="ctr">
                        <a:lnSpc>
                          <a:spcPct val="107000"/>
                        </a:lnSpc>
                        <a:spcAft>
                          <a:spcPts val="800"/>
                        </a:spcAft>
                      </a:pPr>
                      <a:r>
                        <a:rPr lang="fr-BE" sz="1400" dirty="0">
                          <a:effectLst/>
                        </a:rPr>
                        <a:t>309.506,19</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2065" algn="ctr">
                        <a:lnSpc>
                          <a:spcPct val="107000"/>
                        </a:lnSpc>
                        <a:spcAft>
                          <a:spcPts val="800"/>
                        </a:spcAft>
                      </a:pPr>
                      <a:r>
                        <a:rPr lang="fr-BE" sz="1400" dirty="0">
                          <a:effectLst/>
                        </a:rPr>
                        <a:t>774.400,58</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1731015950"/>
                  </a:ext>
                </a:extLst>
              </a:tr>
              <a:tr h="343756">
                <a:tc>
                  <a:txBody>
                    <a:bodyPr/>
                    <a:lstStyle/>
                    <a:p>
                      <a:pPr marR="4445" algn="ctr">
                        <a:lnSpc>
                          <a:spcPct val="107000"/>
                        </a:lnSpc>
                        <a:spcAft>
                          <a:spcPts val="800"/>
                        </a:spcAft>
                      </a:pPr>
                      <a:r>
                        <a:rPr lang="fr-BE" sz="1400">
                          <a:effectLst/>
                        </a:rPr>
                        <a:t>2021</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dirty="0">
                          <a:effectLst/>
                        </a:rPr>
                        <a:t>774.400,58</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1.055.796,08</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1.308.879,95</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dirty="0">
                          <a:effectLst/>
                        </a:rPr>
                        <a:t>521.319,71</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3127738645"/>
                  </a:ext>
                </a:extLst>
              </a:tr>
            </a:tbl>
          </a:graphicData>
        </a:graphic>
      </p:graphicFrame>
      <p:graphicFrame>
        <p:nvGraphicFramePr>
          <p:cNvPr id="9" name="Graphique 8">
            <a:extLst>
              <a:ext uri="{FF2B5EF4-FFF2-40B4-BE49-F238E27FC236}">
                <a16:creationId xmlns:a16="http://schemas.microsoft.com/office/drawing/2014/main" id="{4D659230-5B7C-4F27-8E74-EE4B6B7C6DE1}"/>
              </a:ext>
            </a:extLst>
          </p:cNvPr>
          <p:cNvGraphicFramePr>
            <a:graphicFrameLocks/>
          </p:cNvGraphicFramePr>
          <p:nvPr>
            <p:extLst>
              <p:ext uri="{D42A27DB-BD31-4B8C-83A1-F6EECF244321}">
                <p14:modId xmlns:p14="http://schemas.microsoft.com/office/powerpoint/2010/main" val="2464959996"/>
              </p:ext>
            </p:extLst>
          </p:nvPr>
        </p:nvGraphicFramePr>
        <p:xfrm>
          <a:off x="3578808" y="3592249"/>
          <a:ext cx="5618355" cy="28784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5643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r>
              <a:rPr lang="fr-BE" dirty="0"/>
              <a:t>Situation des provisions au 31/12/2021</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2021</a:t>
            </a:r>
            <a:endParaRPr lang="fr-FR" noProof="0" dirty="0"/>
          </a:p>
        </p:txBody>
      </p:sp>
      <p:sp>
        <p:nvSpPr>
          <p:cNvPr id="3" name="ZoneTexte 2">
            <a:extLst>
              <a:ext uri="{FF2B5EF4-FFF2-40B4-BE49-F238E27FC236}">
                <a16:creationId xmlns:a16="http://schemas.microsoft.com/office/drawing/2014/main" id="{5CBB51A0-0E86-474F-A75E-FCC100093F90}"/>
              </a:ext>
            </a:extLst>
          </p:cNvPr>
          <p:cNvSpPr txBox="1"/>
          <p:nvPr/>
        </p:nvSpPr>
        <p:spPr>
          <a:xfrm>
            <a:off x="1636889" y="2084832"/>
            <a:ext cx="8398933" cy="433965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Pensions mandataires: 150.000,00 €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Zone de police: 200.000,00 €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Zone de secours: 75.000,00 €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Additionnels: 130.000,00 €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Taxe pylônes GSM: 35.000,00 €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CPAS: 150.000,00 €</a:t>
            </a:r>
          </a:p>
          <a:p>
            <a:pPr algn="ctr">
              <a:lnSpc>
                <a:spcPct val="150000"/>
              </a:lnSpc>
            </a:pPr>
            <a:r>
              <a:rPr lang="fr-BE" sz="2800" b="1" dirty="0">
                <a:latin typeface="Calibri" panose="020F0502020204030204" pitchFamily="34" charset="0"/>
                <a:cs typeface="Calibri" panose="020F0502020204030204" pitchFamily="34" charset="0"/>
              </a:rPr>
              <a:t>TOTAL = 740.000,00 €</a:t>
            </a:r>
          </a:p>
          <a:p>
            <a:pPr marL="285750" indent="-285750">
              <a:buFont typeface="Arial" panose="020B0604020202020204" pitchFamily="34" charset="0"/>
              <a:buChar char="•"/>
            </a:pPr>
            <a:endParaRPr lang="fr-BE" dirty="0"/>
          </a:p>
        </p:txBody>
      </p:sp>
    </p:spTree>
    <p:extLst>
      <p:ext uri="{BB962C8B-B14F-4D97-AF65-F5344CB8AC3E}">
        <p14:creationId xmlns:p14="http://schemas.microsoft.com/office/powerpoint/2010/main" val="231550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r>
              <a:rPr lang="fr-BE" dirty="0"/>
              <a:t>Situation des provisions au 31/12/2021</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2021</a:t>
            </a:r>
            <a:endParaRPr lang="fr-FR" noProof="0" dirty="0"/>
          </a:p>
        </p:txBody>
      </p:sp>
      <p:graphicFrame>
        <p:nvGraphicFramePr>
          <p:cNvPr id="5" name="Tableau 4">
            <a:extLst>
              <a:ext uri="{FF2B5EF4-FFF2-40B4-BE49-F238E27FC236}">
                <a16:creationId xmlns:a16="http://schemas.microsoft.com/office/drawing/2014/main" id="{17810E48-1019-C321-0E00-AFEA29A366BE}"/>
              </a:ext>
            </a:extLst>
          </p:cNvPr>
          <p:cNvGraphicFramePr>
            <a:graphicFrameLocks noGrp="1"/>
          </p:cNvGraphicFramePr>
          <p:nvPr>
            <p:extLst>
              <p:ext uri="{D42A27DB-BD31-4B8C-83A1-F6EECF244321}">
                <p14:modId xmlns:p14="http://schemas.microsoft.com/office/powerpoint/2010/main" val="2826080363"/>
              </p:ext>
            </p:extLst>
          </p:nvPr>
        </p:nvGraphicFramePr>
        <p:xfrm>
          <a:off x="1313963" y="2286000"/>
          <a:ext cx="9552508" cy="2112479"/>
        </p:xfrm>
        <a:graphic>
          <a:graphicData uri="http://schemas.openxmlformats.org/drawingml/2006/table">
            <a:tbl>
              <a:tblPr firstRow="1" firstCol="1" bandRow="1">
                <a:tableStyleId>{3B4B98B0-60AC-42C2-AFA5-B58CD77FA1E5}</a:tableStyleId>
              </a:tblPr>
              <a:tblGrid>
                <a:gridCol w="3342692">
                  <a:extLst>
                    <a:ext uri="{9D8B030D-6E8A-4147-A177-3AD203B41FA5}">
                      <a16:colId xmlns:a16="http://schemas.microsoft.com/office/drawing/2014/main" val="680687585"/>
                    </a:ext>
                  </a:extLst>
                </a:gridCol>
                <a:gridCol w="1562743">
                  <a:extLst>
                    <a:ext uri="{9D8B030D-6E8A-4147-A177-3AD203B41FA5}">
                      <a16:colId xmlns:a16="http://schemas.microsoft.com/office/drawing/2014/main" val="3389936075"/>
                    </a:ext>
                  </a:extLst>
                </a:gridCol>
                <a:gridCol w="1559313">
                  <a:extLst>
                    <a:ext uri="{9D8B030D-6E8A-4147-A177-3AD203B41FA5}">
                      <a16:colId xmlns:a16="http://schemas.microsoft.com/office/drawing/2014/main" val="2226139557"/>
                    </a:ext>
                  </a:extLst>
                </a:gridCol>
                <a:gridCol w="1561599">
                  <a:extLst>
                    <a:ext uri="{9D8B030D-6E8A-4147-A177-3AD203B41FA5}">
                      <a16:colId xmlns:a16="http://schemas.microsoft.com/office/drawing/2014/main" val="3079351279"/>
                    </a:ext>
                  </a:extLst>
                </a:gridCol>
                <a:gridCol w="1526161">
                  <a:extLst>
                    <a:ext uri="{9D8B030D-6E8A-4147-A177-3AD203B41FA5}">
                      <a16:colId xmlns:a16="http://schemas.microsoft.com/office/drawing/2014/main" val="1969358981"/>
                    </a:ext>
                  </a:extLst>
                </a:gridCol>
              </a:tblGrid>
              <a:tr h="628783">
                <a:tc>
                  <a:txBody>
                    <a:bodyPr/>
                    <a:lstStyle/>
                    <a:p>
                      <a:pPr marL="47625" marR="36830" algn="ctr">
                        <a:lnSpc>
                          <a:spcPct val="107000"/>
                        </a:lnSpc>
                        <a:spcAft>
                          <a:spcPts val="800"/>
                        </a:spcAft>
                      </a:pPr>
                      <a:r>
                        <a:rPr lang="fr-BE" sz="2000" dirty="0">
                          <a:effectLst/>
                        </a:rPr>
                        <a:t>Provisions pour risques et charges</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7620" algn="ctr">
                        <a:lnSpc>
                          <a:spcPct val="107000"/>
                        </a:lnSpc>
                        <a:spcAft>
                          <a:spcPts val="800"/>
                        </a:spcAft>
                      </a:pPr>
                      <a:r>
                        <a:rPr lang="fr-BE" sz="2000">
                          <a:effectLst/>
                        </a:rPr>
                        <a:t>Solde Initial</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79375" algn="ctr">
                        <a:lnSpc>
                          <a:spcPct val="107000"/>
                        </a:lnSpc>
                        <a:spcAft>
                          <a:spcPts val="800"/>
                        </a:spcAft>
                      </a:pPr>
                      <a:r>
                        <a:rPr lang="fr-BE" sz="2000">
                          <a:effectLst/>
                        </a:rPr>
                        <a:t>Alimentation</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5715" algn="ctr">
                        <a:lnSpc>
                          <a:spcPct val="107000"/>
                        </a:lnSpc>
                        <a:spcAft>
                          <a:spcPts val="800"/>
                        </a:spcAft>
                      </a:pPr>
                      <a:r>
                        <a:rPr lang="fr-BE" sz="2000">
                          <a:effectLst/>
                        </a:rPr>
                        <a:t>Utilisation</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algn="ctr">
                        <a:lnSpc>
                          <a:spcPct val="107000"/>
                        </a:lnSpc>
                        <a:spcAft>
                          <a:spcPts val="800"/>
                        </a:spcAft>
                      </a:pPr>
                      <a:r>
                        <a:rPr lang="fr-BE" sz="2000">
                          <a:effectLst/>
                        </a:rPr>
                        <a:t>Solde 31/12</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2802870530"/>
                  </a:ext>
                </a:extLst>
              </a:tr>
              <a:tr h="381588">
                <a:tc>
                  <a:txBody>
                    <a:bodyPr/>
                    <a:lstStyle/>
                    <a:p>
                      <a:pPr marL="8255" algn="ctr">
                        <a:lnSpc>
                          <a:spcPct val="107000"/>
                        </a:lnSpc>
                        <a:spcAft>
                          <a:spcPts val="800"/>
                        </a:spcAft>
                      </a:pPr>
                      <a:r>
                        <a:rPr lang="fr-BE" sz="2000">
                          <a:effectLst/>
                        </a:rPr>
                        <a:t>2018</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dirty="0">
                          <a:effectLst/>
                        </a:rPr>
                        <a:t>330.000,00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2540" algn="ctr">
                        <a:lnSpc>
                          <a:spcPct val="107000"/>
                        </a:lnSpc>
                        <a:spcAft>
                          <a:spcPts val="800"/>
                        </a:spcAft>
                      </a:pPr>
                      <a:r>
                        <a:rPr lang="fr-BE" sz="2000">
                          <a:effectLst/>
                        </a:rPr>
                        <a:t>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5715" algn="ctr">
                        <a:lnSpc>
                          <a:spcPct val="107000"/>
                        </a:lnSpc>
                        <a:spcAft>
                          <a:spcPts val="800"/>
                        </a:spcAft>
                      </a:pPr>
                      <a:r>
                        <a:rPr lang="fr-BE" sz="2000">
                          <a:effectLst/>
                        </a:rPr>
                        <a:t>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6350" algn="ctr">
                        <a:lnSpc>
                          <a:spcPct val="107000"/>
                        </a:lnSpc>
                        <a:spcAft>
                          <a:spcPts val="800"/>
                        </a:spcAft>
                      </a:pPr>
                      <a:r>
                        <a:rPr lang="fr-BE" sz="2000">
                          <a:effectLst/>
                        </a:rPr>
                        <a:t>330.000,00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4274165995"/>
                  </a:ext>
                </a:extLst>
              </a:tr>
              <a:tr h="369453">
                <a:tc>
                  <a:txBody>
                    <a:bodyPr/>
                    <a:lstStyle/>
                    <a:p>
                      <a:pPr marL="10795" algn="ctr">
                        <a:lnSpc>
                          <a:spcPct val="107000"/>
                        </a:lnSpc>
                        <a:spcAft>
                          <a:spcPts val="800"/>
                        </a:spcAft>
                      </a:pPr>
                      <a:r>
                        <a:rPr lang="fr-BE" sz="2000">
                          <a:effectLst/>
                        </a:rPr>
                        <a:t>2019</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a:effectLst/>
                        </a:rPr>
                        <a:t>330.000,00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5715" algn="ctr">
                        <a:lnSpc>
                          <a:spcPct val="107000"/>
                        </a:lnSpc>
                        <a:spcAft>
                          <a:spcPts val="800"/>
                        </a:spcAft>
                      </a:pPr>
                      <a:r>
                        <a:rPr lang="fr-BE" sz="2000">
                          <a:effectLst/>
                        </a:rPr>
                        <a:t>60.000,00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a:effectLst/>
                        </a:rPr>
                        <a:t>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6350" algn="ctr">
                        <a:lnSpc>
                          <a:spcPct val="107000"/>
                        </a:lnSpc>
                        <a:spcAft>
                          <a:spcPts val="800"/>
                        </a:spcAft>
                      </a:pPr>
                      <a:r>
                        <a:rPr lang="fr-BE" sz="2000">
                          <a:effectLst/>
                        </a:rPr>
                        <a:t>390.000,00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3821182742"/>
                  </a:ext>
                </a:extLst>
              </a:tr>
              <a:tr h="362711">
                <a:tc>
                  <a:txBody>
                    <a:bodyPr/>
                    <a:lstStyle/>
                    <a:p>
                      <a:pPr marL="10795" algn="ctr">
                        <a:lnSpc>
                          <a:spcPct val="107000"/>
                        </a:lnSpc>
                        <a:spcAft>
                          <a:spcPts val="800"/>
                        </a:spcAft>
                      </a:pPr>
                      <a:r>
                        <a:rPr lang="fr-BE" sz="2000">
                          <a:effectLst/>
                        </a:rPr>
                        <a:t>2020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a:effectLst/>
                        </a:rPr>
                        <a:t>390.000,00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150.000,00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a:effectLst/>
                        </a:rPr>
                        <a:t>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6350" algn="ctr">
                        <a:lnSpc>
                          <a:spcPct val="107000"/>
                        </a:lnSpc>
                        <a:spcAft>
                          <a:spcPts val="800"/>
                        </a:spcAft>
                      </a:pPr>
                      <a:r>
                        <a:rPr lang="fr-BE" sz="2000">
                          <a:effectLst/>
                        </a:rPr>
                        <a:t>540.000,00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2924678436"/>
                  </a:ext>
                </a:extLst>
              </a:tr>
              <a:tr h="362711">
                <a:tc>
                  <a:txBody>
                    <a:bodyPr/>
                    <a:lstStyle/>
                    <a:p>
                      <a:pPr marL="10795" algn="ctr">
                        <a:lnSpc>
                          <a:spcPct val="107000"/>
                        </a:lnSpc>
                        <a:spcAft>
                          <a:spcPts val="800"/>
                        </a:spcAft>
                      </a:pPr>
                      <a:r>
                        <a:rPr lang="fr-BE" sz="2000">
                          <a:effectLst/>
                        </a:rPr>
                        <a:t>2021</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a:effectLst/>
                        </a:rPr>
                        <a:t>540.000,00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065" algn="ctr">
                        <a:lnSpc>
                          <a:spcPct val="107000"/>
                        </a:lnSpc>
                        <a:spcAft>
                          <a:spcPts val="800"/>
                        </a:spcAft>
                      </a:pPr>
                      <a:r>
                        <a:rPr lang="fr-BE" sz="2000" dirty="0">
                          <a:effectLst/>
                        </a:rPr>
                        <a:t>200.000,00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740.000,00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1753788089"/>
                  </a:ext>
                </a:extLst>
              </a:tr>
            </a:tbl>
          </a:graphicData>
        </a:graphic>
      </p:graphicFrame>
    </p:spTree>
    <p:extLst>
      <p:ext uri="{BB962C8B-B14F-4D97-AF65-F5344CB8AC3E}">
        <p14:creationId xmlns:p14="http://schemas.microsoft.com/office/powerpoint/2010/main" val="242563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égral">
  <a:themeElements>
    <a:clrScheme name="Inté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é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é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ppt/theme/theme2.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Integral</Template>
  <TotalTime>2800</TotalTime>
  <Words>3358</Words>
  <Application>Microsoft Office PowerPoint</Application>
  <PresentationFormat>Grand écran</PresentationFormat>
  <Paragraphs>566</Paragraphs>
  <Slides>29</Slides>
  <Notes>29</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29</vt:i4>
      </vt:variant>
    </vt:vector>
  </HeadingPairs>
  <TitlesOfParts>
    <vt:vector size="37" baseType="lpstr">
      <vt:lpstr>Arial</vt:lpstr>
      <vt:lpstr>Calibri</vt:lpstr>
      <vt:lpstr>Corbel</vt:lpstr>
      <vt:lpstr>Times New Roman</vt:lpstr>
      <vt:lpstr>Tw Cen MT</vt:lpstr>
      <vt:lpstr>Tw Cen MT Condensed</vt:lpstr>
      <vt:lpstr>Wingdings 3</vt:lpstr>
      <vt:lpstr>Intégral</vt:lpstr>
      <vt:lpstr>Compte 2021</vt:lpstr>
      <vt:lpstr>Service Ordinaire</vt:lpstr>
      <vt:lpstr>Service Ordinaire – Global</vt:lpstr>
      <vt:lpstr>Service Ordinaire – EXERCICE PROPRE</vt:lpstr>
      <vt:lpstr>Service Ordinaire – évolution des résultats</vt:lpstr>
      <vt:lpstr>RECETTES OrdinaireS</vt:lpstr>
      <vt:lpstr>Service ordinaire </vt:lpstr>
      <vt:lpstr>SERVICE ORDINAIRE – RECETTES DE TRANSFERTS</vt:lpstr>
      <vt:lpstr>Service ordinaire </vt:lpstr>
      <vt:lpstr>SERVICE ORDINAIRE – RECETTES DE prestations</vt:lpstr>
      <vt:lpstr>Service ordinaire </vt:lpstr>
      <vt:lpstr>Service Ordinaire – évolution des recettes</vt:lpstr>
      <vt:lpstr>Service Ordinaire – évolution des recettes</vt:lpstr>
      <vt:lpstr>Service Ordinaire – évolution des recettes</vt:lpstr>
      <vt:lpstr>Service ordinaire – taux de réalisation du budget</vt:lpstr>
      <vt:lpstr>depenses OrdinaireS</vt:lpstr>
      <vt:lpstr>Service ordinaire</vt:lpstr>
      <vt:lpstr>Service ordinaire – dépenses de transferts</vt:lpstr>
      <vt:lpstr>Service Ordinaire – évolution des dépenses</vt:lpstr>
      <vt:lpstr>Service Ordinaire – évolution des dépenses</vt:lpstr>
      <vt:lpstr>Service Ordinaire – évolution des dépenses</vt:lpstr>
      <vt:lpstr>Service ordinaire – taux de réalisation du budget</vt:lpstr>
      <vt:lpstr>Service extraordinaire</vt:lpstr>
      <vt:lpstr>Service EXTRAOrdinaire – Global</vt:lpstr>
      <vt:lpstr>Service extraordinaire – Engagements 2021</vt:lpstr>
      <vt:lpstr>Service extraordinaire – Engagements 2021</vt:lpstr>
      <vt:lpstr>Évolution du fonds de réserve extraordinaire</vt:lpstr>
      <vt:lpstr>Situation des provisions au 31/12/2021</vt:lpstr>
      <vt:lpstr>Situation des provisions au 31/12/2021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Compte 2018</dc:title>
  <dc:creator>receveur Celles</dc:creator>
  <cp:lastModifiedBy>Camille DE DEURWAERDER</cp:lastModifiedBy>
  <cp:revision>242</cp:revision>
  <cp:lastPrinted>2019-04-29T11:45:34Z</cp:lastPrinted>
  <dcterms:created xsi:type="dcterms:W3CDTF">2019-03-26T16:14:47Z</dcterms:created>
  <dcterms:modified xsi:type="dcterms:W3CDTF">2023-08-03T06:24:37Z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