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omments/comment1.xml" ContentType="application/vnd.openxmlformats-officedocument.presentationml.comments+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notesSlides/notesSlide19.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0.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8.xml" ContentType="application/vnd.openxmlformats-officedocument.themeOverride+xml"/>
  <Override PartName="/ppt/notesSlides/notesSlide26.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9.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handoutMasterIdLst>
    <p:handoutMasterId r:id="rId33"/>
  </p:handoutMasterIdLst>
  <p:sldIdLst>
    <p:sldId id="258" r:id="rId2"/>
    <p:sldId id="290" r:id="rId3"/>
    <p:sldId id="291" r:id="rId4"/>
    <p:sldId id="292" r:id="rId5"/>
    <p:sldId id="293" r:id="rId6"/>
    <p:sldId id="351" r:id="rId7"/>
    <p:sldId id="294" r:id="rId8"/>
    <p:sldId id="296" r:id="rId9"/>
    <p:sldId id="353" r:id="rId10"/>
    <p:sldId id="316" r:id="rId11"/>
    <p:sldId id="354" r:id="rId12"/>
    <p:sldId id="299" r:id="rId13"/>
    <p:sldId id="300" r:id="rId14"/>
    <p:sldId id="301" r:id="rId15"/>
    <p:sldId id="302" r:id="rId16"/>
    <p:sldId id="352" r:id="rId17"/>
    <p:sldId id="295" r:id="rId18"/>
    <p:sldId id="304" r:id="rId19"/>
    <p:sldId id="305" r:id="rId20"/>
    <p:sldId id="306" r:id="rId21"/>
    <p:sldId id="307" r:id="rId22"/>
    <p:sldId id="303" r:id="rId23"/>
    <p:sldId id="308" r:id="rId24"/>
    <p:sldId id="345" r:id="rId25"/>
    <p:sldId id="320" r:id="rId26"/>
    <p:sldId id="355" r:id="rId27"/>
    <p:sldId id="356" r:id="rId28"/>
    <p:sldId id="314" r:id="rId29"/>
    <p:sldId id="347" r:id="rId30"/>
    <p:sldId id="350" r:id="rId31"/>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mille DE DEURWAERDER" initials="CDD" lastIdx="1" clrIdx="0">
    <p:extLst>
      <p:ext uri="{19B8F6BF-5375-455C-9EA6-DF929625EA0E}">
        <p15:presenceInfo xmlns:p15="http://schemas.microsoft.com/office/powerpoint/2012/main" userId="S::camille.dedeurwaerder@celles.be::5d3de4af-8ca8-4545-abde-e671490976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78947" autoAdjust="0"/>
  </p:normalViewPr>
  <p:slideViewPr>
    <p:cSldViewPr snapToGrid="0">
      <p:cViewPr varScale="1">
        <p:scale>
          <a:sx n="114" d="100"/>
          <a:sy n="114" d="100"/>
        </p:scale>
        <p:origin x="414" y="114"/>
      </p:cViewPr>
      <p:guideLst>
        <p:guide orient="horz" pos="2160"/>
        <p:guide pos="3840"/>
      </p:guideLst>
    </p:cSldViewPr>
  </p:slideViewPr>
  <p:notesTextViewPr>
    <p:cViewPr>
      <p:scale>
        <a:sx n="3" d="2"/>
        <a:sy n="3" d="2"/>
      </p:scale>
      <p:origin x="0" y="0"/>
    </p:cViewPr>
  </p:notesTextViewPr>
  <p:notesViewPr>
    <p:cSldViewPr snapToGrid="0">
      <p:cViewPr varScale="1">
        <p:scale>
          <a:sx n="87" d="100"/>
          <a:sy n="87" d="100"/>
        </p:scale>
        <p:origin x="29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BE"/>
              <a:t>Recettes ordinaires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A2B-4ADF-BF65-86AD4D0A77E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A2B-4ADF-BF65-86AD4D0A77E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A2B-4ADF-BF65-86AD4D0A77E8}"/>
              </c:ext>
            </c:extLst>
          </c:dPt>
          <c:dLbls>
            <c:dLbl>
              <c:idx val="0"/>
              <c:layout>
                <c:manualLayout>
                  <c:x val="8.3955833892303058E-3"/>
                  <c:y val="1.1002014623291759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6.5458372226684464E-2"/>
                      <c:h val="4.7313488325164799E-2"/>
                    </c:manualLayout>
                  </c15:layout>
                </c:ext>
                <c:ext xmlns:c16="http://schemas.microsoft.com/office/drawing/2014/chart" uri="{C3380CC4-5D6E-409C-BE32-E72D297353CC}">
                  <c16:uniqueId val="{00000001-BA2B-4ADF-BF65-86AD4D0A77E8}"/>
                </c:ext>
              </c:extLst>
            </c:dLbl>
            <c:dLbl>
              <c:idx val="1"/>
              <c:layout>
                <c:manualLayout>
                  <c:x val="7.8557993194134923E-2"/>
                  <c:y val="-0.19253086913941481"/>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7.6952133517023083E-2"/>
                      <c:h val="4.7313488325164799E-2"/>
                    </c:manualLayout>
                  </c15:layout>
                </c:ext>
                <c:ext xmlns:c16="http://schemas.microsoft.com/office/drawing/2014/chart" uri="{C3380CC4-5D6E-409C-BE32-E72D297353CC}">
                  <c16:uniqueId val="{00000003-BA2B-4ADF-BF65-86AD4D0A77E8}"/>
                </c:ext>
              </c:extLst>
            </c:dLbl>
            <c:dLbl>
              <c:idx val="2"/>
              <c:layout>
                <c:manualLayout>
                  <c:x val="-3.5041955153471346E-3"/>
                  <c:y val="6.4869334625967693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6.570366591275878E-2"/>
                      <c:h val="5.9890352729063324E-2"/>
                    </c:manualLayout>
                  </c15:layout>
                </c:ext>
                <c:ext xmlns:c16="http://schemas.microsoft.com/office/drawing/2014/chart" uri="{C3380CC4-5D6E-409C-BE32-E72D297353CC}">
                  <c16:uniqueId val="{00000005-BA2B-4ADF-BF65-86AD4D0A77E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Feuil1!$B$11:$B$13</c:f>
              <c:strCache>
                <c:ptCount val="3"/>
                <c:pt idx="0">
                  <c:v>Prestations</c:v>
                </c:pt>
                <c:pt idx="1">
                  <c:v>Transferts</c:v>
                </c:pt>
                <c:pt idx="2">
                  <c:v>Dette</c:v>
                </c:pt>
              </c:strCache>
            </c:strRef>
          </c:cat>
          <c:val>
            <c:numRef>
              <c:f>Feuil1!$D$11:$D$13</c:f>
              <c:numCache>
                <c:formatCode>0.00%</c:formatCode>
                <c:ptCount val="3"/>
                <c:pt idx="0">
                  <c:v>7.4714918283289453E-2</c:v>
                </c:pt>
                <c:pt idx="1">
                  <c:v>0.90803623982817006</c:v>
                </c:pt>
                <c:pt idx="2">
                  <c:v>1.7248841888540548E-2</c:v>
                </c:pt>
              </c:numCache>
            </c:numRef>
          </c:val>
          <c:extLst>
            <c:ext xmlns:c16="http://schemas.microsoft.com/office/drawing/2014/chart" uri="{C3380CC4-5D6E-409C-BE32-E72D297353CC}">
              <c16:uniqueId val="{00000006-BA2B-4ADF-BF65-86AD4D0A77E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[Tableaux 2022 ok.xlsx]RO Tsf Pivot!Tableau croisé dynamique1</c:name>
    <c:fmtId val="29"/>
  </c:pivotSource>
  <c:chart>
    <c:autoTitleDeleted val="1"/>
    <c:pivotFmts>
      <c:pivotFmt>
        <c:idx val="0"/>
        <c:dLbl>
          <c:idx val="0"/>
          <c:dLblPos val="bestFit"/>
          <c:showLegendKey val="0"/>
          <c:showVal val="1"/>
          <c:showCatName val="0"/>
          <c:showSerName val="0"/>
          <c:showPercent val="0"/>
          <c:showBubbleSize val="0"/>
          <c:extLst>
            <c:ext xmlns:c15="http://schemas.microsoft.com/office/drawing/2012/chart" uri="{CE6537A1-D6FC-4f65-9D91-7224C49458BB}"/>
          </c:extLst>
        </c:dLbl>
      </c:pivotFmt>
      <c:pivotFmt>
        <c:idx val="1"/>
      </c:pivotFmt>
      <c:pivotFmt>
        <c:idx val="2"/>
      </c:pivotFmt>
      <c:pivotFmt>
        <c:idx val="3"/>
      </c:pivotFmt>
      <c:pivotFmt>
        <c:idx val="4"/>
      </c:pivotFmt>
      <c:pivotFmt>
        <c:idx val="5"/>
      </c:pivotFmt>
      <c:pivotFmt>
        <c:idx val="6"/>
      </c:pivotFmt>
      <c:pivotFmt>
        <c:idx val="7"/>
      </c:pivotFmt>
      <c:pivotFmt>
        <c:idx val="8"/>
      </c:pivotFmt>
      <c:pivotFmt>
        <c:idx val="9"/>
      </c:pivotFmt>
      <c:pivotFmt>
        <c:idx val="10"/>
      </c:pivotFmt>
      <c:pivotFmt>
        <c:idx val="11"/>
      </c:pivotFmt>
      <c:pivotFmt>
        <c:idx val="12"/>
      </c:pivotFmt>
      <c:pivotFmt>
        <c:idx val="13"/>
      </c:pivotFmt>
      <c:pivotFmt>
        <c:idx val="14"/>
      </c:pivotFmt>
      <c:pivotFmt>
        <c:idx val="15"/>
      </c:pivotFmt>
      <c:pivotFmt>
        <c:idx val="16"/>
        <c:dLbl>
          <c:idx val="0"/>
          <c:dLblPos val="bestFit"/>
          <c:showLegendKey val="0"/>
          <c:showVal val="1"/>
          <c:showCatName val="0"/>
          <c:showSerName val="0"/>
          <c:showPercent val="0"/>
          <c:showBubbleSize val="0"/>
          <c:extLst>
            <c:ext xmlns:c15="http://schemas.microsoft.com/office/drawing/2012/chart" uri="{CE6537A1-D6FC-4f65-9D91-7224C49458BB}"/>
          </c:extLst>
        </c:dLbl>
      </c:pivotFmt>
      <c:pivotFmt>
        <c:idx val="17"/>
      </c:pivotFmt>
      <c:pivotFmt>
        <c:idx val="18"/>
      </c:pivotFmt>
      <c:pivotFmt>
        <c:idx val="19"/>
      </c:pivotFmt>
      <c:pivotFmt>
        <c:idx val="20"/>
      </c:pivotFmt>
      <c:pivotFmt>
        <c:idx val="21"/>
      </c:pivotFmt>
      <c:pivotFmt>
        <c:idx val="22"/>
      </c:pivotFmt>
      <c:pivotFmt>
        <c:idx val="23"/>
      </c:pivotFmt>
      <c:pivotFmt>
        <c:idx val="24"/>
      </c:pivotFmt>
      <c:pivotFmt>
        <c:idx val="25"/>
      </c:pivotFmt>
      <c:pivotFmt>
        <c:idx val="26"/>
      </c:pivotFmt>
      <c:pivotFmt>
        <c:idx val="27"/>
      </c:pivotFmt>
      <c:pivotFmt>
        <c:idx val="28"/>
      </c:pivotFmt>
      <c:pivotFmt>
        <c:idx val="29"/>
      </c:pivotFmt>
      <c:pivotFmt>
        <c:idx val="30"/>
        <c:spPr>
          <a:solidFill>
            <a:schemeClr val="accent1"/>
          </a:solidFill>
          <a:ln w="19050">
            <a:solidFill>
              <a:schemeClr val="lt1"/>
            </a:solidFill>
          </a:ln>
          <a:effectLst/>
        </c:spPr>
        <c:marker>
          <c:symbol val="circle"/>
          <c:size val="5"/>
        </c:marker>
      </c:pivotFmt>
      <c:pivotFmt>
        <c:idx val="31"/>
        <c:spPr>
          <a:solidFill>
            <a:schemeClr val="accent1"/>
          </a:solidFill>
          <a:ln w="19050">
            <a:solidFill>
              <a:schemeClr val="lt1"/>
            </a:solidFill>
          </a:ln>
          <a:effectLst/>
        </c:spPr>
      </c:pivotFmt>
      <c:pivotFmt>
        <c:idx val="32"/>
        <c:spPr>
          <a:solidFill>
            <a:schemeClr val="accent2"/>
          </a:solidFill>
          <a:ln w="19050">
            <a:solidFill>
              <a:schemeClr val="lt1"/>
            </a:solidFill>
          </a:ln>
          <a:effectLst/>
        </c:spPr>
      </c:pivotFmt>
      <c:pivotFmt>
        <c:idx val="33"/>
        <c:spPr>
          <a:solidFill>
            <a:schemeClr val="accent3"/>
          </a:solidFill>
          <a:ln w="19050">
            <a:solidFill>
              <a:schemeClr val="lt1"/>
            </a:solidFill>
          </a:ln>
          <a:effectLst/>
        </c:spPr>
      </c:pivotFmt>
      <c:pivotFmt>
        <c:idx val="34"/>
        <c:spPr>
          <a:solidFill>
            <a:schemeClr val="accent4"/>
          </a:solidFill>
          <a:ln w="19050">
            <a:solidFill>
              <a:schemeClr val="lt1"/>
            </a:solidFill>
          </a:ln>
          <a:effectLst/>
        </c:spPr>
      </c:pivotFmt>
      <c:pivotFmt>
        <c:idx val="35"/>
        <c:spPr>
          <a:solidFill>
            <a:schemeClr val="accent5"/>
          </a:solidFill>
          <a:ln w="19050">
            <a:solidFill>
              <a:schemeClr val="lt1"/>
            </a:solidFill>
          </a:ln>
          <a:effectLst/>
        </c:spPr>
      </c:pivotFmt>
      <c:pivotFmt>
        <c:idx val="36"/>
        <c:spPr>
          <a:solidFill>
            <a:schemeClr val="accent6"/>
          </a:solidFill>
          <a:ln w="19050">
            <a:solidFill>
              <a:schemeClr val="lt1"/>
            </a:solidFill>
          </a:ln>
          <a:effectLst/>
        </c:spPr>
      </c:pivotFmt>
      <c:pivotFmt>
        <c:idx val="37"/>
        <c:spPr>
          <a:solidFill>
            <a:schemeClr val="accent1">
              <a:lumMod val="60000"/>
            </a:schemeClr>
          </a:solidFill>
          <a:ln w="19050">
            <a:solidFill>
              <a:schemeClr val="lt1"/>
            </a:solidFill>
          </a:ln>
          <a:effectLst/>
        </c:spPr>
      </c:pivotFmt>
      <c:pivotFmt>
        <c:idx val="38"/>
        <c:spPr>
          <a:solidFill>
            <a:schemeClr val="accent2">
              <a:lumMod val="60000"/>
            </a:schemeClr>
          </a:solidFill>
          <a:ln w="19050">
            <a:solidFill>
              <a:schemeClr val="lt1"/>
            </a:solidFill>
          </a:ln>
          <a:effectLst/>
        </c:spPr>
      </c:pivotFmt>
      <c:pivotFmt>
        <c:idx val="39"/>
        <c:spPr>
          <a:solidFill>
            <a:schemeClr val="accent3">
              <a:lumMod val="60000"/>
            </a:schemeClr>
          </a:solidFill>
          <a:ln w="19050">
            <a:solidFill>
              <a:schemeClr val="lt1"/>
            </a:solidFill>
          </a:ln>
          <a:effectLst/>
        </c:spPr>
      </c:pivotFmt>
      <c:pivotFmt>
        <c:idx val="40"/>
        <c:spPr>
          <a:solidFill>
            <a:schemeClr val="accent4">
              <a:lumMod val="60000"/>
            </a:schemeClr>
          </a:solidFill>
          <a:ln w="19050">
            <a:solidFill>
              <a:schemeClr val="lt1"/>
            </a:solidFill>
          </a:ln>
          <a:effectLst/>
        </c:spPr>
      </c:pivotFmt>
      <c:pivotFmt>
        <c:idx val="41"/>
        <c:spPr>
          <a:solidFill>
            <a:schemeClr val="accent5">
              <a:lumMod val="60000"/>
            </a:schemeClr>
          </a:solidFill>
          <a:ln w="19050">
            <a:solidFill>
              <a:schemeClr val="lt1"/>
            </a:solidFill>
          </a:ln>
          <a:effectLst/>
        </c:spPr>
      </c:pivotFmt>
      <c:pivotFmt>
        <c:idx val="42"/>
        <c:spPr>
          <a:solidFill>
            <a:schemeClr val="accent6">
              <a:lumMod val="60000"/>
            </a:schemeClr>
          </a:solidFill>
          <a:ln w="19050">
            <a:solidFill>
              <a:schemeClr val="lt1"/>
            </a:solidFill>
          </a:ln>
          <a:effectLst/>
        </c:spPr>
      </c:pivotFmt>
      <c:pivotFmt>
        <c:idx val="43"/>
        <c:spPr>
          <a:solidFill>
            <a:schemeClr val="accent1">
              <a:lumMod val="80000"/>
              <a:lumOff val="20000"/>
            </a:schemeClr>
          </a:solidFill>
          <a:ln w="19050">
            <a:solidFill>
              <a:schemeClr val="lt1"/>
            </a:solidFill>
          </a:ln>
          <a:effectLst/>
        </c:spPr>
      </c:pivotFmt>
      <c:pivotFmt>
        <c:idx val="4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19050">
            <a:solidFill>
              <a:schemeClr val="lt1"/>
            </a:solidFill>
          </a:ln>
          <a:effectLst/>
        </c:spPr>
      </c:pivotFmt>
      <c:pivotFmt>
        <c:idx val="46"/>
        <c:spPr>
          <a:solidFill>
            <a:schemeClr val="accent1"/>
          </a:solidFill>
          <a:ln w="19050">
            <a:solidFill>
              <a:schemeClr val="lt1"/>
            </a:solidFill>
          </a:ln>
          <a:effectLst/>
        </c:spPr>
      </c:pivotFmt>
      <c:pivotFmt>
        <c:idx val="47"/>
        <c:spPr>
          <a:solidFill>
            <a:schemeClr val="accent1"/>
          </a:solidFill>
          <a:ln w="19050">
            <a:solidFill>
              <a:schemeClr val="lt1"/>
            </a:solidFill>
          </a:ln>
          <a:effectLst/>
        </c:spPr>
      </c:pivotFmt>
      <c:pivotFmt>
        <c:idx val="48"/>
        <c:spPr>
          <a:solidFill>
            <a:schemeClr val="accent1"/>
          </a:solidFill>
          <a:ln w="19050">
            <a:solidFill>
              <a:schemeClr val="lt1"/>
            </a:solidFill>
          </a:ln>
          <a:effectLst/>
        </c:spPr>
      </c:pivotFmt>
      <c:pivotFmt>
        <c:idx val="49"/>
        <c:spPr>
          <a:solidFill>
            <a:schemeClr val="accent1"/>
          </a:solidFill>
          <a:ln w="19050">
            <a:solidFill>
              <a:schemeClr val="lt1"/>
            </a:solidFill>
          </a:ln>
          <a:effectLst/>
        </c:spPr>
      </c:pivotFmt>
      <c:pivotFmt>
        <c:idx val="50"/>
        <c:spPr>
          <a:solidFill>
            <a:schemeClr val="accent1"/>
          </a:solidFill>
          <a:ln w="19050">
            <a:solidFill>
              <a:schemeClr val="lt1"/>
            </a:solidFill>
          </a:ln>
          <a:effectLst/>
        </c:spPr>
      </c:pivotFmt>
      <c:pivotFmt>
        <c:idx val="51"/>
        <c:spPr>
          <a:solidFill>
            <a:schemeClr val="accent1"/>
          </a:solidFill>
          <a:ln w="19050">
            <a:solidFill>
              <a:schemeClr val="lt1"/>
            </a:solidFill>
          </a:ln>
          <a:effectLst/>
        </c:spPr>
      </c:pivotFmt>
      <c:pivotFmt>
        <c:idx val="52"/>
        <c:spPr>
          <a:solidFill>
            <a:schemeClr val="accent1"/>
          </a:solidFill>
          <a:ln w="19050">
            <a:solidFill>
              <a:schemeClr val="lt1"/>
            </a:solidFill>
          </a:ln>
          <a:effectLst/>
        </c:spPr>
      </c:pivotFmt>
      <c:pivotFmt>
        <c:idx val="53"/>
        <c:spPr>
          <a:solidFill>
            <a:schemeClr val="accent1"/>
          </a:solidFill>
          <a:ln w="19050">
            <a:solidFill>
              <a:schemeClr val="lt1"/>
            </a:solidFill>
          </a:ln>
          <a:effectLst/>
        </c:spPr>
      </c:pivotFmt>
      <c:pivotFmt>
        <c:idx val="54"/>
        <c:spPr>
          <a:solidFill>
            <a:schemeClr val="accent1"/>
          </a:solidFill>
          <a:ln w="19050">
            <a:solidFill>
              <a:schemeClr val="lt1"/>
            </a:solidFill>
          </a:ln>
          <a:effectLst/>
        </c:spPr>
      </c:pivotFmt>
      <c:pivotFmt>
        <c:idx val="55"/>
        <c:spPr>
          <a:solidFill>
            <a:schemeClr val="accent1"/>
          </a:solidFill>
          <a:ln w="19050">
            <a:solidFill>
              <a:schemeClr val="lt1"/>
            </a:solidFill>
          </a:ln>
          <a:effectLst/>
        </c:spPr>
      </c:pivotFmt>
      <c:pivotFmt>
        <c:idx val="56"/>
        <c:spPr>
          <a:solidFill>
            <a:schemeClr val="accent1"/>
          </a:solidFill>
          <a:ln w="19050">
            <a:solidFill>
              <a:schemeClr val="lt1"/>
            </a:solidFill>
          </a:ln>
          <a:effectLst/>
        </c:spPr>
      </c:pivotFmt>
      <c:pivotFmt>
        <c:idx val="57"/>
        <c:spPr>
          <a:solidFill>
            <a:schemeClr val="accent1"/>
          </a:solidFill>
          <a:ln w="19050">
            <a:solidFill>
              <a:schemeClr val="lt1"/>
            </a:solidFill>
          </a:ln>
          <a:effectLst/>
        </c:spPr>
      </c:pivotFmt>
      <c:pivotFmt>
        <c:idx val="5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extLst>
        </c:dLbl>
      </c:pivotFmt>
      <c:pivotFmt>
        <c:idx val="59"/>
        <c:spPr>
          <a:solidFill>
            <a:schemeClr val="accent1"/>
          </a:solidFill>
          <a:ln w="19050">
            <a:solidFill>
              <a:schemeClr val="lt1"/>
            </a:solidFill>
          </a:ln>
          <a:effectLst/>
        </c:spPr>
      </c:pivotFmt>
      <c:pivotFmt>
        <c:idx val="60"/>
        <c:spPr>
          <a:solidFill>
            <a:schemeClr val="accent1"/>
          </a:solidFill>
          <a:ln w="19050">
            <a:solidFill>
              <a:schemeClr val="lt1"/>
            </a:solidFill>
          </a:ln>
          <a:effectLst/>
        </c:spPr>
      </c:pivotFmt>
      <c:pivotFmt>
        <c:idx val="61"/>
        <c:spPr>
          <a:solidFill>
            <a:schemeClr val="accent1"/>
          </a:solidFill>
          <a:ln w="19050">
            <a:solidFill>
              <a:schemeClr val="lt1"/>
            </a:solidFill>
          </a:ln>
          <a:effectLst/>
        </c:spPr>
      </c:pivotFmt>
      <c:pivotFmt>
        <c:idx val="62"/>
        <c:spPr>
          <a:solidFill>
            <a:schemeClr val="accent1"/>
          </a:solidFill>
          <a:ln w="19050">
            <a:solidFill>
              <a:schemeClr val="lt1"/>
            </a:solidFill>
          </a:ln>
          <a:effectLst/>
        </c:spPr>
      </c:pivotFmt>
      <c:pivotFmt>
        <c:idx val="63"/>
        <c:spPr>
          <a:solidFill>
            <a:schemeClr val="accent1"/>
          </a:solidFill>
          <a:ln w="19050">
            <a:solidFill>
              <a:schemeClr val="lt1"/>
            </a:solidFill>
          </a:ln>
          <a:effectLst/>
        </c:spPr>
      </c:pivotFmt>
      <c:pivotFmt>
        <c:idx val="64"/>
        <c:spPr>
          <a:solidFill>
            <a:schemeClr val="accent1"/>
          </a:solidFill>
          <a:ln w="19050">
            <a:solidFill>
              <a:schemeClr val="lt1"/>
            </a:solidFill>
          </a:ln>
          <a:effectLst/>
        </c:spPr>
      </c:pivotFmt>
      <c:pivotFmt>
        <c:idx val="65"/>
        <c:spPr>
          <a:solidFill>
            <a:schemeClr val="accent1"/>
          </a:solidFill>
          <a:ln w="19050">
            <a:solidFill>
              <a:schemeClr val="lt1"/>
            </a:solidFill>
          </a:ln>
          <a:effectLst/>
        </c:spPr>
      </c:pivotFmt>
      <c:pivotFmt>
        <c:idx val="66"/>
        <c:spPr>
          <a:solidFill>
            <a:schemeClr val="accent1"/>
          </a:solidFill>
          <a:ln w="19050">
            <a:solidFill>
              <a:schemeClr val="lt1"/>
            </a:solidFill>
          </a:ln>
          <a:effectLst/>
        </c:spPr>
      </c:pivotFmt>
      <c:pivotFmt>
        <c:idx val="67"/>
        <c:spPr>
          <a:solidFill>
            <a:schemeClr val="accent1"/>
          </a:solidFill>
          <a:ln w="19050">
            <a:solidFill>
              <a:schemeClr val="lt1"/>
            </a:solidFill>
          </a:ln>
          <a:effectLst/>
        </c:spPr>
      </c:pivotFmt>
      <c:pivotFmt>
        <c:idx val="68"/>
        <c:spPr>
          <a:solidFill>
            <a:schemeClr val="accent1"/>
          </a:solidFill>
          <a:ln w="19050">
            <a:solidFill>
              <a:schemeClr val="lt1"/>
            </a:solidFill>
          </a:ln>
          <a:effectLst/>
        </c:spPr>
      </c:pivotFmt>
      <c:pivotFmt>
        <c:idx val="69"/>
        <c:spPr>
          <a:solidFill>
            <a:schemeClr val="accent1"/>
          </a:solidFill>
          <a:ln w="19050">
            <a:solidFill>
              <a:schemeClr val="lt1"/>
            </a:solidFill>
          </a:ln>
          <a:effectLst/>
        </c:spPr>
      </c:pivotFmt>
      <c:pivotFmt>
        <c:idx val="70"/>
        <c:spPr>
          <a:solidFill>
            <a:schemeClr val="accent1"/>
          </a:solidFill>
          <a:ln w="19050">
            <a:solidFill>
              <a:schemeClr val="lt1"/>
            </a:solidFill>
          </a:ln>
          <a:effectLst/>
        </c:spPr>
      </c:pivotFmt>
      <c:pivotFmt>
        <c:idx val="71"/>
        <c:spPr>
          <a:solidFill>
            <a:schemeClr val="accent1"/>
          </a:solidFill>
          <a:ln w="19050">
            <a:solidFill>
              <a:schemeClr val="lt1"/>
            </a:solidFill>
          </a:ln>
          <a:effectLst/>
        </c:spPr>
      </c:pivotFmt>
    </c:pivotFmts>
    <c:plotArea>
      <c:layout>
        <c:manualLayout>
          <c:layoutTarget val="inner"/>
          <c:xMode val="edge"/>
          <c:yMode val="edge"/>
          <c:x val="0.10439383368218214"/>
          <c:y val="0.13877635319993564"/>
          <c:w val="0.46124730635226791"/>
          <c:h val="0.74115265633102656"/>
        </c:manualLayout>
      </c:layout>
      <c:pieChart>
        <c:varyColors val="1"/>
        <c:ser>
          <c:idx val="0"/>
          <c:order val="0"/>
          <c:tx>
            <c:strRef>
              <c:f>'RO Tsf Pivot'!$B$3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992-4878-9748-1E2AF538642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992-4878-9748-1E2AF538642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992-4878-9748-1E2AF538642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992-4878-9748-1E2AF538642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992-4878-9748-1E2AF538642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992-4878-9748-1E2AF538642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992-4878-9748-1E2AF538642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992-4878-9748-1E2AF538642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992-4878-9748-1E2AF538642C}"/>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9992-4878-9748-1E2AF538642C}"/>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9992-4878-9748-1E2AF538642C}"/>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9992-4878-9748-1E2AF538642C}"/>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9992-4878-9748-1E2AF538642C}"/>
              </c:ext>
            </c:extLst>
          </c:dPt>
          <c:cat>
            <c:strRef>
              <c:f>'RO Tsf Pivot'!$A$4:$A$17</c:f>
              <c:strCache>
                <c:ptCount val="13"/>
                <c:pt idx="0">
                  <c:v>Amendes administratives</c:v>
                </c:pt>
                <c:pt idx="1">
                  <c:v>Contribution AS frais fonctionnement</c:v>
                </c:pt>
                <c:pt idx="2">
                  <c:v>Contribution AS frais personnel</c:v>
                </c:pt>
                <c:pt idx="3">
                  <c:v>Cotisation pension mandataires</c:v>
                </c:pt>
                <c:pt idx="4">
                  <c:v>COVID</c:v>
                </c:pt>
                <c:pt idx="5">
                  <c:v>Dédommagement assurances</c:v>
                </c:pt>
                <c:pt idx="6">
                  <c:v>Emprunts CRAC</c:v>
                </c:pt>
                <c:pt idx="7">
                  <c:v>Subvention PCS</c:v>
                </c:pt>
                <c:pt idx="8">
                  <c:v>Taxes</c:v>
                </c:pt>
                <c:pt idx="9">
                  <c:v>(vide)</c:v>
                </c:pt>
                <c:pt idx="10">
                  <c:v>Additionnels</c:v>
                </c:pt>
                <c:pt idx="11">
                  <c:v>Fonds</c:v>
                </c:pt>
                <c:pt idx="12">
                  <c:v>Taxes locales</c:v>
                </c:pt>
              </c:strCache>
            </c:strRef>
          </c:cat>
          <c:val>
            <c:numRef>
              <c:f>'RO Tsf Pivot'!$B$4:$B$17</c:f>
              <c:numCache>
                <c:formatCode>#,##0.00</c:formatCode>
                <c:ptCount val="13"/>
                <c:pt idx="0">
                  <c:v>2049</c:v>
                </c:pt>
                <c:pt idx="1">
                  <c:v>202796.13</c:v>
                </c:pt>
                <c:pt idx="2">
                  <c:v>1082350.9100000001</c:v>
                </c:pt>
                <c:pt idx="3">
                  <c:v>14650.130000000001</c:v>
                </c:pt>
                <c:pt idx="4">
                  <c:v>8400</c:v>
                </c:pt>
                <c:pt idx="5">
                  <c:v>46133.42</c:v>
                </c:pt>
                <c:pt idx="6">
                  <c:v>37796.14</c:v>
                </c:pt>
                <c:pt idx="7">
                  <c:v>33461.69</c:v>
                </c:pt>
                <c:pt idx="8">
                  <c:v>491580.6</c:v>
                </c:pt>
                <c:pt idx="10">
                  <c:v>3253627.23</c:v>
                </c:pt>
                <c:pt idx="11">
                  <c:v>1899072.33</c:v>
                </c:pt>
                <c:pt idx="12">
                  <c:v>10365.700000000001</c:v>
                </c:pt>
              </c:numCache>
            </c:numRef>
          </c:val>
          <c:extLst>
            <c:ext xmlns:c16="http://schemas.microsoft.com/office/drawing/2014/chart" uri="{C3380CC4-5D6E-409C-BE32-E72D297353CC}">
              <c16:uniqueId val="{0000001A-9992-4878-9748-1E2AF538642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BE"/>
              <a:t>Recettes ordinaires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A2B-4ADF-BF65-86AD4D0A77E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A2B-4ADF-BF65-86AD4D0A77E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A2B-4ADF-BF65-86AD4D0A77E8}"/>
              </c:ext>
            </c:extLst>
          </c:dPt>
          <c:dLbls>
            <c:dLbl>
              <c:idx val="0"/>
              <c:layout>
                <c:manualLayout>
                  <c:x val="8.3955833892303058E-3"/>
                  <c:y val="1.1002014623291759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6.5458372226684464E-2"/>
                      <c:h val="4.7313488325164799E-2"/>
                    </c:manualLayout>
                  </c15:layout>
                </c:ext>
                <c:ext xmlns:c16="http://schemas.microsoft.com/office/drawing/2014/chart" uri="{C3380CC4-5D6E-409C-BE32-E72D297353CC}">
                  <c16:uniqueId val="{00000001-BA2B-4ADF-BF65-86AD4D0A77E8}"/>
                </c:ext>
              </c:extLst>
            </c:dLbl>
            <c:dLbl>
              <c:idx val="1"/>
              <c:layout>
                <c:manualLayout>
                  <c:x val="7.8557993194134923E-2"/>
                  <c:y val="-0.19253086913941481"/>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7.6952133517023083E-2"/>
                      <c:h val="4.7313488325164799E-2"/>
                    </c:manualLayout>
                  </c15:layout>
                </c:ext>
                <c:ext xmlns:c16="http://schemas.microsoft.com/office/drawing/2014/chart" uri="{C3380CC4-5D6E-409C-BE32-E72D297353CC}">
                  <c16:uniqueId val="{00000003-BA2B-4ADF-BF65-86AD4D0A77E8}"/>
                </c:ext>
              </c:extLst>
            </c:dLbl>
            <c:dLbl>
              <c:idx val="2"/>
              <c:layout>
                <c:manualLayout>
                  <c:x val="-3.5041955153471346E-3"/>
                  <c:y val="6.4869334625967693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6.570366591275878E-2"/>
                      <c:h val="5.9890352729063324E-2"/>
                    </c:manualLayout>
                  </c15:layout>
                </c:ext>
                <c:ext xmlns:c16="http://schemas.microsoft.com/office/drawing/2014/chart" uri="{C3380CC4-5D6E-409C-BE32-E72D297353CC}">
                  <c16:uniqueId val="{00000005-BA2B-4ADF-BF65-86AD4D0A77E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Feuil1!$B$11:$B$13</c:f>
              <c:strCache>
                <c:ptCount val="3"/>
                <c:pt idx="0">
                  <c:v>Prestations</c:v>
                </c:pt>
                <c:pt idx="1">
                  <c:v>Transferts</c:v>
                </c:pt>
                <c:pt idx="2">
                  <c:v>Dette</c:v>
                </c:pt>
              </c:strCache>
            </c:strRef>
          </c:cat>
          <c:val>
            <c:numRef>
              <c:f>Feuil1!$D$11:$D$13</c:f>
              <c:numCache>
                <c:formatCode>0.00%</c:formatCode>
                <c:ptCount val="3"/>
                <c:pt idx="0">
                  <c:v>7.4714918283289453E-2</c:v>
                </c:pt>
                <c:pt idx="1">
                  <c:v>0.90803623982817006</c:v>
                </c:pt>
                <c:pt idx="2">
                  <c:v>1.7248841888540548E-2</c:v>
                </c:pt>
              </c:numCache>
            </c:numRef>
          </c:val>
          <c:extLst>
            <c:ext xmlns:c16="http://schemas.microsoft.com/office/drawing/2014/chart" uri="{C3380CC4-5D6E-409C-BE32-E72D297353CC}">
              <c16:uniqueId val="{00000006-BA2B-4ADF-BF65-86AD4D0A77E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[Tableaux 2022 ok.xlsx]RO Prestations Pivot!Tableau croisé dynamique2</c:name>
    <c:fmtId val="51"/>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19050">
            <a:solidFill>
              <a:schemeClr val="lt1"/>
            </a:solidFill>
          </a:ln>
          <a:effectLst/>
        </c:spPr>
      </c:pivotFmt>
      <c:pivotFmt>
        <c:idx val="27"/>
        <c:spPr>
          <a:solidFill>
            <a:schemeClr val="accent1"/>
          </a:solidFill>
          <a:ln w="19050">
            <a:solidFill>
              <a:schemeClr val="lt1"/>
            </a:solidFill>
          </a:ln>
          <a:effectLst/>
        </c:spPr>
      </c:pivotFmt>
      <c:pivotFmt>
        <c:idx val="28"/>
        <c:spPr>
          <a:solidFill>
            <a:schemeClr val="accent1"/>
          </a:solidFill>
          <a:ln w="19050">
            <a:solidFill>
              <a:schemeClr val="lt1"/>
            </a:solidFill>
          </a:ln>
          <a:effectLst/>
        </c:spPr>
      </c:pivotFmt>
      <c:pivotFmt>
        <c:idx val="29"/>
        <c:spPr>
          <a:solidFill>
            <a:schemeClr val="accent1"/>
          </a:solidFill>
          <a:ln w="19050">
            <a:solidFill>
              <a:schemeClr val="lt1"/>
            </a:solidFill>
          </a:ln>
          <a:effectLst/>
        </c:spPr>
      </c:pivotFmt>
      <c:pivotFmt>
        <c:idx val="30"/>
        <c:spPr>
          <a:solidFill>
            <a:schemeClr val="accent1"/>
          </a:solidFill>
          <a:ln w="19050">
            <a:solidFill>
              <a:schemeClr val="lt1"/>
            </a:solidFill>
          </a:ln>
          <a:effectLst/>
        </c:spPr>
      </c:pivotFmt>
      <c:pivotFmt>
        <c:idx val="31"/>
        <c:spPr>
          <a:solidFill>
            <a:schemeClr val="accent1"/>
          </a:solidFill>
          <a:ln w="19050">
            <a:solidFill>
              <a:schemeClr val="lt1"/>
            </a:solidFill>
          </a:ln>
          <a:effectLst/>
        </c:spPr>
      </c:pivotFmt>
      <c:pivotFmt>
        <c:idx val="32"/>
        <c:spPr>
          <a:solidFill>
            <a:schemeClr val="accent1"/>
          </a:solidFill>
          <a:ln w="19050">
            <a:solidFill>
              <a:schemeClr val="lt1"/>
            </a:solidFill>
          </a:ln>
          <a:effectLst/>
        </c:spPr>
      </c:pivotFmt>
      <c:pivotFmt>
        <c:idx val="33"/>
        <c:spPr>
          <a:solidFill>
            <a:schemeClr val="accent1"/>
          </a:solidFill>
          <a:ln w="19050">
            <a:solidFill>
              <a:schemeClr val="lt1"/>
            </a:solidFill>
          </a:ln>
          <a:effectLst/>
        </c:spPr>
      </c:pivotFmt>
      <c:pivotFmt>
        <c:idx val="34"/>
        <c:spPr>
          <a:solidFill>
            <a:schemeClr val="accent1"/>
          </a:solidFill>
          <a:ln w="19050">
            <a:solidFill>
              <a:schemeClr val="lt1"/>
            </a:solidFill>
          </a:ln>
          <a:effectLst/>
        </c:spPr>
      </c:pivotFmt>
      <c:pivotFmt>
        <c:idx val="35"/>
        <c:spPr>
          <a:solidFill>
            <a:schemeClr val="accent1"/>
          </a:solidFill>
          <a:ln w="19050">
            <a:solidFill>
              <a:schemeClr val="lt1"/>
            </a:solidFill>
          </a:ln>
          <a:effectLst/>
        </c:spPr>
      </c:pivotFmt>
      <c:pivotFmt>
        <c:idx val="36"/>
        <c:spPr>
          <a:solidFill>
            <a:schemeClr val="accent1"/>
          </a:solidFill>
          <a:ln w="19050">
            <a:solidFill>
              <a:schemeClr val="lt1"/>
            </a:solidFill>
          </a:ln>
          <a:effectLst/>
        </c:spPr>
      </c:pivotFmt>
      <c:pivotFmt>
        <c:idx val="37"/>
        <c:spPr>
          <a:solidFill>
            <a:schemeClr val="accent1"/>
          </a:solidFill>
          <a:ln w="19050">
            <a:solidFill>
              <a:schemeClr val="lt1"/>
            </a:solidFill>
          </a:ln>
          <a:effectLst/>
        </c:spPr>
      </c:pivotFmt>
      <c:pivotFmt>
        <c:idx val="38"/>
        <c:spPr>
          <a:solidFill>
            <a:schemeClr val="accent1"/>
          </a:solidFill>
          <a:ln w="19050">
            <a:solidFill>
              <a:schemeClr val="lt1"/>
            </a:solidFill>
          </a:ln>
          <a:effectLst/>
        </c:spPr>
      </c:pivotFmt>
      <c:pivotFmt>
        <c:idx val="39"/>
        <c:spPr>
          <a:solidFill>
            <a:schemeClr val="accent1"/>
          </a:solidFill>
          <a:ln w="19050">
            <a:solidFill>
              <a:schemeClr val="lt1"/>
            </a:solidFill>
          </a:ln>
          <a:effectLst/>
        </c:spPr>
      </c:pivotFmt>
      <c:pivotFmt>
        <c:idx val="40"/>
        <c:spPr>
          <a:solidFill>
            <a:schemeClr val="accent1"/>
          </a:solidFill>
          <a:ln w="19050">
            <a:solidFill>
              <a:schemeClr val="lt1"/>
            </a:solidFill>
          </a:ln>
          <a:effectLst/>
        </c:spPr>
      </c:pivotFmt>
      <c:pivotFmt>
        <c:idx val="41"/>
        <c:spPr>
          <a:solidFill>
            <a:schemeClr val="accent1"/>
          </a:solidFill>
          <a:ln w="19050">
            <a:solidFill>
              <a:schemeClr val="lt1"/>
            </a:solidFill>
          </a:ln>
          <a:effectLst/>
        </c:spPr>
      </c:pivotFmt>
      <c:pivotFmt>
        <c:idx val="42"/>
        <c:spPr>
          <a:solidFill>
            <a:schemeClr val="accent1"/>
          </a:solidFill>
          <a:ln w="19050">
            <a:solidFill>
              <a:schemeClr val="lt1"/>
            </a:solidFill>
          </a:ln>
          <a:effectLst/>
        </c:spPr>
      </c:pivotFmt>
      <c:pivotFmt>
        <c:idx val="43"/>
        <c:spPr>
          <a:solidFill>
            <a:schemeClr val="accent1"/>
          </a:solidFill>
          <a:ln w="19050">
            <a:solidFill>
              <a:schemeClr val="lt1"/>
            </a:solidFill>
          </a:ln>
          <a:effectLst/>
        </c:spPr>
      </c:pivotFmt>
      <c:pivotFmt>
        <c:idx val="44"/>
        <c:spPr>
          <a:solidFill>
            <a:schemeClr val="accent1"/>
          </a:solidFill>
          <a:ln w="19050">
            <a:solidFill>
              <a:schemeClr val="lt1"/>
            </a:solidFill>
          </a:ln>
          <a:effectLst/>
        </c:spPr>
      </c:pivotFmt>
      <c:pivotFmt>
        <c:idx val="45"/>
        <c:spPr>
          <a:solidFill>
            <a:schemeClr val="accent1"/>
          </a:solidFill>
          <a:ln w="19050">
            <a:solidFill>
              <a:schemeClr val="lt1"/>
            </a:solidFill>
          </a:ln>
          <a:effectLst/>
        </c:spPr>
      </c:pivotFmt>
      <c:pivotFmt>
        <c:idx val="46"/>
        <c:spPr>
          <a:solidFill>
            <a:schemeClr val="accent1"/>
          </a:solidFill>
          <a:ln w="19050">
            <a:solidFill>
              <a:schemeClr val="lt1"/>
            </a:solidFill>
          </a:ln>
          <a:effectLst/>
        </c:spPr>
      </c:pivotFmt>
      <c:pivotFmt>
        <c:idx val="47"/>
        <c:spPr>
          <a:solidFill>
            <a:schemeClr val="accent1"/>
          </a:solidFill>
          <a:ln w="19050">
            <a:solidFill>
              <a:schemeClr val="lt1"/>
            </a:solidFill>
          </a:ln>
          <a:effectLst/>
        </c:spPr>
      </c:pivotFmt>
      <c:pivotFmt>
        <c:idx val="48"/>
        <c:spPr>
          <a:solidFill>
            <a:schemeClr val="accent1"/>
          </a:solidFill>
          <a:ln w="19050">
            <a:solidFill>
              <a:schemeClr val="lt1"/>
            </a:solidFill>
          </a:ln>
          <a:effectLst/>
        </c:spPr>
      </c:pivotFmt>
      <c:pivotFmt>
        <c:idx val="49"/>
        <c:spPr>
          <a:solidFill>
            <a:schemeClr val="accent1"/>
          </a:solidFill>
          <a:ln w="19050">
            <a:solidFill>
              <a:schemeClr val="lt1"/>
            </a:solidFill>
          </a:ln>
          <a:effectLst/>
        </c:spPr>
        <c:marker>
          <c:symbol val="none"/>
        </c:marker>
      </c:pivotFmt>
      <c:pivotFmt>
        <c:idx val="50"/>
        <c:spPr>
          <a:solidFill>
            <a:schemeClr val="accent1"/>
          </a:solidFill>
          <a:ln w="19050">
            <a:solidFill>
              <a:schemeClr val="lt1"/>
            </a:solidFill>
          </a:ln>
          <a:effectLst/>
        </c:spPr>
      </c:pivotFmt>
      <c:pivotFmt>
        <c:idx val="51"/>
        <c:spPr>
          <a:solidFill>
            <a:schemeClr val="accent1"/>
          </a:solidFill>
          <a:ln w="19050">
            <a:solidFill>
              <a:schemeClr val="lt1"/>
            </a:solidFill>
          </a:ln>
          <a:effectLst/>
        </c:spPr>
      </c:pivotFmt>
      <c:pivotFmt>
        <c:idx val="52"/>
        <c:spPr>
          <a:solidFill>
            <a:schemeClr val="accent1"/>
          </a:solidFill>
          <a:ln w="19050">
            <a:solidFill>
              <a:schemeClr val="lt1"/>
            </a:solidFill>
          </a:ln>
          <a:effectLst/>
        </c:spPr>
      </c:pivotFmt>
      <c:pivotFmt>
        <c:idx val="53"/>
        <c:spPr>
          <a:solidFill>
            <a:schemeClr val="accent1"/>
          </a:solidFill>
          <a:ln w="19050">
            <a:solidFill>
              <a:schemeClr val="lt1"/>
            </a:solidFill>
          </a:ln>
          <a:effectLst/>
        </c:spPr>
      </c:pivotFmt>
      <c:pivotFmt>
        <c:idx val="54"/>
        <c:spPr>
          <a:solidFill>
            <a:schemeClr val="accent1"/>
          </a:solidFill>
          <a:ln w="19050">
            <a:solidFill>
              <a:schemeClr val="lt1"/>
            </a:solidFill>
          </a:ln>
          <a:effectLst/>
        </c:spPr>
      </c:pivotFmt>
      <c:pivotFmt>
        <c:idx val="55"/>
        <c:spPr>
          <a:solidFill>
            <a:schemeClr val="accent1"/>
          </a:solidFill>
          <a:ln w="19050">
            <a:solidFill>
              <a:schemeClr val="lt1"/>
            </a:solidFill>
          </a:ln>
          <a:effectLst/>
        </c:spPr>
      </c:pivotFmt>
      <c:pivotFmt>
        <c:idx val="56"/>
        <c:spPr>
          <a:solidFill>
            <a:schemeClr val="accent1"/>
          </a:solidFill>
          <a:ln w="19050">
            <a:solidFill>
              <a:schemeClr val="lt1"/>
            </a:solidFill>
          </a:ln>
          <a:effectLst/>
        </c:spPr>
      </c:pivotFmt>
      <c:pivotFmt>
        <c:idx val="57"/>
        <c:spPr>
          <a:solidFill>
            <a:schemeClr val="accent1"/>
          </a:solidFill>
          <a:ln w="19050">
            <a:solidFill>
              <a:schemeClr val="lt1"/>
            </a:solidFill>
          </a:ln>
          <a:effectLst/>
        </c:spPr>
      </c:pivotFmt>
      <c:pivotFmt>
        <c:idx val="58"/>
        <c:spPr>
          <a:solidFill>
            <a:schemeClr val="accent1"/>
          </a:solidFill>
          <a:ln w="19050">
            <a:solidFill>
              <a:schemeClr val="lt1"/>
            </a:solidFill>
          </a:ln>
          <a:effectLst/>
        </c:spPr>
      </c:pivotFmt>
      <c:pivotFmt>
        <c:idx val="59"/>
        <c:spPr>
          <a:solidFill>
            <a:schemeClr val="accent1"/>
          </a:solidFill>
          <a:ln w="19050">
            <a:solidFill>
              <a:schemeClr val="lt1"/>
            </a:solidFill>
          </a:ln>
          <a:effectLst/>
        </c:spPr>
      </c:pivotFmt>
      <c:pivotFmt>
        <c:idx val="60"/>
        <c:spPr>
          <a:solidFill>
            <a:schemeClr val="accent1"/>
          </a:solidFill>
          <a:ln w="19050">
            <a:solidFill>
              <a:schemeClr val="lt1"/>
            </a:solidFill>
          </a:ln>
          <a:effectLst/>
        </c:spPr>
      </c:pivotFmt>
      <c:pivotFmt>
        <c:idx val="61"/>
        <c:spPr>
          <a:solidFill>
            <a:schemeClr val="accent1"/>
          </a:solidFill>
          <a:ln w="19050">
            <a:solidFill>
              <a:schemeClr val="lt1"/>
            </a:solidFill>
          </a:ln>
          <a:effectLst/>
        </c:spPr>
      </c:pivotFmt>
      <c:pivotFmt>
        <c:idx val="62"/>
        <c:spPr>
          <a:solidFill>
            <a:schemeClr val="accent1"/>
          </a:solidFill>
          <a:ln w="19050">
            <a:solidFill>
              <a:schemeClr val="lt1"/>
            </a:solidFill>
          </a:ln>
          <a:effectLst/>
        </c:spPr>
      </c:pivotFmt>
      <c:pivotFmt>
        <c:idx val="63"/>
        <c:spPr>
          <a:solidFill>
            <a:schemeClr val="accent1"/>
          </a:solidFill>
          <a:ln w="19050">
            <a:solidFill>
              <a:schemeClr val="lt1"/>
            </a:solidFill>
          </a:ln>
          <a:effectLst/>
        </c:spPr>
      </c:pivotFmt>
      <c:pivotFmt>
        <c:idx val="64"/>
        <c:spPr>
          <a:solidFill>
            <a:schemeClr val="accent1"/>
          </a:solidFill>
          <a:ln w="19050">
            <a:solidFill>
              <a:schemeClr val="lt1"/>
            </a:solidFill>
          </a:ln>
          <a:effectLst/>
        </c:spPr>
      </c:pivotFmt>
      <c:pivotFmt>
        <c:idx val="65"/>
        <c:spPr>
          <a:solidFill>
            <a:schemeClr val="accent1"/>
          </a:solidFill>
          <a:ln w="19050">
            <a:solidFill>
              <a:schemeClr val="lt1"/>
            </a:solidFill>
          </a:ln>
          <a:effectLst/>
        </c:spPr>
      </c:pivotFmt>
      <c:pivotFmt>
        <c:idx val="66"/>
        <c:spPr>
          <a:solidFill>
            <a:schemeClr val="accent1"/>
          </a:solidFill>
          <a:ln w="19050">
            <a:solidFill>
              <a:schemeClr val="lt1"/>
            </a:solidFill>
          </a:ln>
          <a:effectLst/>
        </c:spPr>
      </c:pivotFmt>
      <c:pivotFmt>
        <c:idx val="67"/>
        <c:spPr>
          <a:solidFill>
            <a:schemeClr val="accent1"/>
          </a:solidFill>
          <a:ln w="19050">
            <a:solidFill>
              <a:schemeClr val="lt1"/>
            </a:solidFill>
          </a:ln>
          <a:effectLst/>
        </c:spPr>
      </c:pivotFmt>
      <c:pivotFmt>
        <c:idx val="68"/>
        <c:spPr>
          <a:solidFill>
            <a:schemeClr val="accent1"/>
          </a:solidFill>
          <a:ln w="19050">
            <a:solidFill>
              <a:schemeClr val="lt1"/>
            </a:solidFill>
          </a:ln>
          <a:effectLst/>
        </c:spPr>
      </c:pivotFmt>
      <c:pivotFmt>
        <c:idx val="69"/>
        <c:spPr>
          <a:solidFill>
            <a:schemeClr val="accent1"/>
          </a:solidFill>
          <a:ln w="19050">
            <a:solidFill>
              <a:schemeClr val="lt1"/>
            </a:solidFill>
          </a:ln>
          <a:effectLst/>
        </c:spPr>
      </c:pivotFmt>
      <c:pivotFmt>
        <c:idx val="70"/>
        <c:spPr>
          <a:solidFill>
            <a:schemeClr val="accent1"/>
          </a:solidFill>
          <a:ln w="19050">
            <a:solidFill>
              <a:schemeClr val="lt1"/>
            </a:solidFill>
          </a:ln>
          <a:effectLst/>
        </c:spPr>
      </c:pivotFmt>
      <c:pivotFmt>
        <c:idx val="71"/>
        <c:spPr>
          <a:solidFill>
            <a:schemeClr val="accent1"/>
          </a:solidFill>
          <a:ln w="19050">
            <a:solidFill>
              <a:schemeClr val="lt1"/>
            </a:solidFill>
          </a:ln>
          <a:effectLst/>
        </c:spPr>
      </c:pivotFmt>
      <c:pivotFmt>
        <c:idx val="72"/>
        <c:spPr>
          <a:solidFill>
            <a:schemeClr val="accent1"/>
          </a:solidFill>
          <a:ln w="19050">
            <a:solidFill>
              <a:schemeClr val="lt1"/>
            </a:solidFill>
          </a:ln>
          <a:effectLst/>
        </c:spPr>
      </c:pivotFmt>
      <c:pivotFmt>
        <c:idx val="7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extLst>
        </c:dLbl>
      </c:pivotFmt>
      <c:pivotFmt>
        <c:idx val="74"/>
        <c:spPr>
          <a:solidFill>
            <a:schemeClr val="accent1"/>
          </a:solidFill>
          <a:ln w="19050">
            <a:solidFill>
              <a:schemeClr val="lt1"/>
            </a:solidFill>
          </a:ln>
          <a:effectLst/>
        </c:spPr>
      </c:pivotFmt>
      <c:pivotFmt>
        <c:idx val="75"/>
        <c:spPr>
          <a:solidFill>
            <a:schemeClr val="accent1"/>
          </a:solidFill>
          <a:ln w="19050">
            <a:solidFill>
              <a:schemeClr val="lt1"/>
            </a:solidFill>
          </a:ln>
          <a:effectLst/>
        </c:spPr>
      </c:pivotFmt>
      <c:pivotFmt>
        <c:idx val="76"/>
        <c:spPr>
          <a:solidFill>
            <a:schemeClr val="accent1"/>
          </a:solidFill>
          <a:ln w="19050">
            <a:solidFill>
              <a:schemeClr val="lt1"/>
            </a:solidFill>
          </a:ln>
          <a:effectLst/>
        </c:spPr>
      </c:pivotFmt>
      <c:pivotFmt>
        <c:idx val="77"/>
        <c:spPr>
          <a:solidFill>
            <a:schemeClr val="accent1"/>
          </a:solidFill>
          <a:ln w="19050">
            <a:solidFill>
              <a:schemeClr val="lt1"/>
            </a:solidFill>
          </a:ln>
          <a:effectLst/>
        </c:spPr>
      </c:pivotFmt>
      <c:pivotFmt>
        <c:idx val="78"/>
        <c:spPr>
          <a:solidFill>
            <a:schemeClr val="accent1"/>
          </a:solidFill>
          <a:ln w="19050">
            <a:solidFill>
              <a:schemeClr val="lt1"/>
            </a:solidFill>
          </a:ln>
          <a:effectLst/>
        </c:spPr>
      </c:pivotFmt>
      <c:pivotFmt>
        <c:idx val="79"/>
        <c:spPr>
          <a:solidFill>
            <a:schemeClr val="accent1"/>
          </a:solidFill>
          <a:ln w="19050">
            <a:solidFill>
              <a:schemeClr val="lt1"/>
            </a:solidFill>
          </a:ln>
          <a:effectLst/>
        </c:spPr>
      </c:pivotFmt>
      <c:pivotFmt>
        <c:idx val="80"/>
        <c:spPr>
          <a:solidFill>
            <a:schemeClr val="accent1"/>
          </a:solidFill>
          <a:ln w="19050">
            <a:solidFill>
              <a:schemeClr val="lt1"/>
            </a:solidFill>
          </a:ln>
          <a:effectLst/>
        </c:spPr>
      </c:pivotFmt>
      <c:pivotFmt>
        <c:idx val="81"/>
        <c:spPr>
          <a:solidFill>
            <a:schemeClr val="accent1"/>
          </a:solidFill>
          <a:ln w="19050">
            <a:solidFill>
              <a:schemeClr val="lt1"/>
            </a:solidFill>
          </a:ln>
          <a:effectLst/>
        </c:spPr>
      </c:pivotFmt>
      <c:pivotFmt>
        <c:idx val="82"/>
        <c:spPr>
          <a:solidFill>
            <a:schemeClr val="accent1"/>
          </a:solidFill>
          <a:ln w="19050">
            <a:solidFill>
              <a:schemeClr val="lt1"/>
            </a:solidFill>
          </a:ln>
          <a:effectLst/>
        </c:spPr>
      </c:pivotFmt>
      <c:pivotFmt>
        <c:idx val="83"/>
        <c:spPr>
          <a:solidFill>
            <a:schemeClr val="accent1"/>
          </a:solidFill>
          <a:ln w="19050">
            <a:solidFill>
              <a:schemeClr val="lt1"/>
            </a:solidFill>
          </a:ln>
          <a:effectLst/>
        </c:spPr>
      </c:pivotFmt>
      <c:pivotFmt>
        <c:idx val="84"/>
        <c:spPr>
          <a:solidFill>
            <a:schemeClr val="accent1"/>
          </a:solidFill>
          <a:ln w="19050">
            <a:solidFill>
              <a:schemeClr val="lt1"/>
            </a:solidFill>
          </a:ln>
          <a:effectLst/>
        </c:spPr>
      </c:pivotFmt>
      <c:pivotFmt>
        <c:idx val="85"/>
        <c:spPr>
          <a:solidFill>
            <a:schemeClr val="accent1"/>
          </a:solidFill>
          <a:ln w="19050">
            <a:solidFill>
              <a:schemeClr val="lt1"/>
            </a:solidFill>
          </a:ln>
          <a:effectLst/>
        </c:spPr>
      </c:pivotFmt>
      <c:pivotFmt>
        <c:idx val="86"/>
        <c:spPr>
          <a:solidFill>
            <a:schemeClr val="accent1"/>
          </a:solidFill>
          <a:ln w="19050">
            <a:solidFill>
              <a:schemeClr val="lt1"/>
            </a:solidFill>
          </a:ln>
          <a:effectLst/>
        </c:spPr>
      </c:pivotFmt>
      <c:pivotFmt>
        <c:idx val="87"/>
        <c:spPr>
          <a:solidFill>
            <a:schemeClr val="accent1"/>
          </a:solidFill>
          <a:ln w="19050">
            <a:solidFill>
              <a:schemeClr val="lt1"/>
            </a:solidFill>
          </a:ln>
          <a:effectLst/>
        </c:spPr>
      </c:pivotFmt>
      <c:pivotFmt>
        <c:idx val="88"/>
        <c:spPr>
          <a:solidFill>
            <a:schemeClr val="accent1"/>
          </a:solidFill>
          <a:ln w="19050">
            <a:solidFill>
              <a:schemeClr val="lt1"/>
            </a:solidFill>
          </a:ln>
          <a:effectLst/>
        </c:spPr>
      </c:pivotFmt>
      <c:pivotFmt>
        <c:idx val="89"/>
        <c:spPr>
          <a:solidFill>
            <a:schemeClr val="accent1"/>
          </a:solidFill>
          <a:ln w="19050">
            <a:solidFill>
              <a:schemeClr val="lt1"/>
            </a:solidFill>
          </a:ln>
          <a:effectLst/>
        </c:spPr>
      </c:pivotFmt>
      <c:pivotFmt>
        <c:idx val="90"/>
        <c:spPr>
          <a:solidFill>
            <a:schemeClr val="accent1"/>
          </a:solidFill>
          <a:ln w="19050">
            <a:solidFill>
              <a:schemeClr val="lt1"/>
            </a:solidFill>
          </a:ln>
          <a:effectLst/>
        </c:spPr>
      </c:pivotFmt>
      <c:pivotFmt>
        <c:idx val="91"/>
        <c:spPr>
          <a:solidFill>
            <a:schemeClr val="accent1"/>
          </a:solidFill>
          <a:ln w="19050">
            <a:solidFill>
              <a:schemeClr val="lt1"/>
            </a:solidFill>
          </a:ln>
          <a:effectLst/>
        </c:spPr>
      </c:pivotFmt>
      <c:pivotFmt>
        <c:idx val="92"/>
        <c:spPr>
          <a:solidFill>
            <a:schemeClr val="accent1"/>
          </a:solidFill>
          <a:ln w="19050">
            <a:solidFill>
              <a:schemeClr val="lt1"/>
            </a:solidFill>
          </a:ln>
          <a:effectLst/>
        </c:spPr>
      </c:pivotFmt>
      <c:pivotFmt>
        <c:idx val="93"/>
        <c:spPr>
          <a:solidFill>
            <a:schemeClr val="accent1"/>
          </a:solidFill>
          <a:ln w="19050">
            <a:solidFill>
              <a:schemeClr val="lt1"/>
            </a:solidFill>
          </a:ln>
          <a:effectLst/>
        </c:spPr>
      </c:pivotFmt>
      <c:pivotFmt>
        <c:idx val="94"/>
        <c:spPr>
          <a:solidFill>
            <a:schemeClr val="accent1"/>
          </a:solidFill>
          <a:ln w="19050">
            <a:solidFill>
              <a:schemeClr val="lt1"/>
            </a:solidFill>
          </a:ln>
          <a:effectLst/>
        </c:spPr>
      </c:pivotFmt>
      <c:pivotFmt>
        <c:idx val="95"/>
        <c:spPr>
          <a:solidFill>
            <a:schemeClr val="accent1"/>
          </a:solidFill>
          <a:ln w="19050">
            <a:solidFill>
              <a:schemeClr val="lt1"/>
            </a:solidFill>
          </a:ln>
          <a:effectLst/>
        </c:spPr>
      </c:pivotFmt>
      <c:pivotFmt>
        <c:idx val="96"/>
        <c:spPr>
          <a:solidFill>
            <a:schemeClr val="accent1"/>
          </a:solidFill>
          <a:ln w="19050">
            <a:solidFill>
              <a:schemeClr val="lt1"/>
            </a:solidFill>
          </a:ln>
          <a:effectLst/>
        </c:spPr>
      </c:pivotFmt>
      <c:pivotFmt>
        <c:idx val="9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19050">
            <a:solidFill>
              <a:schemeClr val="lt1"/>
            </a:solidFill>
          </a:ln>
          <a:effectLst/>
        </c:spPr>
      </c:pivotFmt>
      <c:pivotFmt>
        <c:idx val="99"/>
        <c:spPr>
          <a:solidFill>
            <a:schemeClr val="accent1"/>
          </a:solidFill>
          <a:ln w="19050">
            <a:solidFill>
              <a:schemeClr val="lt1"/>
            </a:solidFill>
          </a:ln>
          <a:effectLst/>
        </c:spPr>
      </c:pivotFmt>
      <c:pivotFmt>
        <c:idx val="100"/>
        <c:spPr>
          <a:solidFill>
            <a:schemeClr val="accent1"/>
          </a:solidFill>
          <a:ln w="19050">
            <a:solidFill>
              <a:schemeClr val="lt1"/>
            </a:solidFill>
          </a:ln>
          <a:effectLst/>
        </c:spPr>
      </c:pivotFmt>
      <c:pivotFmt>
        <c:idx val="101"/>
        <c:spPr>
          <a:solidFill>
            <a:schemeClr val="accent1"/>
          </a:solidFill>
          <a:ln w="19050">
            <a:solidFill>
              <a:schemeClr val="lt1"/>
            </a:solidFill>
          </a:ln>
          <a:effectLst/>
        </c:spPr>
      </c:pivotFmt>
      <c:pivotFmt>
        <c:idx val="102"/>
        <c:spPr>
          <a:solidFill>
            <a:schemeClr val="accent1"/>
          </a:solidFill>
          <a:ln w="19050">
            <a:solidFill>
              <a:schemeClr val="lt1"/>
            </a:solidFill>
          </a:ln>
          <a:effectLst/>
        </c:spPr>
      </c:pivotFmt>
      <c:pivotFmt>
        <c:idx val="103"/>
        <c:spPr>
          <a:solidFill>
            <a:schemeClr val="accent1"/>
          </a:solidFill>
          <a:ln w="19050">
            <a:solidFill>
              <a:schemeClr val="lt1"/>
            </a:solidFill>
          </a:ln>
          <a:effectLst/>
        </c:spPr>
      </c:pivotFmt>
      <c:pivotFmt>
        <c:idx val="104"/>
        <c:spPr>
          <a:solidFill>
            <a:schemeClr val="accent1"/>
          </a:solidFill>
          <a:ln w="19050">
            <a:solidFill>
              <a:schemeClr val="lt1"/>
            </a:solidFill>
          </a:ln>
          <a:effectLst/>
        </c:spPr>
      </c:pivotFmt>
      <c:pivotFmt>
        <c:idx val="105"/>
        <c:spPr>
          <a:solidFill>
            <a:schemeClr val="accent1"/>
          </a:solidFill>
          <a:ln w="19050">
            <a:solidFill>
              <a:schemeClr val="lt1"/>
            </a:solidFill>
          </a:ln>
          <a:effectLst/>
        </c:spPr>
      </c:pivotFmt>
      <c:pivotFmt>
        <c:idx val="106"/>
        <c:spPr>
          <a:solidFill>
            <a:schemeClr val="accent1"/>
          </a:solidFill>
          <a:ln w="19050">
            <a:solidFill>
              <a:schemeClr val="lt1"/>
            </a:solidFill>
          </a:ln>
          <a:effectLst/>
        </c:spPr>
      </c:pivotFmt>
      <c:pivotFmt>
        <c:idx val="107"/>
        <c:spPr>
          <a:solidFill>
            <a:schemeClr val="accent1"/>
          </a:solidFill>
          <a:ln w="19050">
            <a:solidFill>
              <a:schemeClr val="lt1"/>
            </a:solidFill>
          </a:ln>
          <a:effectLst/>
        </c:spPr>
      </c:pivotFmt>
      <c:pivotFmt>
        <c:idx val="108"/>
        <c:spPr>
          <a:solidFill>
            <a:schemeClr val="accent1"/>
          </a:solidFill>
          <a:ln w="19050">
            <a:solidFill>
              <a:schemeClr val="lt1"/>
            </a:solidFill>
          </a:ln>
          <a:effectLst/>
        </c:spPr>
      </c:pivotFmt>
      <c:pivotFmt>
        <c:idx val="109"/>
        <c:spPr>
          <a:solidFill>
            <a:schemeClr val="accent1"/>
          </a:solidFill>
          <a:ln w="19050">
            <a:solidFill>
              <a:schemeClr val="lt1"/>
            </a:solidFill>
          </a:ln>
          <a:effectLst/>
        </c:spPr>
      </c:pivotFmt>
      <c:pivotFmt>
        <c:idx val="110"/>
        <c:spPr>
          <a:solidFill>
            <a:schemeClr val="accent1"/>
          </a:solidFill>
          <a:ln w="19050">
            <a:solidFill>
              <a:schemeClr val="lt1"/>
            </a:solidFill>
          </a:ln>
          <a:effectLst/>
        </c:spPr>
      </c:pivotFmt>
      <c:pivotFmt>
        <c:idx val="111"/>
        <c:spPr>
          <a:solidFill>
            <a:schemeClr val="accent1"/>
          </a:solidFill>
          <a:ln w="19050">
            <a:solidFill>
              <a:schemeClr val="lt1"/>
            </a:solidFill>
          </a:ln>
          <a:effectLst/>
        </c:spPr>
      </c:pivotFmt>
      <c:pivotFmt>
        <c:idx val="112"/>
        <c:spPr>
          <a:solidFill>
            <a:schemeClr val="accent1"/>
          </a:solidFill>
          <a:ln w="19050">
            <a:solidFill>
              <a:schemeClr val="lt1"/>
            </a:solidFill>
          </a:ln>
          <a:effectLst/>
        </c:spPr>
      </c:pivotFmt>
      <c:pivotFmt>
        <c:idx val="113"/>
        <c:spPr>
          <a:solidFill>
            <a:schemeClr val="accent1"/>
          </a:solidFill>
          <a:ln w="19050">
            <a:solidFill>
              <a:schemeClr val="lt1"/>
            </a:solidFill>
          </a:ln>
          <a:effectLst/>
        </c:spPr>
      </c:pivotFmt>
      <c:pivotFmt>
        <c:idx val="114"/>
        <c:spPr>
          <a:solidFill>
            <a:schemeClr val="accent1"/>
          </a:solidFill>
          <a:ln w="19050">
            <a:solidFill>
              <a:schemeClr val="lt1"/>
            </a:solidFill>
          </a:ln>
          <a:effectLst/>
        </c:spPr>
      </c:pivotFmt>
      <c:pivotFmt>
        <c:idx val="115"/>
        <c:spPr>
          <a:solidFill>
            <a:schemeClr val="accent1"/>
          </a:solidFill>
          <a:ln w="19050">
            <a:solidFill>
              <a:schemeClr val="lt1"/>
            </a:solidFill>
          </a:ln>
          <a:effectLst/>
        </c:spPr>
      </c:pivotFmt>
      <c:pivotFmt>
        <c:idx val="116"/>
        <c:spPr>
          <a:solidFill>
            <a:schemeClr val="accent1"/>
          </a:solidFill>
          <a:ln w="19050">
            <a:solidFill>
              <a:schemeClr val="lt1"/>
            </a:solidFill>
          </a:ln>
          <a:effectLst/>
        </c:spPr>
      </c:pivotFmt>
      <c:pivotFmt>
        <c:idx val="117"/>
        <c:spPr>
          <a:solidFill>
            <a:schemeClr val="accent1"/>
          </a:solidFill>
          <a:ln w="19050">
            <a:solidFill>
              <a:schemeClr val="lt1"/>
            </a:solidFill>
          </a:ln>
          <a:effectLst/>
        </c:spPr>
      </c:pivotFmt>
      <c:pivotFmt>
        <c:idx val="118"/>
        <c:spPr>
          <a:solidFill>
            <a:schemeClr val="accent1"/>
          </a:solidFill>
          <a:ln w="19050">
            <a:solidFill>
              <a:schemeClr val="lt1"/>
            </a:solidFill>
          </a:ln>
          <a:effectLst/>
        </c:spPr>
      </c:pivotFmt>
      <c:pivotFmt>
        <c:idx val="119"/>
        <c:spPr>
          <a:solidFill>
            <a:schemeClr val="accent1"/>
          </a:solidFill>
          <a:ln w="19050">
            <a:solidFill>
              <a:schemeClr val="lt1"/>
            </a:solidFill>
          </a:ln>
          <a:effectLst/>
        </c:spPr>
      </c:pivotFmt>
      <c:pivotFmt>
        <c:idx val="120"/>
        <c:spPr>
          <a:solidFill>
            <a:schemeClr val="accent1"/>
          </a:solidFill>
          <a:ln w="19050">
            <a:solidFill>
              <a:schemeClr val="lt1"/>
            </a:solidFill>
          </a:ln>
          <a:effectLst/>
        </c:spPr>
      </c:pivotFmt>
    </c:pivotFmts>
    <c:plotArea>
      <c:layout/>
      <c:pieChart>
        <c:varyColors val="1"/>
        <c:ser>
          <c:idx val="0"/>
          <c:order val="0"/>
          <c:tx>
            <c:strRef>
              <c:f>'RO Prestations Pivot'!$B$3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3E1-4D92-8659-B3524F7229C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3E1-4D92-8659-B3524F7229C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3E1-4D92-8659-B3524F7229C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3E1-4D92-8659-B3524F7229C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3E1-4D92-8659-B3524F7229C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3E1-4D92-8659-B3524F7229C6}"/>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3E1-4D92-8659-B3524F7229C6}"/>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83E1-4D92-8659-B3524F7229C6}"/>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83E1-4D92-8659-B3524F7229C6}"/>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83E1-4D92-8659-B3524F7229C6}"/>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83E1-4D92-8659-B3524F7229C6}"/>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83E1-4D92-8659-B3524F7229C6}"/>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83E1-4D92-8659-B3524F7229C6}"/>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83E1-4D92-8659-B3524F7229C6}"/>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83E1-4D92-8659-B3524F7229C6}"/>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83E1-4D92-8659-B3524F7229C6}"/>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83E1-4D92-8659-B3524F7229C6}"/>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83E1-4D92-8659-B3524F7229C6}"/>
              </c:ext>
            </c:extLst>
          </c:dPt>
          <c:dPt>
            <c:idx val="18"/>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25-83E1-4D92-8659-B3524F7229C6}"/>
              </c:ext>
            </c:extLst>
          </c:dPt>
          <c:dPt>
            <c:idx val="19"/>
            <c:bubble3D val="0"/>
            <c:spPr>
              <a:solidFill>
                <a:schemeClr val="accent2">
                  <a:lumMod val="80000"/>
                </a:schemeClr>
              </a:solidFill>
              <a:ln w="19050">
                <a:solidFill>
                  <a:schemeClr val="lt1"/>
                </a:solidFill>
              </a:ln>
              <a:effectLst/>
            </c:spPr>
            <c:extLst>
              <c:ext xmlns:c16="http://schemas.microsoft.com/office/drawing/2014/chart" uri="{C3380CC4-5D6E-409C-BE32-E72D297353CC}">
                <c16:uniqueId val="{00000027-83E1-4D92-8659-B3524F7229C6}"/>
              </c:ext>
            </c:extLst>
          </c:dPt>
          <c:dPt>
            <c:idx val="20"/>
            <c:bubble3D val="0"/>
            <c:spPr>
              <a:solidFill>
                <a:schemeClr val="accent3">
                  <a:lumMod val="80000"/>
                </a:schemeClr>
              </a:solidFill>
              <a:ln w="19050">
                <a:solidFill>
                  <a:schemeClr val="lt1"/>
                </a:solidFill>
              </a:ln>
              <a:effectLst/>
            </c:spPr>
            <c:extLst>
              <c:ext xmlns:c16="http://schemas.microsoft.com/office/drawing/2014/chart" uri="{C3380CC4-5D6E-409C-BE32-E72D297353CC}">
                <c16:uniqueId val="{00000029-83E1-4D92-8659-B3524F7229C6}"/>
              </c:ext>
            </c:extLst>
          </c:dPt>
          <c:dPt>
            <c:idx val="21"/>
            <c:bubble3D val="0"/>
            <c:spPr>
              <a:solidFill>
                <a:schemeClr val="accent4">
                  <a:lumMod val="80000"/>
                </a:schemeClr>
              </a:solidFill>
              <a:ln w="19050">
                <a:solidFill>
                  <a:schemeClr val="lt1"/>
                </a:solidFill>
              </a:ln>
              <a:effectLst/>
            </c:spPr>
            <c:extLst>
              <c:ext xmlns:c16="http://schemas.microsoft.com/office/drawing/2014/chart" uri="{C3380CC4-5D6E-409C-BE32-E72D297353CC}">
                <c16:uniqueId val="{0000002B-83E1-4D92-8659-B3524F7229C6}"/>
              </c:ext>
            </c:extLst>
          </c:dPt>
          <c:dPt>
            <c:idx val="22"/>
            <c:bubble3D val="0"/>
            <c:spPr>
              <a:solidFill>
                <a:schemeClr val="accent5">
                  <a:lumMod val="80000"/>
                </a:schemeClr>
              </a:solidFill>
              <a:ln w="19050">
                <a:solidFill>
                  <a:schemeClr val="lt1"/>
                </a:solidFill>
              </a:ln>
              <a:effectLst/>
            </c:spPr>
            <c:extLst>
              <c:ext xmlns:c16="http://schemas.microsoft.com/office/drawing/2014/chart" uri="{C3380CC4-5D6E-409C-BE32-E72D297353CC}">
                <c16:uniqueId val="{0000002D-83E1-4D92-8659-B3524F7229C6}"/>
              </c:ext>
            </c:extLst>
          </c:dPt>
          <c:cat>
            <c:strRef>
              <c:f>'RO Prestations Pivot'!$A$4:$A$27</c:f>
              <c:strCache>
                <c:ptCount val="23"/>
                <c:pt idx="0">
                  <c:v>ATL</c:v>
                </c:pt>
                <c:pt idx="1">
                  <c:v>Bibliothèque</c:v>
                </c:pt>
                <c:pt idx="2">
                  <c:v>Carburant CPAS</c:v>
                </c:pt>
                <c:pt idx="3">
                  <c:v>Chasses</c:v>
                </c:pt>
                <c:pt idx="4">
                  <c:v>Concessions cimetières</c:v>
                </c:pt>
                <c:pt idx="5">
                  <c:v>Crèche</c:v>
                </c:pt>
                <c:pt idx="6">
                  <c:v>Culture</c:v>
                </c:pt>
                <c:pt idx="7">
                  <c:v>Divers</c:v>
                </c:pt>
                <c:pt idx="8">
                  <c:v>Fermages</c:v>
                </c:pt>
                <c:pt idx="9">
                  <c:v>Implantations chantier</c:v>
                </c:pt>
                <c:pt idx="10">
                  <c:v>Location immeubles</c:v>
                </c:pt>
                <c:pt idx="11">
                  <c:v>Location salles fêtes</c:v>
                </c:pt>
                <c:pt idx="12">
                  <c:v>Location salles sports</c:v>
                </c:pt>
                <c:pt idx="13">
                  <c:v>NC diverses: assurance, décomptes</c:v>
                </c:pt>
                <c:pt idx="14">
                  <c:v>Occupation domaine public réseaux gaz &amp; électricité</c:v>
                </c:pt>
                <c:pt idx="15">
                  <c:v>Ristourne IPALLE</c:v>
                </c:pt>
                <c:pt idx="16">
                  <c:v>Travaux pour compte de tiers</c:v>
                </c:pt>
                <c:pt idx="17">
                  <c:v>(vide)</c:v>
                </c:pt>
                <c:pt idx="18">
                  <c:v>Plaines de jeux</c:v>
                </c:pt>
                <c:pt idx="19">
                  <c:v>Tourisme</c:v>
                </c:pt>
                <c:pt idx="20">
                  <c:v>Repas Scolaire</c:v>
                </c:pt>
                <c:pt idx="21">
                  <c:v>PCS</c:v>
                </c:pt>
                <c:pt idx="22">
                  <c:v>Environnement</c:v>
                </c:pt>
              </c:strCache>
            </c:strRef>
          </c:cat>
          <c:val>
            <c:numRef>
              <c:f>'RO Prestations Pivot'!$B$4:$B$27</c:f>
              <c:numCache>
                <c:formatCode>#,##0.00</c:formatCode>
                <c:ptCount val="23"/>
                <c:pt idx="0">
                  <c:v>42508.7</c:v>
                </c:pt>
                <c:pt idx="1">
                  <c:v>1555.54</c:v>
                </c:pt>
                <c:pt idx="2">
                  <c:v>11491.65</c:v>
                </c:pt>
                <c:pt idx="3">
                  <c:v>6363.98</c:v>
                </c:pt>
                <c:pt idx="4">
                  <c:v>5867.65</c:v>
                </c:pt>
                <c:pt idx="5">
                  <c:v>126430.67</c:v>
                </c:pt>
                <c:pt idx="6">
                  <c:v>11937.16</c:v>
                </c:pt>
                <c:pt idx="7">
                  <c:v>2375.67</c:v>
                </c:pt>
                <c:pt idx="8">
                  <c:v>26480.32</c:v>
                </c:pt>
                <c:pt idx="9">
                  <c:v>2982.65</c:v>
                </c:pt>
                <c:pt idx="10">
                  <c:v>50922.29</c:v>
                </c:pt>
                <c:pt idx="11">
                  <c:v>3480</c:v>
                </c:pt>
                <c:pt idx="12">
                  <c:v>22001.5</c:v>
                </c:pt>
                <c:pt idx="13">
                  <c:v>6004.36</c:v>
                </c:pt>
                <c:pt idx="14">
                  <c:v>202343.67</c:v>
                </c:pt>
                <c:pt idx="15">
                  <c:v>13946.7</c:v>
                </c:pt>
                <c:pt idx="16">
                  <c:v>2891.33</c:v>
                </c:pt>
                <c:pt idx="18">
                  <c:v>10731</c:v>
                </c:pt>
                <c:pt idx="19">
                  <c:v>243</c:v>
                </c:pt>
                <c:pt idx="20">
                  <c:v>30624.5</c:v>
                </c:pt>
                <c:pt idx="21">
                  <c:v>1230</c:v>
                </c:pt>
                <c:pt idx="22">
                  <c:v>331.16</c:v>
                </c:pt>
              </c:numCache>
            </c:numRef>
          </c:val>
          <c:extLst>
            <c:ext xmlns:c16="http://schemas.microsoft.com/office/drawing/2014/chart" uri="{C3380CC4-5D6E-409C-BE32-E72D297353CC}">
              <c16:uniqueId val="{0000002E-83E1-4D92-8659-B3524F7229C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BE"/>
              <a:t>Recettes ordinaires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A2B-4ADF-BF65-86AD4D0A77E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A2B-4ADF-BF65-86AD4D0A77E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A2B-4ADF-BF65-86AD4D0A77E8}"/>
              </c:ext>
            </c:extLst>
          </c:dPt>
          <c:dLbls>
            <c:dLbl>
              <c:idx val="0"/>
              <c:layout>
                <c:manualLayout>
                  <c:x val="8.3955833892303058E-3"/>
                  <c:y val="1.1002014623291759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6.5458372226684464E-2"/>
                      <c:h val="4.7313488325164799E-2"/>
                    </c:manualLayout>
                  </c15:layout>
                </c:ext>
                <c:ext xmlns:c16="http://schemas.microsoft.com/office/drawing/2014/chart" uri="{C3380CC4-5D6E-409C-BE32-E72D297353CC}">
                  <c16:uniqueId val="{00000001-BA2B-4ADF-BF65-86AD4D0A77E8}"/>
                </c:ext>
              </c:extLst>
            </c:dLbl>
            <c:dLbl>
              <c:idx val="1"/>
              <c:layout>
                <c:manualLayout>
                  <c:x val="7.8557993194134923E-2"/>
                  <c:y val="-0.19253086913941481"/>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7.6952133517023083E-2"/>
                      <c:h val="4.7313488325164799E-2"/>
                    </c:manualLayout>
                  </c15:layout>
                </c:ext>
                <c:ext xmlns:c16="http://schemas.microsoft.com/office/drawing/2014/chart" uri="{C3380CC4-5D6E-409C-BE32-E72D297353CC}">
                  <c16:uniqueId val="{00000003-BA2B-4ADF-BF65-86AD4D0A77E8}"/>
                </c:ext>
              </c:extLst>
            </c:dLbl>
            <c:dLbl>
              <c:idx val="2"/>
              <c:layout>
                <c:manualLayout>
                  <c:x val="-3.5041955153471346E-3"/>
                  <c:y val="6.4869334625967693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c:ext xmlns:c15="http://schemas.microsoft.com/office/drawing/2012/chart" uri="{CE6537A1-D6FC-4f65-9D91-7224C49458BB}">
                  <c15:layout>
                    <c:manualLayout>
                      <c:w val="6.570366591275878E-2"/>
                      <c:h val="5.9890352729063324E-2"/>
                    </c:manualLayout>
                  </c15:layout>
                </c:ext>
                <c:ext xmlns:c16="http://schemas.microsoft.com/office/drawing/2014/chart" uri="{C3380CC4-5D6E-409C-BE32-E72D297353CC}">
                  <c16:uniqueId val="{00000005-BA2B-4ADF-BF65-86AD4D0A77E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Feuil1!$B$11:$B$13</c:f>
              <c:strCache>
                <c:ptCount val="3"/>
                <c:pt idx="0">
                  <c:v>Prestations</c:v>
                </c:pt>
                <c:pt idx="1">
                  <c:v>Transferts</c:v>
                </c:pt>
                <c:pt idx="2">
                  <c:v>Dette</c:v>
                </c:pt>
              </c:strCache>
            </c:strRef>
          </c:cat>
          <c:val>
            <c:numRef>
              <c:f>Feuil1!$D$11:$D$13</c:f>
              <c:numCache>
                <c:formatCode>0.00%</c:formatCode>
                <c:ptCount val="3"/>
                <c:pt idx="0">
                  <c:v>7.4714918283289453E-2</c:v>
                </c:pt>
                <c:pt idx="1">
                  <c:v>0.90803623982817006</c:v>
                </c:pt>
                <c:pt idx="2">
                  <c:v>1.7248841888540548E-2</c:v>
                </c:pt>
              </c:numCache>
            </c:numRef>
          </c:val>
          <c:extLst>
            <c:ext xmlns:c16="http://schemas.microsoft.com/office/drawing/2014/chart" uri="{C3380CC4-5D6E-409C-BE32-E72D297353CC}">
              <c16:uniqueId val="{00000006-BA2B-4ADF-BF65-86AD4D0A77E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86235647743418"/>
          <c:y val="7.1111111111111111E-2"/>
          <c:w val="0.84345420134046822"/>
          <c:h val="0.85583692038495185"/>
        </c:manualLayout>
      </c:layout>
      <c:lineChart>
        <c:grouping val="standard"/>
        <c:varyColors val="0"/>
        <c:ser>
          <c:idx val="0"/>
          <c:order val="0"/>
          <c:tx>
            <c:strRef>
              <c:f>'L:\Comptabilité\COMPTE\COMPTE 2022\[Tableaux préparatifs article L1122-23 2022.xlsx]Feuil2'!$A$5</c:f>
              <c:strCache>
                <c:ptCount val="1"/>
                <c:pt idx="0">
                  <c:v>Recettes de transferts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[1]Feuil2!$B$4:$F$4</c:f>
              <c:numCache>
                <c:formatCode>General</c:formatCode>
                <c:ptCount val="5"/>
                <c:pt idx="0">
                  <c:v>2018</c:v>
                </c:pt>
                <c:pt idx="1">
                  <c:v>2019</c:v>
                </c:pt>
                <c:pt idx="2">
                  <c:v>2020</c:v>
                </c:pt>
                <c:pt idx="3">
                  <c:v>2021</c:v>
                </c:pt>
                <c:pt idx="4">
                  <c:v>2021</c:v>
                </c:pt>
              </c:numCache>
            </c:numRef>
          </c:cat>
          <c:val>
            <c:numRef>
              <c:f>[1]Feuil2!$B$5:$F$5</c:f>
              <c:numCache>
                <c:formatCode>General</c:formatCode>
                <c:ptCount val="5"/>
                <c:pt idx="0">
                  <c:v>6111527.1200000001</c:v>
                </c:pt>
                <c:pt idx="1">
                  <c:v>6466032.46</c:v>
                </c:pt>
                <c:pt idx="2">
                  <c:v>6608711.9900000002</c:v>
                </c:pt>
                <c:pt idx="3">
                  <c:v>6862671.0999999996</c:v>
                </c:pt>
                <c:pt idx="4">
                  <c:v>7082283.2800000003</c:v>
                </c:pt>
              </c:numCache>
            </c:numRef>
          </c:val>
          <c:smooth val="0"/>
          <c:extLst>
            <c:ext xmlns:c16="http://schemas.microsoft.com/office/drawing/2014/chart" uri="{C3380CC4-5D6E-409C-BE32-E72D297353CC}">
              <c16:uniqueId val="{00000000-C8D5-4A3B-BF89-08336C6F5600}"/>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188720"/>
        <c:axId val="448186760"/>
      </c:lineChart>
      <c:catAx>
        <c:axId val="44818872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6760"/>
        <c:crosses val="autoZero"/>
        <c:auto val="1"/>
        <c:lblAlgn val="ctr"/>
        <c:lblOffset val="100"/>
        <c:noMultiLvlLbl val="0"/>
      </c:catAx>
      <c:valAx>
        <c:axId val="44818676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8720"/>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'L:\Comptabilité\COMPTE\COMPTE 2022\[Tableaux préparatifs article L1122-23 2022.xlsx]Feuil2'!$A$2</c:f>
              <c:strCache>
                <c:ptCount val="1"/>
                <c:pt idx="0">
                  <c:v>Recettes de prestations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[1]Feuil2!$B$1:$F$1</c:f>
              <c:numCache>
                <c:formatCode>General</c:formatCode>
                <c:ptCount val="5"/>
                <c:pt idx="0">
                  <c:v>2018</c:v>
                </c:pt>
                <c:pt idx="1">
                  <c:v>2019</c:v>
                </c:pt>
                <c:pt idx="2">
                  <c:v>2020</c:v>
                </c:pt>
                <c:pt idx="3">
                  <c:v>2021</c:v>
                </c:pt>
                <c:pt idx="4">
                  <c:v>2022</c:v>
                </c:pt>
              </c:numCache>
            </c:numRef>
          </c:cat>
          <c:val>
            <c:numRef>
              <c:f>[1]Feuil2!$B$2:$F$2</c:f>
              <c:numCache>
                <c:formatCode>General</c:formatCode>
                <c:ptCount val="5"/>
                <c:pt idx="0">
                  <c:v>541838.73</c:v>
                </c:pt>
                <c:pt idx="1">
                  <c:v>519517.07</c:v>
                </c:pt>
                <c:pt idx="2">
                  <c:v>498368</c:v>
                </c:pt>
                <c:pt idx="3">
                  <c:v>503705.25</c:v>
                </c:pt>
                <c:pt idx="4">
                  <c:v>582743.5</c:v>
                </c:pt>
              </c:numCache>
            </c:numRef>
          </c:val>
          <c:smooth val="0"/>
          <c:extLst>
            <c:ext xmlns:c16="http://schemas.microsoft.com/office/drawing/2014/chart" uri="{C3380CC4-5D6E-409C-BE32-E72D297353CC}">
              <c16:uniqueId val="{00000000-86F7-4C1E-8216-569B7EEAAB74}"/>
            </c:ext>
          </c:extLst>
        </c:ser>
        <c:ser>
          <c:idx val="1"/>
          <c:order val="1"/>
          <c:tx>
            <c:strRef>
              <c:f>'L:\Comptabilité\COMPTE\COMPTE 2022\[Tableaux préparatifs article L1122-23 2022.xlsx]Feuil2'!$A$3</c:f>
              <c:strCache>
                <c:ptCount val="1"/>
                <c:pt idx="0">
                  <c:v>Recettes de dette</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[1]Feuil2!$B$1:$F$1</c:f>
              <c:numCache>
                <c:formatCode>General</c:formatCode>
                <c:ptCount val="5"/>
                <c:pt idx="0">
                  <c:v>2018</c:v>
                </c:pt>
                <c:pt idx="1">
                  <c:v>2019</c:v>
                </c:pt>
                <c:pt idx="2">
                  <c:v>2020</c:v>
                </c:pt>
                <c:pt idx="3">
                  <c:v>2021</c:v>
                </c:pt>
                <c:pt idx="4">
                  <c:v>2022</c:v>
                </c:pt>
              </c:numCache>
            </c:numRef>
          </c:cat>
          <c:val>
            <c:numRef>
              <c:f>[1]Feuil2!$B$3:$F$3</c:f>
              <c:numCache>
                <c:formatCode>General</c:formatCode>
                <c:ptCount val="5"/>
                <c:pt idx="0">
                  <c:v>126597.34</c:v>
                </c:pt>
                <c:pt idx="1">
                  <c:v>102212.32</c:v>
                </c:pt>
                <c:pt idx="2">
                  <c:v>106846.82</c:v>
                </c:pt>
                <c:pt idx="3">
                  <c:v>119624.68</c:v>
                </c:pt>
                <c:pt idx="4">
                  <c:v>134533.38</c:v>
                </c:pt>
              </c:numCache>
            </c:numRef>
          </c:val>
          <c:smooth val="0"/>
          <c:extLst>
            <c:ext xmlns:c16="http://schemas.microsoft.com/office/drawing/2014/chart" uri="{C3380CC4-5D6E-409C-BE32-E72D297353CC}">
              <c16:uniqueId val="{00000001-86F7-4C1E-8216-569B7EEAAB74}"/>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191072"/>
        <c:axId val="448184800"/>
      </c:lineChart>
      <c:catAx>
        <c:axId val="448191072"/>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4800"/>
        <c:crosses val="autoZero"/>
        <c:auto val="1"/>
        <c:lblAlgn val="ctr"/>
        <c:lblOffset val="100"/>
        <c:noMultiLvlLbl val="0"/>
      </c:catAx>
      <c:valAx>
        <c:axId val="4481848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91072"/>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628952603915003"/>
          <c:y val="9.3147039254823691E-2"/>
          <c:w val="0.78082945984388075"/>
          <c:h val="0.74684681380895257"/>
        </c:manualLayout>
      </c:layout>
      <c:lineChart>
        <c:grouping val="standard"/>
        <c:varyColors val="0"/>
        <c:ser>
          <c:idx val="3"/>
          <c:order val="3"/>
          <c:tx>
            <c:strRef>
              <c:f>'L:\Comptabilité\COMPTE\COMPTE 2022\[Tableaux préparatifs article L1122-23 2022.xlsx]Feuil2'!$A$41</c:f>
              <c:strCache>
                <c:ptCount val="1"/>
                <c:pt idx="0">
                  <c:v>TOTAL Additionnels</c:v>
                </c:pt>
              </c:strCache>
            </c:strRef>
          </c:tx>
          <c:spPr>
            <a:ln w="22225" cap="rnd" cmpd="sng" algn="ctr">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[1]Feuil2!$B$37:$F$37</c:f>
              <c:numCache>
                <c:formatCode>General</c:formatCode>
                <c:ptCount val="5"/>
                <c:pt idx="0">
                  <c:v>2018</c:v>
                </c:pt>
                <c:pt idx="1">
                  <c:v>2019</c:v>
                </c:pt>
                <c:pt idx="2">
                  <c:v>2020</c:v>
                </c:pt>
                <c:pt idx="3">
                  <c:v>2021</c:v>
                </c:pt>
                <c:pt idx="4">
                  <c:v>2022</c:v>
                </c:pt>
              </c:numCache>
            </c:numRef>
          </c:cat>
          <c:val>
            <c:numRef>
              <c:f>[1]Feuil2!$B$41:$F$41</c:f>
              <c:numCache>
                <c:formatCode>General</c:formatCode>
                <c:ptCount val="5"/>
                <c:pt idx="0">
                  <c:v>2757927.09</c:v>
                </c:pt>
                <c:pt idx="1">
                  <c:v>3000710.78</c:v>
                </c:pt>
                <c:pt idx="2">
                  <c:v>2953688.68</c:v>
                </c:pt>
                <c:pt idx="3">
                  <c:v>3001099.32</c:v>
                </c:pt>
                <c:pt idx="4">
                  <c:v>2915783.1</c:v>
                </c:pt>
              </c:numCache>
            </c:numRef>
          </c:val>
          <c:smooth val="0"/>
          <c:extLst>
            <c:ext xmlns:c16="http://schemas.microsoft.com/office/drawing/2014/chart" uri="{C3380CC4-5D6E-409C-BE32-E72D297353CC}">
              <c16:uniqueId val="{00000000-79EA-4899-952E-5A4478EAED8C}"/>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60557224"/>
        <c:axId val="460555656"/>
        <c:extLst>
          <c:ext xmlns:c15="http://schemas.microsoft.com/office/drawing/2012/chart" uri="{02D57815-91ED-43cb-92C2-25804820EDAC}">
            <c15:filteredLineSeries>
              <c15:ser>
                <c:idx val="0"/>
                <c:order val="0"/>
                <c:tx>
                  <c:strRef>
                    <c:extLst>
                      <c:ext uri="{02D57815-91ED-43cb-92C2-25804820EDAC}">
                        <c15:formulaRef>
                          <c15:sqref>'L:\Comptabilité\COMPTE\COMPTE 2022\[Tableaux préparatifs article L1122-23 2022.xlsx]Feuil2'!$A$38</c15:sqref>
                        </c15:formulaRef>
                      </c:ext>
                    </c:extLst>
                    <c:strCache>
                      <c:ptCount val="1"/>
                      <c:pt idx="0">
                        <c:v>Précompte immobilier </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uri="{CE6537A1-D6FC-4f65-9D91-7224C49458BB}">
                      <c15:showLeaderLines val="1"/>
                      <c15:leaderLines>
                        <c:spPr>
                          <a:ln w="9525">
                            <a:solidFill>
                              <a:schemeClr val="dk1">
                                <a:lumMod val="35000"/>
                                <a:lumOff val="65000"/>
                              </a:schemeClr>
                            </a:solidFill>
                          </a:ln>
                          <a:effectLst/>
                        </c:spPr>
                      </c15:leaderLines>
                    </c:ext>
                  </c:extLst>
                </c:dLbls>
                <c:cat>
                  <c:numRef>
                    <c:extLst>
                      <c:ext uri="{02D57815-91ED-43cb-92C2-25804820EDAC}">
                        <c15:formulaRef>
                          <c15:sqref>[1]Feuil2!$B$37:$F$37</c15:sqref>
                        </c15:formulaRef>
                      </c:ext>
                    </c:extLst>
                    <c:numCache>
                      <c:formatCode>General</c:formatCode>
                      <c:ptCount val="5"/>
                      <c:pt idx="0">
                        <c:v>2018</c:v>
                      </c:pt>
                      <c:pt idx="1">
                        <c:v>2019</c:v>
                      </c:pt>
                      <c:pt idx="2">
                        <c:v>2020</c:v>
                      </c:pt>
                      <c:pt idx="3">
                        <c:v>2021</c:v>
                      </c:pt>
                      <c:pt idx="4">
                        <c:v>2022</c:v>
                      </c:pt>
                    </c:numCache>
                  </c:numRef>
                </c:cat>
                <c:val>
                  <c:numRef>
                    <c:extLst>
                      <c:ext uri="{02D57815-91ED-43cb-92C2-25804820EDAC}">
                        <c15:formulaRef>
                          <c15:sqref>[1]Feuil2!$B$38:$F$38</c15:sqref>
                        </c15:formulaRef>
                      </c:ext>
                    </c:extLst>
                    <c:numCache>
                      <c:formatCode>General</c:formatCode>
                      <c:ptCount val="5"/>
                      <c:pt idx="0">
                        <c:v>1145966.07</c:v>
                      </c:pt>
                      <c:pt idx="1">
                        <c:v>1215381.1499999999</c:v>
                      </c:pt>
                      <c:pt idx="2">
                        <c:v>1268289.76</c:v>
                      </c:pt>
                      <c:pt idx="3">
                        <c:v>1210854.79</c:v>
                      </c:pt>
                      <c:pt idx="4">
                        <c:v>1280626.51</c:v>
                      </c:pt>
                    </c:numCache>
                  </c:numRef>
                </c:val>
                <c:smooth val="0"/>
                <c:extLst>
                  <c:ext xmlns:c16="http://schemas.microsoft.com/office/drawing/2014/chart" uri="{C3380CC4-5D6E-409C-BE32-E72D297353CC}">
                    <c16:uniqueId val="{00000001-79EA-4899-952E-5A4478EAED8C}"/>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'L:\Comptabilité\COMPTE\COMPTE 2022\[Tableaux préparatifs article L1122-23 2022.xlsx]Feuil2'!$A$39</c15:sqref>
                        </c15:formulaRef>
                      </c:ext>
                    </c:extLst>
                    <c:strCache>
                      <c:ptCount val="1"/>
                      <c:pt idx="0">
                        <c:v>IPP</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[1]Feuil2!$B$37:$F$37</c15:sqref>
                        </c15:formulaRef>
                      </c:ext>
                    </c:extLst>
                    <c:numCache>
                      <c:formatCode>General</c:formatCode>
                      <c:ptCount val="5"/>
                      <c:pt idx="0">
                        <c:v>2018</c:v>
                      </c:pt>
                      <c:pt idx="1">
                        <c:v>2019</c:v>
                      </c:pt>
                      <c:pt idx="2">
                        <c:v>2020</c:v>
                      </c:pt>
                      <c:pt idx="3">
                        <c:v>2021</c:v>
                      </c:pt>
                      <c:pt idx="4">
                        <c:v>2022</c:v>
                      </c:pt>
                    </c:numCache>
                  </c:numRef>
                </c:cat>
                <c:val>
                  <c:numRef>
                    <c:extLst xmlns:c15="http://schemas.microsoft.com/office/drawing/2012/chart">
                      <c:ext xmlns:c15="http://schemas.microsoft.com/office/drawing/2012/chart" uri="{02D57815-91ED-43cb-92C2-25804820EDAC}">
                        <c15:formulaRef>
                          <c15:sqref>[1]Feuil2!$B$39:$F$39</c15:sqref>
                        </c15:formulaRef>
                      </c:ext>
                    </c:extLst>
                    <c:numCache>
                      <c:formatCode>General</c:formatCode>
                      <c:ptCount val="5"/>
                      <c:pt idx="0">
                        <c:v>1522781.42</c:v>
                      </c:pt>
                      <c:pt idx="1">
                        <c:v>1693770.03</c:v>
                      </c:pt>
                      <c:pt idx="2">
                        <c:v>1591111.47</c:v>
                      </c:pt>
                      <c:pt idx="3">
                        <c:v>1693221.59</c:v>
                      </c:pt>
                      <c:pt idx="4">
                        <c:v>1537560.07</c:v>
                      </c:pt>
                    </c:numCache>
                  </c:numRef>
                </c:val>
                <c:smooth val="0"/>
                <c:extLst xmlns:c15="http://schemas.microsoft.com/office/drawing/2012/chart">
                  <c:ext xmlns:c16="http://schemas.microsoft.com/office/drawing/2014/chart" uri="{C3380CC4-5D6E-409C-BE32-E72D297353CC}">
                    <c16:uniqueId val="{00000002-79EA-4899-952E-5A4478EAED8C}"/>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'L:\Comptabilité\COMPTE\COMPTE 2022\[Tableaux préparatifs article L1122-23 2022.xlsx]Feuil2'!$A$40</c15:sqref>
                        </c15:formulaRef>
                      </c:ext>
                    </c:extLst>
                    <c:strCache>
                      <c:ptCount val="1"/>
                      <c:pt idx="0">
                        <c:v>Taxes automobiles</c:v>
                      </c:pt>
                    </c:strCache>
                  </c:strRef>
                </c:tx>
                <c:spPr>
                  <a:ln w="22225" cap="rnd" cmpd="sng" algn="ctr">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[1]Feuil2!$B$37:$F$37</c15:sqref>
                        </c15:formulaRef>
                      </c:ext>
                    </c:extLst>
                    <c:numCache>
                      <c:formatCode>General</c:formatCode>
                      <c:ptCount val="5"/>
                      <c:pt idx="0">
                        <c:v>2018</c:v>
                      </c:pt>
                      <c:pt idx="1">
                        <c:v>2019</c:v>
                      </c:pt>
                      <c:pt idx="2">
                        <c:v>2020</c:v>
                      </c:pt>
                      <c:pt idx="3">
                        <c:v>2021</c:v>
                      </c:pt>
                      <c:pt idx="4">
                        <c:v>2022</c:v>
                      </c:pt>
                    </c:numCache>
                  </c:numRef>
                </c:cat>
                <c:val>
                  <c:numRef>
                    <c:extLst xmlns:c15="http://schemas.microsoft.com/office/drawing/2012/chart">
                      <c:ext xmlns:c15="http://schemas.microsoft.com/office/drawing/2012/chart" uri="{02D57815-91ED-43cb-92C2-25804820EDAC}">
                        <c15:formulaRef>
                          <c15:sqref>[1]Feuil2!$B$40:$F$40</c15:sqref>
                        </c15:formulaRef>
                      </c:ext>
                    </c:extLst>
                    <c:numCache>
                      <c:formatCode>General</c:formatCode>
                      <c:ptCount val="5"/>
                      <c:pt idx="0">
                        <c:v>89179.6</c:v>
                      </c:pt>
                      <c:pt idx="1">
                        <c:v>91559.6</c:v>
                      </c:pt>
                      <c:pt idx="2">
                        <c:v>94287.45</c:v>
                      </c:pt>
                      <c:pt idx="3">
                        <c:v>97022.94</c:v>
                      </c:pt>
                      <c:pt idx="4">
                        <c:v>97596.52</c:v>
                      </c:pt>
                    </c:numCache>
                  </c:numRef>
                </c:val>
                <c:smooth val="0"/>
                <c:extLst xmlns:c15="http://schemas.microsoft.com/office/drawing/2012/chart">
                  <c:ext xmlns:c16="http://schemas.microsoft.com/office/drawing/2014/chart" uri="{C3380CC4-5D6E-409C-BE32-E72D297353CC}">
                    <c16:uniqueId val="{00000003-79EA-4899-952E-5A4478EAED8C}"/>
                  </c:ext>
                </c:extLst>
              </c15:ser>
            </c15:filteredLineSeries>
          </c:ext>
        </c:extLst>
      </c:lineChart>
      <c:catAx>
        <c:axId val="46055722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60555656"/>
        <c:crosses val="autoZero"/>
        <c:auto val="1"/>
        <c:lblAlgn val="ctr"/>
        <c:lblOffset val="100"/>
        <c:noMultiLvlLbl val="0"/>
      </c:catAx>
      <c:valAx>
        <c:axId val="4605556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60557224"/>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28952603915003"/>
          <c:y val="9.3147039254823691E-2"/>
          <c:w val="0.78082945984388075"/>
          <c:h val="0.74684681380895257"/>
        </c:manualLayout>
      </c:layout>
      <c:lineChart>
        <c:grouping val="standard"/>
        <c:varyColors val="0"/>
        <c:ser>
          <c:idx val="0"/>
          <c:order val="0"/>
          <c:tx>
            <c:strRef>
              <c:f>'L:\Comptabilité\COMPTE\COMPTE 2022\[Tableaux préparatifs article L1122-23 2022.xlsx]Feuil2'!$A$38</c:f>
              <c:strCache>
                <c:ptCount val="1"/>
                <c:pt idx="0">
                  <c:v>Précompte immobilier </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[1]Feuil2!$B$37:$F$37</c:f>
              <c:numCache>
                <c:formatCode>General</c:formatCode>
                <c:ptCount val="5"/>
                <c:pt idx="0">
                  <c:v>2018</c:v>
                </c:pt>
                <c:pt idx="1">
                  <c:v>2019</c:v>
                </c:pt>
                <c:pt idx="2">
                  <c:v>2020</c:v>
                </c:pt>
                <c:pt idx="3">
                  <c:v>2021</c:v>
                </c:pt>
                <c:pt idx="4">
                  <c:v>2022</c:v>
                </c:pt>
              </c:numCache>
            </c:numRef>
          </c:cat>
          <c:val>
            <c:numRef>
              <c:f>[1]Feuil2!$B$38:$F$38</c:f>
              <c:numCache>
                <c:formatCode>General</c:formatCode>
                <c:ptCount val="5"/>
                <c:pt idx="0">
                  <c:v>1145966.07</c:v>
                </c:pt>
                <c:pt idx="1">
                  <c:v>1215381.1499999999</c:v>
                </c:pt>
                <c:pt idx="2">
                  <c:v>1268289.76</c:v>
                </c:pt>
                <c:pt idx="3">
                  <c:v>1210854.79</c:v>
                </c:pt>
                <c:pt idx="4">
                  <c:v>1280626.51</c:v>
                </c:pt>
              </c:numCache>
            </c:numRef>
          </c:val>
          <c:smooth val="0"/>
          <c:extLst>
            <c:ext xmlns:c16="http://schemas.microsoft.com/office/drawing/2014/chart" uri="{C3380CC4-5D6E-409C-BE32-E72D297353CC}">
              <c16:uniqueId val="{00000000-9391-4E2A-8A8E-0F85C9CD99B6}"/>
            </c:ext>
          </c:extLst>
        </c:ser>
        <c:ser>
          <c:idx val="1"/>
          <c:order val="1"/>
          <c:tx>
            <c:strRef>
              <c:f>'L:\Comptabilité\COMPTE\COMPTE 2022\[Tableaux préparatifs article L1122-23 2022.xlsx]Feuil2'!$A$39</c:f>
              <c:strCache>
                <c:ptCount val="1"/>
                <c:pt idx="0">
                  <c:v>IPP</c:v>
                </c:pt>
              </c:strCache>
            </c:strRef>
          </c:tx>
          <c:spPr>
            <a:ln w="22225" cap="rnd" cmpd="sng" algn="ctr">
              <a:solidFill>
                <a:schemeClr val="accent2"/>
              </a:solidFill>
              <a:round/>
            </a:ln>
            <a:effectLst/>
          </c:spPr>
          <c:marker>
            <c:symbol val="none"/>
          </c:marker>
          <c:dLbls>
            <c:dLbl>
              <c:idx val="4"/>
              <c:layout>
                <c:manualLayout>
                  <c:x val="-1.7557149572344076E-2"/>
                  <c:y val="-9.85633617826743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391-4E2A-8A8E-0F85C9CD99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[1]Feuil2!$B$37:$F$37</c:f>
              <c:numCache>
                <c:formatCode>General</c:formatCode>
                <c:ptCount val="5"/>
                <c:pt idx="0">
                  <c:v>2018</c:v>
                </c:pt>
                <c:pt idx="1">
                  <c:v>2019</c:v>
                </c:pt>
                <c:pt idx="2">
                  <c:v>2020</c:v>
                </c:pt>
                <c:pt idx="3">
                  <c:v>2021</c:v>
                </c:pt>
                <c:pt idx="4">
                  <c:v>2022</c:v>
                </c:pt>
              </c:numCache>
            </c:numRef>
          </c:cat>
          <c:val>
            <c:numRef>
              <c:f>[1]Feuil2!$B$39:$F$39</c:f>
              <c:numCache>
                <c:formatCode>General</c:formatCode>
                <c:ptCount val="5"/>
                <c:pt idx="0">
                  <c:v>1522781.42</c:v>
                </c:pt>
                <c:pt idx="1">
                  <c:v>1693770.03</c:v>
                </c:pt>
                <c:pt idx="2">
                  <c:v>1591111.47</c:v>
                </c:pt>
                <c:pt idx="3">
                  <c:v>1693221.59</c:v>
                </c:pt>
                <c:pt idx="4">
                  <c:v>1537560.07</c:v>
                </c:pt>
              </c:numCache>
            </c:numRef>
          </c:val>
          <c:smooth val="0"/>
          <c:extLst>
            <c:ext xmlns:c16="http://schemas.microsoft.com/office/drawing/2014/chart" uri="{C3380CC4-5D6E-409C-BE32-E72D297353CC}">
              <c16:uniqueId val="{00000001-9391-4E2A-8A8E-0F85C9CD99B6}"/>
            </c:ext>
          </c:extLst>
        </c:ser>
        <c:ser>
          <c:idx val="2"/>
          <c:order val="2"/>
          <c:tx>
            <c:strRef>
              <c:f>'L:\Comptabilité\COMPTE\COMPTE 2022\[Tableaux préparatifs article L1122-23 2022.xlsx]Feuil2'!$A$40</c:f>
              <c:strCache>
                <c:ptCount val="1"/>
                <c:pt idx="0">
                  <c:v>Taxes automobiles</c:v>
                </c:pt>
              </c:strCache>
            </c:strRef>
          </c:tx>
          <c:spPr>
            <a:ln w="22225" cap="rnd" cmpd="sng" algn="ctr">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[1]Feuil2!$B$37:$F$37</c:f>
              <c:numCache>
                <c:formatCode>General</c:formatCode>
                <c:ptCount val="5"/>
                <c:pt idx="0">
                  <c:v>2018</c:v>
                </c:pt>
                <c:pt idx="1">
                  <c:v>2019</c:v>
                </c:pt>
                <c:pt idx="2">
                  <c:v>2020</c:v>
                </c:pt>
                <c:pt idx="3">
                  <c:v>2021</c:v>
                </c:pt>
                <c:pt idx="4">
                  <c:v>2022</c:v>
                </c:pt>
              </c:numCache>
            </c:numRef>
          </c:cat>
          <c:val>
            <c:numRef>
              <c:f>[1]Feuil2!$B$40:$F$40</c:f>
              <c:numCache>
                <c:formatCode>General</c:formatCode>
                <c:ptCount val="5"/>
                <c:pt idx="0">
                  <c:v>89179.6</c:v>
                </c:pt>
                <c:pt idx="1">
                  <c:v>91559.6</c:v>
                </c:pt>
                <c:pt idx="2">
                  <c:v>94287.45</c:v>
                </c:pt>
                <c:pt idx="3">
                  <c:v>97022.94</c:v>
                </c:pt>
                <c:pt idx="4">
                  <c:v>97596.52</c:v>
                </c:pt>
              </c:numCache>
            </c:numRef>
          </c:val>
          <c:smooth val="0"/>
          <c:extLst>
            <c:ext xmlns:c16="http://schemas.microsoft.com/office/drawing/2014/chart" uri="{C3380CC4-5D6E-409C-BE32-E72D297353CC}">
              <c16:uniqueId val="{00000002-9391-4E2A-8A8E-0F85C9CD99B6}"/>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187152"/>
        <c:axId val="448189112"/>
        <c:extLst>
          <c:ext xmlns:c15="http://schemas.microsoft.com/office/drawing/2012/chart" uri="{02D57815-91ED-43cb-92C2-25804820EDAC}">
            <c15:filteredLineSeries>
              <c15:ser>
                <c:idx val="3"/>
                <c:order val="3"/>
                <c:tx>
                  <c:strRef>
                    <c:extLst>
                      <c:ext uri="{02D57815-91ED-43cb-92C2-25804820EDAC}">
                        <c15:formulaRef>
                          <c15:sqref>'L:\Comptabilité\COMPTE\COMPTE 2022\[Tableaux préparatifs article L1122-23 2022.xlsx]Feuil2'!$A$41</c15:sqref>
                        </c15:formulaRef>
                      </c:ext>
                    </c:extLst>
                    <c:strCache>
                      <c:ptCount val="1"/>
                      <c:pt idx="0">
                        <c:v>TOTAL Additionnels</c:v>
                      </c:pt>
                    </c:strCache>
                  </c:strRef>
                </c:tx>
                <c:spPr>
                  <a:ln w="22225" cap="rnd" cmpd="sng" algn="ctr">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uri="{CE6537A1-D6FC-4f65-9D91-7224C49458BB}">
                      <c15:showLeaderLines val="1"/>
                      <c15:leaderLines>
                        <c:spPr>
                          <a:ln w="9525">
                            <a:solidFill>
                              <a:schemeClr val="dk1">
                                <a:lumMod val="35000"/>
                                <a:lumOff val="65000"/>
                              </a:schemeClr>
                            </a:solidFill>
                          </a:ln>
                          <a:effectLst/>
                        </c:spPr>
                      </c15:leaderLines>
                    </c:ext>
                  </c:extLst>
                </c:dLbls>
                <c:cat>
                  <c:numRef>
                    <c:extLst>
                      <c:ext uri="{02D57815-91ED-43cb-92C2-25804820EDAC}">
                        <c15:formulaRef>
                          <c15:sqref>[1]Feuil2!$B$37:$F$37</c15:sqref>
                        </c15:formulaRef>
                      </c:ext>
                    </c:extLst>
                    <c:numCache>
                      <c:formatCode>General</c:formatCode>
                      <c:ptCount val="5"/>
                      <c:pt idx="0">
                        <c:v>2018</c:v>
                      </c:pt>
                      <c:pt idx="1">
                        <c:v>2019</c:v>
                      </c:pt>
                      <c:pt idx="2">
                        <c:v>2020</c:v>
                      </c:pt>
                      <c:pt idx="3">
                        <c:v>2021</c:v>
                      </c:pt>
                      <c:pt idx="4">
                        <c:v>2022</c:v>
                      </c:pt>
                    </c:numCache>
                  </c:numRef>
                </c:cat>
                <c:val>
                  <c:numRef>
                    <c:extLst>
                      <c:ext uri="{02D57815-91ED-43cb-92C2-25804820EDAC}">
                        <c15:formulaRef>
                          <c15:sqref>[1]Feuil2!$B$41:$F$41</c15:sqref>
                        </c15:formulaRef>
                      </c:ext>
                    </c:extLst>
                    <c:numCache>
                      <c:formatCode>General</c:formatCode>
                      <c:ptCount val="5"/>
                      <c:pt idx="0">
                        <c:v>2757927.09</c:v>
                      </c:pt>
                      <c:pt idx="1">
                        <c:v>3000710.78</c:v>
                      </c:pt>
                      <c:pt idx="2">
                        <c:v>2953688.68</c:v>
                      </c:pt>
                      <c:pt idx="3">
                        <c:v>3001099.32</c:v>
                      </c:pt>
                      <c:pt idx="4">
                        <c:v>2915783.1</c:v>
                      </c:pt>
                    </c:numCache>
                  </c:numRef>
                </c:val>
                <c:smooth val="0"/>
                <c:extLst>
                  <c:ext xmlns:c16="http://schemas.microsoft.com/office/drawing/2014/chart" uri="{C3380CC4-5D6E-409C-BE32-E72D297353CC}">
                    <c16:uniqueId val="{00000003-9391-4E2A-8A8E-0F85C9CD99B6}"/>
                  </c:ext>
                </c:extLst>
              </c15:ser>
            </c15:filteredLineSeries>
          </c:ext>
        </c:extLst>
      </c:lineChart>
      <c:catAx>
        <c:axId val="448187152"/>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9112"/>
        <c:crosses val="autoZero"/>
        <c:auto val="1"/>
        <c:lblAlgn val="ctr"/>
        <c:lblOffset val="100"/>
        <c:noMultiLvlLbl val="0"/>
      </c:catAx>
      <c:valAx>
        <c:axId val="4481891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7152"/>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Feuil2!$B$50:$F$50</c:f>
              <c:numCache>
                <c:formatCode>General</c:formatCode>
                <c:ptCount val="5"/>
                <c:pt idx="0">
                  <c:v>2018</c:v>
                </c:pt>
                <c:pt idx="1">
                  <c:v>2019</c:v>
                </c:pt>
                <c:pt idx="2">
                  <c:v>2020</c:v>
                </c:pt>
                <c:pt idx="3">
                  <c:v>2021</c:v>
                </c:pt>
                <c:pt idx="4">
                  <c:v>2022</c:v>
                </c:pt>
              </c:numCache>
            </c:numRef>
          </c:cat>
          <c:val>
            <c:numRef>
              <c:f>Feuil2!$B$51:$F$51</c:f>
              <c:numCache>
                <c:formatCode>#,##0.00</c:formatCode>
                <c:ptCount val="5"/>
                <c:pt idx="0">
                  <c:v>1582573.13</c:v>
                </c:pt>
                <c:pt idx="1">
                  <c:v>1693078.66</c:v>
                </c:pt>
                <c:pt idx="2">
                  <c:v>1711065.7</c:v>
                </c:pt>
                <c:pt idx="3">
                  <c:v>1705352.84</c:v>
                </c:pt>
                <c:pt idx="4">
                  <c:v>1860382.2</c:v>
                </c:pt>
              </c:numCache>
            </c:numRef>
          </c:val>
          <c:smooth val="0"/>
          <c:extLst>
            <c:ext xmlns:c16="http://schemas.microsoft.com/office/drawing/2014/chart" uri="{C3380CC4-5D6E-409C-BE32-E72D297353CC}">
              <c16:uniqueId val="{00000000-91AE-4B5F-82DE-42DF46FC4BFB}"/>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871208"/>
        <c:axId val="448868856"/>
      </c:lineChart>
      <c:catAx>
        <c:axId val="44887120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8856"/>
        <c:crosses val="autoZero"/>
        <c:auto val="1"/>
        <c:lblAlgn val="ctr"/>
        <c:lblOffset val="100"/>
        <c:noMultiLvlLbl val="0"/>
      </c:catAx>
      <c:valAx>
        <c:axId val="44886885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71208"/>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30029921713546"/>
          <c:y val="4.8661800486618008E-2"/>
          <c:w val="0.84324651726226529"/>
          <c:h val="0.84871370176272753"/>
        </c:manualLayout>
      </c:layout>
      <c:lineChart>
        <c:grouping val="standard"/>
        <c:varyColors val="0"/>
        <c:ser>
          <c:idx val="0"/>
          <c:order val="0"/>
          <c:tx>
            <c:strRef>
              <c:f>'L:\Comptabilité\COMPTE\COMPTE 2022\[Tableaux préparatifs article L1122-23 2022.xlsx]Feuil2'!$A$46</c:f>
              <c:strCache>
                <c:ptCount val="1"/>
                <c:pt idx="0">
                  <c:v>Taxes locales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[1]Feuil2!$B$45:$F$45</c:f>
              <c:numCache>
                <c:formatCode>General</c:formatCode>
                <c:ptCount val="5"/>
                <c:pt idx="0">
                  <c:v>2018</c:v>
                </c:pt>
                <c:pt idx="1">
                  <c:v>2019</c:v>
                </c:pt>
                <c:pt idx="2">
                  <c:v>2020</c:v>
                </c:pt>
                <c:pt idx="3">
                  <c:v>2021</c:v>
                </c:pt>
                <c:pt idx="4">
                  <c:v>2022</c:v>
                </c:pt>
              </c:numCache>
            </c:numRef>
          </c:cat>
          <c:val>
            <c:numRef>
              <c:f>[1]Feuil2!$B$46:$F$46</c:f>
              <c:numCache>
                <c:formatCode>General</c:formatCode>
                <c:ptCount val="5"/>
                <c:pt idx="0">
                  <c:v>457456.47</c:v>
                </c:pt>
                <c:pt idx="1">
                  <c:v>467162.39</c:v>
                </c:pt>
                <c:pt idx="2">
                  <c:v>550318.37</c:v>
                </c:pt>
                <c:pt idx="3">
                  <c:v>487410.9</c:v>
                </c:pt>
                <c:pt idx="4">
                  <c:v>501946.3</c:v>
                </c:pt>
              </c:numCache>
            </c:numRef>
          </c:val>
          <c:smooth val="0"/>
          <c:extLst>
            <c:ext xmlns:c16="http://schemas.microsoft.com/office/drawing/2014/chart" uri="{C3380CC4-5D6E-409C-BE32-E72D297353CC}">
              <c16:uniqueId val="{00000000-BA0F-4891-BFA3-E955B271D070}"/>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185976"/>
        <c:axId val="448186368"/>
      </c:lineChart>
      <c:catAx>
        <c:axId val="44818597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6368"/>
        <c:crosses val="autoZero"/>
        <c:auto val="1"/>
        <c:lblAlgn val="ctr"/>
        <c:lblOffset val="100"/>
        <c:noMultiLvlLbl val="0"/>
      </c:catAx>
      <c:valAx>
        <c:axId val="4481863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5976"/>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[Tableaux 2022 ok.xlsx]DO Tsf Pivot!Tableau croisé dynamique1</c:name>
    <c:fmtId val="14"/>
  </c:pivotSource>
  <c:chart>
    <c:autoTitleDeleted val="1"/>
    <c:pivotFmts>
      <c:pivotFmt>
        <c:idx val="0"/>
        <c:spPr>
          <a:solidFill>
            <a:schemeClr val="accent1"/>
          </a:solidFill>
          <a:ln w="19050">
            <a:solidFill>
              <a:schemeClr val="lt1"/>
            </a:solidFill>
          </a:ln>
          <a:effectLst/>
        </c:spPr>
        <c:marker>
          <c:symbol val="none"/>
        </c:marker>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
        <c:idx val="24"/>
        <c:spPr>
          <a:solidFill>
            <a:schemeClr val="accent1"/>
          </a:solidFill>
          <a:ln w="19050">
            <a:solidFill>
              <a:schemeClr val="lt1"/>
            </a:solidFill>
          </a:ln>
          <a:effectLst/>
        </c:spPr>
      </c:pivotFmt>
      <c:pivotFmt>
        <c:idx val="25"/>
        <c:spPr>
          <a:solidFill>
            <a:schemeClr val="accent1"/>
          </a:solidFill>
          <a:ln w="19050">
            <a:solidFill>
              <a:schemeClr val="lt1"/>
            </a:solidFill>
          </a:ln>
          <a:effectLst/>
        </c:spPr>
      </c:pivotFmt>
      <c:pivotFmt>
        <c:idx val="26"/>
        <c:spPr>
          <a:solidFill>
            <a:schemeClr val="accent1"/>
          </a:solidFill>
          <a:ln w="19050">
            <a:solidFill>
              <a:schemeClr val="lt1"/>
            </a:solidFill>
          </a:ln>
          <a:effectLst/>
        </c:spPr>
      </c:pivotFmt>
      <c:pivotFmt>
        <c:idx val="27"/>
        <c:spPr>
          <a:solidFill>
            <a:schemeClr val="accent1"/>
          </a:solidFill>
          <a:ln w="19050">
            <a:solidFill>
              <a:schemeClr val="lt1"/>
            </a:solidFill>
          </a:ln>
          <a:effectLst/>
        </c:spPr>
      </c:pivotFmt>
      <c:pivotFmt>
        <c:idx val="28"/>
        <c:spPr>
          <a:solidFill>
            <a:schemeClr val="accent1"/>
          </a:solidFill>
          <a:ln w="19050">
            <a:solidFill>
              <a:schemeClr val="lt1"/>
            </a:solidFill>
          </a:ln>
          <a:effectLst/>
        </c:spPr>
      </c:pivotFmt>
      <c:pivotFmt>
        <c:idx val="29"/>
        <c:spPr>
          <a:solidFill>
            <a:schemeClr val="accent1"/>
          </a:solidFill>
          <a:ln w="19050">
            <a:solidFill>
              <a:schemeClr val="lt1"/>
            </a:solidFill>
          </a:ln>
          <a:effectLst/>
        </c:spPr>
      </c:pivotFmt>
      <c:pivotFmt>
        <c:idx val="30"/>
        <c:spPr>
          <a:solidFill>
            <a:schemeClr val="accent1"/>
          </a:solidFill>
          <a:ln w="19050">
            <a:solidFill>
              <a:schemeClr val="lt1"/>
            </a:solidFill>
          </a:ln>
          <a:effectLst/>
        </c:spPr>
      </c:pivotFmt>
      <c:pivotFmt>
        <c:idx val="31"/>
        <c:spPr>
          <a:solidFill>
            <a:schemeClr val="accent1"/>
          </a:solidFill>
          <a:ln w="19050">
            <a:solidFill>
              <a:schemeClr val="lt1"/>
            </a:solidFill>
          </a:ln>
          <a:effectLst/>
        </c:spPr>
      </c:pivotFmt>
      <c:pivotFmt>
        <c:idx val="32"/>
        <c:spPr>
          <a:solidFill>
            <a:schemeClr val="accent1"/>
          </a:solidFill>
          <a:ln w="19050">
            <a:solidFill>
              <a:schemeClr val="lt1"/>
            </a:solidFill>
          </a:ln>
          <a:effectLst/>
        </c:spPr>
      </c:pivotFmt>
      <c:pivotFmt>
        <c:idx val="3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extLst>
        </c:dLbl>
      </c:pivotFmt>
      <c:pivotFmt>
        <c:idx val="34"/>
        <c:spPr>
          <a:solidFill>
            <a:schemeClr val="accent1"/>
          </a:solidFill>
          <a:ln w="19050">
            <a:solidFill>
              <a:schemeClr val="lt1"/>
            </a:solidFill>
          </a:ln>
          <a:effectLst/>
        </c:spPr>
      </c:pivotFmt>
      <c:pivotFmt>
        <c:idx val="35"/>
        <c:spPr>
          <a:solidFill>
            <a:schemeClr val="accent1"/>
          </a:solidFill>
          <a:ln w="19050">
            <a:solidFill>
              <a:schemeClr val="lt1"/>
            </a:solidFill>
          </a:ln>
          <a:effectLst/>
        </c:spPr>
      </c:pivotFmt>
      <c:pivotFmt>
        <c:idx val="36"/>
        <c:spPr>
          <a:solidFill>
            <a:schemeClr val="accent1"/>
          </a:solidFill>
          <a:ln w="19050">
            <a:solidFill>
              <a:schemeClr val="lt1"/>
            </a:solidFill>
          </a:ln>
          <a:effectLst/>
        </c:spPr>
      </c:pivotFmt>
      <c:pivotFmt>
        <c:idx val="37"/>
        <c:spPr>
          <a:solidFill>
            <a:schemeClr val="accent1"/>
          </a:solidFill>
          <a:ln w="19050">
            <a:solidFill>
              <a:schemeClr val="lt1"/>
            </a:solidFill>
          </a:ln>
          <a:effectLst/>
        </c:spPr>
      </c:pivotFmt>
      <c:pivotFmt>
        <c:idx val="38"/>
        <c:spPr>
          <a:solidFill>
            <a:schemeClr val="accent1"/>
          </a:solidFill>
          <a:ln w="19050">
            <a:solidFill>
              <a:schemeClr val="lt1"/>
            </a:solidFill>
          </a:ln>
          <a:effectLst/>
        </c:spPr>
      </c:pivotFmt>
      <c:pivotFmt>
        <c:idx val="39"/>
        <c:spPr>
          <a:solidFill>
            <a:schemeClr val="accent1"/>
          </a:solidFill>
          <a:ln w="19050">
            <a:solidFill>
              <a:schemeClr val="lt1"/>
            </a:solidFill>
          </a:ln>
          <a:effectLst/>
        </c:spPr>
      </c:pivotFmt>
      <c:pivotFmt>
        <c:idx val="40"/>
        <c:spPr>
          <a:solidFill>
            <a:schemeClr val="accent1"/>
          </a:solidFill>
          <a:ln w="19050">
            <a:solidFill>
              <a:schemeClr val="lt1"/>
            </a:solidFill>
          </a:ln>
          <a:effectLst/>
        </c:spPr>
      </c:pivotFmt>
      <c:pivotFmt>
        <c:idx val="41"/>
        <c:spPr>
          <a:solidFill>
            <a:schemeClr val="accent1"/>
          </a:solidFill>
          <a:ln w="19050">
            <a:solidFill>
              <a:schemeClr val="lt1"/>
            </a:solidFill>
          </a:ln>
          <a:effectLst/>
        </c:spPr>
      </c:pivotFmt>
      <c:pivotFmt>
        <c:idx val="42"/>
        <c:spPr>
          <a:solidFill>
            <a:schemeClr val="accent1"/>
          </a:solidFill>
          <a:ln w="19050">
            <a:solidFill>
              <a:schemeClr val="lt1"/>
            </a:solidFill>
          </a:ln>
          <a:effectLst/>
        </c:spPr>
      </c:pivotFmt>
      <c:pivotFmt>
        <c:idx val="43"/>
        <c:spPr>
          <a:solidFill>
            <a:schemeClr val="accent1"/>
          </a:solidFill>
          <a:ln w="19050">
            <a:solidFill>
              <a:schemeClr val="lt1"/>
            </a:solidFill>
          </a:ln>
          <a:effectLst/>
        </c:spPr>
      </c:pivotFmt>
      <c:pivotFmt>
        <c:idx val="44"/>
        <c:spPr>
          <a:solidFill>
            <a:schemeClr val="accent1"/>
          </a:solidFill>
          <a:ln w="19050">
            <a:solidFill>
              <a:schemeClr val="lt1"/>
            </a:solidFill>
          </a:ln>
          <a:effectLst/>
        </c:spPr>
      </c:pivotFmt>
      <c:pivotFmt>
        <c:idx val="45"/>
        <c:spPr>
          <a:solidFill>
            <a:schemeClr val="accent1"/>
          </a:solidFill>
          <a:ln w="19050">
            <a:solidFill>
              <a:schemeClr val="lt1"/>
            </a:solidFill>
          </a:ln>
          <a:effectLst/>
        </c:spPr>
      </c:pivotFmt>
      <c:pivotFmt>
        <c:idx val="46"/>
        <c:spPr>
          <a:solidFill>
            <a:schemeClr val="accent1"/>
          </a:solidFill>
          <a:ln w="19050">
            <a:solidFill>
              <a:schemeClr val="lt1"/>
            </a:solidFill>
          </a:ln>
          <a:effectLst/>
        </c:spPr>
      </c:pivotFmt>
      <c:pivotFmt>
        <c:idx val="47"/>
        <c:spPr>
          <a:solidFill>
            <a:schemeClr val="accent1"/>
          </a:solidFill>
          <a:ln w="19050">
            <a:solidFill>
              <a:schemeClr val="lt1"/>
            </a:solidFill>
          </a:ln>
          <a:effectLst/>
        </c:spPr>
      </c:pivotFmt>
      <c:pivotFmt>
        <c:idx val="48"/>
        <c:spPr>
          <a:solidFill>
            <a:schemeClr val="accent1"/>
          </a:solidFill>
          <a:ln w="19050">
            <a:solidFill>
              <a:schemeClr val="lt1"/>
            </a:solidFill>
          </a:ln>
          <a:effectLst/>
        </c:spPr>
      </c:pivotFmt>
    </c:pivotFmts>
    <c:plotArea>
      <c:layout/>
      <c:pieChart>
        <c:varyColors val="1"/>
        <c:ser>
          <c:idx val="0"/>
          <c:order val="0"/>
          <c:tx>
            <c:strRef>
              <c:f>'DO Tsf Pivot'!$B$3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788-4E1A-B9E8-C6BC96E7779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788-4E1A-B9E8-C6BC96E7779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788-4E1A-B9E8-C6BC96E7779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788-4E1A-B9E8-C6BC96E7779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788-4E1A-B9E8-C6BC96E7779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788-4E1A-B9E8-C6BC96E7779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788-4E1A-B9E8-C6BC96E7779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D788-4E1A-B9E8-C6BC96E77791}"/>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D788-4E1A-B9E8-C6BC96E77791}"/>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D788-4E1A-B9E8-C6BC96E77791}"/>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D788-4E1A-B9E8-C6BC96E77791}"/>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D788-4E1A-B9E8-C6BC96E77791}"/>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D788-4E1A-B9E8-C6BC96E77791}"/>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D788-4E1A-B9E8-C6BC96E77791}"/>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D788-4E1A-B9E8-C6BC96E77791}"/>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D788-4E1A-B9E8-C6BC96E77791}"/>
              </c:ext>
            </c:extLst>
          </c:dPt>
          <c:cat>
            <c:strRef>
              <c:f>'DO Tsf Pivot'!$A$4:$A$19</c:f>
              <c:strCache>
                <c:ptCount val="15"/>
                <c:pt idx="0">
                  <c:v>CPAS</c:v>
                </c:pt>
                <c:pt idx="1">
                  <c:v>Divers</c:v>
                </c:pt>
                <c:pt idx="2">
                  <c:v>Fabriques d'église</c:v>
                </c:pt>
                <c:pt idx="3">
                  <c:v>FRW - PCDR</c:v>
                </c:pt>
                <c:pt idx="4">
                  <c:v>IDETA</c:v>
                </c:pt>
                <c:pt idx="5">
                  <c:v>IPALLE</c:v>
                </c:pt>
                <c:pt idx="6">
                  <c:v>No Télé</c:v>
                </c:pt>
                <c:pt idx="7">
                  <c:v>Non-valeurs, irrécouvrables</c:v>
                </c:pt>
                <c:pt idx="8">
                  <c:v>Piscine Renaix</c:v>
                </c:pt>
                <c:pt idx="9">
                  <c:v>Primes syndicales</c:v>
                </c:pt>
                <c:pt idx="10">
                  <c:v>Subsides associations</c:v>
                </c:pt>
                <c:pt idx="11">
                  <c:v>UVCW</c:v>
                </c:pt>
                <c:pt idx="12">
                  <c:v>Zone de police</c:v>
                </c:pt>
                <c:pt idx="13">
                  <c:v>Zone de secours</c:v>
                </c:pt>
                <c:pt idx="14">
                  <c:v>(vide)</c:v>
                </c:pt>
              </c:strCache>
            </c:strRef>
          </c:cat>
          <c:val>
            <c:numRef>
              <c:f>'DO Tsf Pivot'!$B$4:$B$19</c:f>
              <c:numCache>
                <c:formatCode>#,##0.00</c:formatCode>
                <c:ptCount val="15"/>
                <c:pt idx="0">
                  <c:v>608165.68999999994</c:v>
                </c:pt>
                <c:pt idx="1">
                  <c:v>10410</c:v>
                </c:pt>
                <c:pt idx="2">
                  <c:v>47054.43</c:v>
                </c:pt>
                <c:pt idx="3">
                  <c:v>8913.7999999999993</c:v>
                </c:pt>
                <c:pt idx="4">
                  <c:v>50258.59</c:v>
                </c:pt>
                <c:pt idx="5">
                  <c:v>265728.2</c:v>
                </c:pt>
                <c:pt idx="6">
                  <c:v>22376.58</c:v>
                </c:pt>
                <c:pt idx="7">
                  <c:v>27413.200000000001</c:v>
                </c:pt>
                <c:pt idx="8">
                  <c:v>1250</c:v>
                </c:pt>
                <c:pt idx="9">
                  <c:v>3537.8</c:v>
                </c:pt>
                <c:pt idx="10">
                  <c:v>51432.63</c:v>
                </c:pt>
                <c:pt idx="11">
                  <c:v>5468.26</c:v>
                </c:pt>
                <c:pt idx="12">
                  <c:v>572893.07999999996</c:v>
                </c:pt>
                <c:pt idx="13">
                  <c:v>212409.68</c:v>
                </c:pt>
              </c:numCache>
            </c:numRef>
          </c:val>
          <c:extLst>
            <c:ext xmlns:c16="http://schemas.microsoft.com/office/drawing/2014/chart" uri="{C3380CC4-5D6E-409C-BE32-E72D297353CC}">
              <c16:uniqueId val="{00000020-D788-4E1A-B9E8-C6BC96E7779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'L:\Comptabilité\COMPTE\COMPTE 2022\[Tableaux préparatifs article L1122-23 2022.xlsx]Feuil2'!$A$65</c:f>
              <c:strCache>
                <c:ptCount val="1"/>
                <c:pt idx="0">
                  <c:v>TOTAL Dépenses Transferts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[1]Feuil2!$B$64:$F$64</c:f>
              <c:numCache>
                <c:formatCode>General</c:formatCode>
                <c:ptCount val="5"/>
                <c:pt idx="0">
                  <c:v>2018</c:v>
                </c:pt>
                <c:pt idx="1">
                  <c:v>2019</c:v>
                </c:pt>
                <c:pt idx="2">
                  <c:v>2020</c:v>
                </c:pt>
                <c:pt idx="3">
                  <c:v>2021</c:v>
                </c:pt>
                <c:pt idx="4">
                  <c:v>2022</c:v>
                </c:pt>
              </c:numCache>
            </c:numRef>
          </c:cat>
          <c:val>
            <c:numRef>
              <c:f>[1]Feuil2!$B$65:$F$65</c:f>
              <c:numCache>
                <c:formatCode>General</c:formatCode>
                <c:ptCount val="5"/>
                <c:pt idx="0">
                  <c:v>1773807.67</c:v>
                </c:pt>
                <c:pt idx="1">
                  <c:v>1848385.34</c:v>
                </c:pt>
                <c:pt idx="2">
                  <c:v>1864827.34</c:v>
                </c:pt>
                <c:pt idx="3">
                  <c:v>1905380.29</c:v>
                </c:pt>
                <c:pt idx="4">
                  <c:v>1887311.94</c:v>
                </c:pt>
              </c:numCache>
            </c:numRef>
          </c:val>
          <c:smooth val="0"/>
          <c:extLst>
            <c:ext xmlns:c16="http://schemas.microsoft.com/office/drawing/2014/chart" uri="{C3380CC4-5D6E-409C-BE32-E72D297353CC}">
              <c16:uniqueId val="{00000000-32AD-432B-81E1-96115F978867}"/>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864152"/>
        <c:axId val="448871600"/>
      </c:lineChart>
      <c:catAx>
        <c:axId val="448864152"/>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71600"/>
        <c:crosses val="autoZero"/>
        <c:auto val="1"/>
        <c:lblAlgn val="ctr"/>
        <c:lblOffset val="100"/>
        <c:noMultiLvlLbl val="0"/>
      </c:catAx>
      <c:valAx>
        <c:axId val="4488716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4152"/>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'L:\Comptabilité\COMPTE\COMPTE 2022\[Tableaux préparatifs article L1122-23 2022.xlsx]Feuil2'!$A$58</c:f>
              <c:strCache>
                <c:ptCount val="1"/>
                <c:pt idx="0">
                  <c:v>CPAS</c:v>
                </c:pt>
              </c:strCache>
            </c:strRef>
          </c:tx>
          <c:spPr>
            <a:ln w="22225" cap="rnd" cmpd="sng" algn="ctr">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60E9-45C9-AA58-6AD6EB2188BA}"/>
                </c:ext>
              </c:extLst>
            </c:dLbl>
            <c:dLbl>
              <c:idx val="1"/>
              <c:delete val="1"/>
              <c:extLst>
                <c:ext xmlns:c15="http://schemas.microsoft.com/office/drawing/2012/chart" uri="{CE6537A1-D6FC-4f65-9D91-7224C49458BB}"/>
                <c:ext xmlns:c16="http://schemas.microsoft.com/office/drawing/2014/chart" uri="{C3380CC4-5D6E-409C-BE32-E72D297353CC}">
                  <c16:uniqueId val="{00000001-60E9-45C9-AA58-6AD6EB2188BA}"/>
                </c:ext>
              </c:extLst>
            </c:dLbl>
            <c:dLbl>
              <c:idx val="2"/>
              <c:delete val="1"/>
              <c:extLst>
                <c:ext xmlns:c15="http://schemas.microsoft.com/office/drawing/2012/chart" uri="{CE6537A1-D6FC-4f65-9D91-7224C49458BB}"/>
                <c:ext xmlns:c16="http://schemas.microsoft.com/office/drawing/2014/chart" uri="{C3380CC4-5D6E-409C-BE32-E72D297353CC}">
                  <c16:uniqueId val="{00000002-60E9-45C9-AA58-6AD6EB2188BA}"/>
                </c:ext>
              </c:extLst>
            </c:dLbl>
            <c:dLbl>
              <c:idx val="3"/>
              <c:delete val="1"/>
              <c:extLst>
                <c:ext xmlns:c15="http://schemas.microsoft.com/office/drawing/2012/chart" uri="{CE6537A1-D6FC-4f65-9D91-7224C49458BB}"/>
                <c:ext xmlns:c16="http://schemas.microsoft.com/office/drawing/2014/chart" uri="{C3380CC4-5D6E-409C-BE32-E72D297353CC}">
                  <c16:uniqueId val="{00000003-60E9-45C9-AA58-6AD6EB2188BA}"/>
                </c:ext>
              </c:extLst>
            </c:dLbl>
            <c:dLbl>
              <c:idx val="4"/>
              <c:layout>
                <c:manualLayout>
                  <c:x val="-2.5773933264140205E-2"/>
                  <c:y val="-4.21889763779527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0E9-45C9-AA58-6AD6EB2188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[1]Feuil2!$B$57:$F$57</c:f>
              <c:numCache>
                <c:formatCode>General</c:formatCode>
                <c:ptCount val="5"/>
                <c:pt idx="0">
                  <c:v>2018</c:v>
                </c:pt>
                <c:pt idx="1">
                  <c:v>2019</c:v>
                </c:pt>
                <c:pt idx="2">
                  <c:v>2020</c:v>
                </c:pt>
                <c:pt idx="3">
                  <c:v>2021</c:v>
                </c:pt>
                <c:pt idx="4">
                  <c:v>2022</c:v>
                </c:pt>
              </c:numCache>
            </c:numRef>
          </c:cat>
          <c:val>
            <c:numRef>
              <c:f>[1]Feuil2!$B$58:$F$58</c:f>
              <c:numCache>
                <c:formatCode>General</c:formatCode>
                <c:ptCount val="5"/>
                <c:pt idx="0">
                  <c:v>598902.78</c:v>
                </c:pt>
                <c:pt idx="1">
                  <c:v>566186.42000000004</c:v>
                </c:pt>
                <c:pt idx="2">
                  <c:v>565525.44999999995</c:v>
                </c:pt>
                <c:pt idx="3">
                  <c:v>589809.79</c:v>
                </c:pt>
                <c:pt idx="4">
                  <c:v>608165.68999999994</c:v>
                </c:pt>
              </c:numCache>
            </c:numRef>
          </c:val>
          <c:smooth val="0"/>
          <c:extLst>
            <c:ext xmlns:c16="http://schemas.microsoft.com/office/drawing/2014/chart" uri="{C3380CC4-5D6E-409C-BE32-E72D297353CC}">
              <c16:uniqueId val="{00000005-60E9-45C9-AA58-6AD6EB2188BA}"/>
            </c:ext>
          </c:extLst>
        </c:ser>
        <c:ser>
          <c:idx val="1"/>
          <c:order val="1"/>
          <c:tx>
            <c:strRef>
              <c:f>'L:\Comptabilité\COMPTE\COMPTE 2022\[Tableaux préparatifs article L1122-23 2022.xlsx]Feuil2'!$A$59</c:f>
              <c:strCache>
                <c:ptCount val="1"/>
                <c:pt idx="0">
                  <c:v>Zone de police</c:v>
                </c:pt>
              </c:strCache>
            </c:strRef>
          </c:tx>
          <c:spPr>
            <a:ln w="22225" cap="rnd" cmpd="sng" algn="ctr">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6-60E9-45C9-AA58-6AD6EB2188BA}"/>
                </c:ext>
              </c:extLst>
            </c:dLbl>
            <c:dLbl>
              <c:idx val="1"/>
              <c:delete val="1"/>
              <c:extLst>
                <c:ext xmlns:c15="http://schemas.microsoft.com/office/drawing/2012/chart" uri="{CE6537A1-D6FC-4f65-9D91-7224C49458BB}"/>
                <c:ext xmlns:c16="http://schemas.microsoft.com/office/drawing/2014/chart" uri="{C3380CC4-5D6E-409C-BE32-E72D297353CC}">
                  <c16:uniqueId val="{00000007-60E9-45C9-AA58-6AD6EB2188BA}"/>
                </c:ext>
              </c:extLst>
            </c:dLbl>
            <c:dLbl>
              <c:idx val="2"/>
              <c:delete val="1"/>
              <c:extLst>
                <c:ext xmlns:c15="http://schemas.microsoft.com/office/drawing/2012/chart" uri="{CE6537A1-D6FC-4f65-9D91-7224C49458BB}"/>
                <c:ext xmlns:c16="http://schemas.microsoft.com/office/drawing/2014/chart" uri="{C3380CC4-5D6E-409C-BE32-E72D297353CC}">
                  <c16:uniqueId val="{00000008-60E9-45C9-AA58-6AD6EB2188BA}"/>
                </c:ext>
              </c:extLst>
            </c:dLbl>
            <c:dLbl>
              <c:idx val="3"/>
              <c:delete val="1"/>
              <c:extLst>
                <c:ext xmlns:c15="http://schemas.microsoft.com/office/drawing/2012/chart" uri="{CE6537A1-D6FC-4f65-9D91-7224C49458BB}"/>
                <c:ext xmlns:c16="http://schemas.microsoft.com/office/drawing/2014/chart" uri="{C3380CC4-5D6E-409C-BE32-E72D297353CC}">
                  <c16:uniqueId val="{00000009-60E9-45C9-AA58-6AD6EB2188BA}"/>
                </c:ext>
              </c:extLst>
            </c:dLbl>
            <c:dLbl>
              <c:idx val="4"/>
              <c:layout>
                <c:manualLayout>
                  <c:x val="-2.3196945762529588E-2"/>
                  <c:y val="5.5588801399825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0E9-45C9-AA58-6AD6EB2188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[1]Feuil2!$B$57:$F$57</c:f>
              <c:numCache>
                <c:formatCode>General</c:formatCode>
                <c:ptCount val="5"/>
                <c:pt idx="0">
                  <c:v>2018</c:v>
                </c:pt>
                <c:pt idx="1">
                  <c:v>2019</c:v>
                </c:pt>
                <c:pt idx="2">
                  <c:v>2020</c:v>
                </c:pt>
                <c:pt idx="3">
                  <c:v>2021</c:v>
                </c:pt>
                <c:pt idx="4">
                  <c:v>2022</c:v>
                </c:pt>
              </c:numCache>
            </c:numRef>
          </c:cat>
          <c:val>
            <c:numRef>
              <c:f>[1]Feuil2!$B$59:$F$59</c:f>
              <c:numCache>
                <c:formatCode>General</c:formatCode>
                <c:ptCount val="5"/>
                <c:pt idx="0">
                  <c:v>429447.05</c:v>
                </c:pt>
                <c:pt idx="1">
                  <c:v>472391.76</c:v>
                </c:pt>
                <c:pt idx="2">
                  <c:v>496011.35</c:v>
                </c:pt>
                <c:pt idx="3">
                  <c:v>545612.49</c:v>
                </c:pt>
                <c:pt idx="4">
                  <c:v>572893.07999999996</c:v>
                </c:pt>
              </c:numCache>
            </c:numRef>
          </c:val>
          <c:smooth val="0"/>
          <c:extLst>
            <c:ext xmlns:c16="http://schemas.microsoft.com/office/drawing/2014/chart" uri="{C3380CC4-5D6E-409C-BE32-E72D297353CC}">
              <c16:uniqueId val="{0000000B-60E9-45C9-AA58-6AD6EB2188BA}"/>
            </c:ext>
          </c:extLst>
        </c:ser>
        <c:ser>
          <c:idx val="2"/>
          <c:order val="2"/>
          <c:tx>
            <c:strRef>
              <c:f>'L:\Comptabilité\COMPTE\COMPTE 2022\[Tableaux préparatifs article L1122-23 2022.xlsx]Feuil2'!$A$60</c:f>
              <c:strCache>
                <c:ptCount val="1"/>
                <c:pt idx="0">
                  <c:v>Zone de secours</c:v>
                </c:pt>
              </c:strCache>
            </c:strRef>
          </c:tx>
          <c:spPr>
            <a:ln w="22225" cap="rnd" cmpd="sng" algn="ctr">
              <a:solidFill>
                <a:schemeClr val="accent3"/>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C-60E9-45C9-AA58-6AD6EB2188BA}"/>
                </c:ext>
              </c:extLst>
            </c:dLbl>
            <c:dLbl>
              <c:idx val="1"/>
              <c:delete val="1"/>
              <c:extLst>
                <c:ext xmlns:c15="http://schemas.microsoft.com/office/drawing/2012/chart" uri="{CE6537A1-D6FC-4f65-9D91-7224C49458BB}"/>
                <c:ext xmlns:c16="http://schemas.microsoft.com/office/drawing/2014/chart" uri="{C3380CC4-5D6E-409C-BE32-E72D297353CC}">
                  <c16:uniqueId val="{0000000D-60E9-45C9-AA58-6AD6EB2188BA}"/>
                </c:ext>
              </c:extLst>
            </c:dLbl>
            <c:dLbl>
              <c:idx val="2"/>
              <c:delete val="1"/>
              <c:extLst>
                <c:ext xmlns:c15="http://schemas.microsoft.com/office/drawing/2012/chart" uri="{CE6537A1-D6FC-4f65-9D91-7224C49458BB}"/>
                <c:ext xmlns:c16="http://schemas.microsoft.com/office/drawing/2014/chart" uri="{C3380CC4-5D6E-409C-BE32-E72D297353CC}">
                  <c16:uniqueId val="{0000000E-60E9-45C9-AA58-6AD6EB2188BA}"/>
                </c:ext>
              </c:extLst>
            </c:dLbl>
            <c:dLbl>
              <c:idx val="3"/>
              <c:delete val="1"/>
              <c:extLst>
                <c:ext xmlns:c15="http://schemas.microsoft.com/office/drawing/2012/chart" uri="{CE6537A1-D6FC-4f65-9D91-7224C49458BB}"/>
                <c:ext xmlns:c16="http://schemas.microsoft.com/office/drawing/2014/chart" uri="{C3380CC4-5D6E-409C-BE32-E72D297353CC}">
                  <c16:uniqueId val="{0000000F-60E9-45C9-AA58-6AD6EB2188BA}"/>
                </c:ext>
              </c:extLst>
            </c:dLbl>
            <c:dLbl>
              <c:idx val="4"/>
              <c:layout>
                <c:manualLayout>
                  <c:x val="-3.3504895768972053E-2"/>
                  <c:y val="2.89221347331583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0E9-45C9-AA58-6AD6EB2188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[1]Feuil2!$B$57:$F$57</c:f>
              <c:numCache>
                <c:formatCode>General</c:formatCode>
                <c:ptCount val="5"/>
                <c:pt idx="0">
                  <c:v>2018</c:v>
                </c:pt>
                <c:pt idx="1">
                  <c:v>2019</c:v>
                </c:pt>
                <c:pt idx="2">
                  <c:v>2020</c:v>
                </c:pt>
                <c:pt idx="3">
                  <c:v>2021</c:v>
                </c:pt>
                <c:pt idx="4">
                  <c:v>2022</c:v>
                </c:pt>
              </c:numCache>
            </c:numRef>
          </c:cat>
          <c:val>
            <c:numRef>
              <c:f>[1]Feuil2!$B$60:$F$60</c:f>
              <c:numCache>
                <c:formatCode>General</c:formatCode>
                <c:ptCount val="5"/>
                <c:pt idx="0">
                  <c:v>298187.05</c:v>
                </c:pt>
                <c:pt idx="1">
                  <c:v>336167.48</c:v>
                </c:pt>
                <c:pt idx="2">
                  <c:v>296983.99</c:v>
                </c:pt>
                <c:pt idx="3">
                  <c:v>229014.11</c:v>
                </c:pt>
                <c:pt idx="4">
                  <c:v>212409.68</c:v>
                </c:pt>
              </c:numCache>
            </c:numRef>
          </c:val>
          <c:smooth val="0"/>
          <c:extLst>
            <c:ext xmlns:c16="http://schemas.microsoft.com/office/drawing/2014/chart" uri="{C3380CC4-5D6E-409C-BE32-E72D297353CC}">
              <c16:uniqueId val="{00000011-60E9-45C9-AA58-6AD6EB2188BA}"/>
            </c:ext>
          </c:extLst>
        </c:ser>
        <c:ser>
          <c:idx val="3"/>
          <c:order val="3"/>
          <c:tx>
            <c:strRef>
              <c:f>'L:\Comptabilité\COMPTE\COMPTE 2022\[Tableaux préparatifs article L1122-23 2022.xlsx]Feuil2'!$A$61</c:f>
              <c:strCache>
                <c:ptCount val="1"/>
                <c:pt idx="0">
                  <c:v>IPALLE</c:v>
                </c:pt>
              </c:strCache>
            </c:strRef>
          </c:tx>
          <c:spPr>
            <a:ln w="22225" cap="rnd" cmpd="sng" algn="ctr">
              <a:solidFill>
                <a:schemeClr val="accent4"/>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12-60E9-45C9-AA58-6AD6EB2188BA}"/>
                </c:ext>
              </c:extLst>
            </c:dLbl>
            <c:dLbl>
              <c:idx val="1"/>
              <c:delete val="1"/>
              <c:extLst>
                <c:ext xmlns:c15="http://schemas.microsoft.com/office/drawing/2012/chart" uri="{CE6537A1-D6FC-4f65-9D91-7224C49458BB}"/>
                <c:ext xmlns:c16="http://schemas.microsoft.com/office/drawing/2014/chart" uri="{C3380CC4-5D6E-409C-BE32-E72D297353CC}">
                  <c16:uniqueId val="{00000013-60E9-45C9-AA58-6AD6EB2188BA}"/>
                </c:ext>
              </c:extLst>
            </c:dLbl>
            <c:dLbl>
              <c:idx val="2"/>
              <c:delete val="1"/>
              <c:extLst>
                <c:ext xmlns:c15="http://schemas.microsoft.com/office/drawing/2012/chart" uri="{CE6537A1-D6FC-4f65-9D91-7224C49458BB}"/>
                <c:ext xmlns:c16="http://schemas.microsoft.com/office/drawing/2014/chart" uri="{C3380CC4-5D6E-409C-BE32-E72D297353CC}">
                  <c16:uniqueId val="{00000014-60E9-45C9-AA58-6AD6EB2188BA}"/>
                </c:ext>
              </c:extLst>
            </c:dLbl>
            <c:dLbl>
              <c:idx val="3"/>
              <c:delete val="1"/>
              <c:extLst>
                <c:ext xmlns:c15="http://schemas.microsoft.com/office/drawing/2012/chart" uri="{CE6537A1-D6FC-4f65-9D91-7224C49458BB}"/>
                <c:ext xmlns:c16="http://schemas.microsoft.com/office/drawing/2014/chart" uri="{C3380CC4-5D6E-409C-BE32-E72D297353CC}">
                  <c16:uniqueId val="{00000015-60E9-45C9-AA58-6AD6EB2188BA}"/>
                </c:ext>
              </c:extLst>
            </c:dLbl>
            <c:dLbl>
              <c:idx val="4"/>
              <c:layout>
                <c:manualLayout>
                  <c:x val="-3.4226452269423217E-2"/>
                  <c:y val="-4.21889763779527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0E9-45C9-AA58-6AD6EB2188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[1]Feuil2!$B$57:$F$57</c:f>
              <c:numCache>
                <c:formatCode>General</c:formatCode>
                <c:ptCount val="5"/>
                <c:pt idx="0">
                  <c:v>2018</c:v>
                </c:pt>
                <c:pt idx="1">
                  <c:v>2019</c:v>
                </c:pt>
                <c:pt idx="2">
                  <c:v>2020</c:v>
                </c:pt>
                <c:pt idx="3">
                  <c:v>2021</c:v>
                </c:pt>
                <c:pt idx="4">
                  <c:v>2022</c:v>
                </c:pt>
              </c:numCache>
            </c:numRef>
          </c:cat>
          <c:val>
            <c:numRef>
              <c:f>[1]Feuil2!$B$61:$F$61</c:f>
              <c:numCache>
                <c:formatCode>General</c:formatCode>
                <c:ptCount val="5"/>
                <c:pt idx="0">
                  <c:v>212661.69</c:v>
                </c:pt>
                <c:pt idx="1">
                  <c:v>219518.75</c:v>
                </c:pt>
                <c:pt idx="2">
                  <c:v>237972</c:v>
                </c:pt>
                <c:pt idx="3">
                  <c:v>260078.7</c:v>
                </c:pt>
                <c:pt idx="4">
                  <c:v>265728.2</c:v>
                </c:pt>
              </c:numCache>
            </c:numRef>
          </c:val>
          <c:smooth val="0"/>
          <c:extLst>
            <c:ext xmlns:c16="http://schemas.microsoft.com/office/drawing/2014/chart" uri="{C3380CC4-5D6E-409C-BE32-E72D297353CC}">
              <c16:uniqueId val="{00000017-60E9-45C9-AA58-6AD6EB2188BA}"/>
            </c:ext>
          </c:extLst>
        </c:ser>
        <c:ser>
          <c:idx val="4"/>
          <c:order val="4"/>
          <c:tx>
            <c:strRef>
              <c:f>'L:\Comptabilité\COMPTE\COMPTE 2022\[Tableaux préparatifs article L1122-23 2022.xlsx]Feuil2'!$A$62</c:f>
              <c:strCache>
                <c:ptCount val="1"/>
                <c:pt idx="0">
                  <c:v>Subventions associations</c:v>
                </c:pt>
              </c:strCache>
            </c:strRef>
          </c:tx>
          <c:spPr>
            <a:ln w="22225" cap="rnd" cmpd="sng" algn="ctr">
              <a:solidFill>
                <a:schemeClr val="accent5"/>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18-60E9-45C9-AA58-6AD6EB2188BA}"/>
                </c:ext>
              </c:extLst>
            </c:dLbl>
            <c:dLbl>
              <c:idx val="1"/>
              <c:delete val="1"/>
              <c:extLst>
                <c:ext xmlns:c15="http://schemas.microsoft.com/office/drawing/2012/chart" uri="{CE6537A1-D6FC-4f65-9D91-7224C49458BB}"/>
                <c:ext xmlns:c16="http://schemas.microsoft.com/office/drawing/2014/chart" uri="{C3380CC4-5D6E-409C-BE32-E72D297353CC}">
                  <c16:uniqueId val="{00000019-60E9-45C9-AA58-6AD6EB2188BA}"/>
                </c:ext>
              </c:extLst>
            </c:dLbl>
            <c:dLbl>
              <c:idx val="2"/>
              <c:delete val="1"/>
              <c:extLst>
                <c:ext xmlns:c15="http://schemas.microsoft.com/office/drawing/2012/chart" uri="{CE6537A1-D6FC-4f65-9D91-7224C49458BB}"/>
                <c:ext xmlns:c16="http://schemas.microsoft.com/office/drawing/2014/chart" uri="{C3380CC4-5D6E-409C-BE32-E72D297353CC}">
                  <c16:uniqueId val="{0000001A-60E9-45C9-AA58-6AD6EB2188BA}"/>
                </c:ext>
              </c:extLst>
            </c:dLbl>
            <c:dLbl>
              <c:idx val="3"/>
              <c:delete val="1"/>
              <c:extLst>
                <c:ext xmlns:c15="http://schemas.microsoft.com/office/drawing/2012/chart" uri="{CE6537A1-D6FC-4f65-9D91-7224C49458BB}"/>
                <c:ext xmlns:c16="http://schemas.microsoft.com/office/drawing/2014/chart" uri="{C3380CC4-5D6E-409C-BE32-E72D297353CC}">
                  <c16:uniqueId val="{0000001B-60E9-45C9-AA58-6AD6EB2188BA}"/>
                </c:ext>
              </c:extLst>
            </c:dLbl>
            <c:dLbl>
              <c:idx val="4"/>
              <c:layout>
                <c:manualLayout>
                  <c:x val="-4.1957414774254881E-2"/>
                  <c:y val="4.22554680664916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60E9-45C9-AA58-6AD6EB2188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[1]Feuil2!$B$57:$F$57</c:f>
              <c:numCache>
                <c:formatCode>General</c:formatCode>
                <c:ptCount val="5"/>
                <c:pt idx="0">
                  <c:v>2018</c:v>
                </c:pt>
                <c:pt idx="1">
                  <c:v>2019</c:v>
                </c:pt>
                <c:pt idx="2">
                  <c:v>2020</c:v>
                </c:pt>
                <c:pt idx="3">
                  <c:v>2021</c:v>
                </c:pt>
                <c:pt idx="4">
                  <c:v>2022</c:v>
                </c:pt>
              </c:numCache>
            </c:numRef>
          </c:cat>
          <c:val>
            <c:numRef>
              <c:f>[1]Feuil2!$B$62:$F$62</c:f>
              <c:numCache>
                <c:formatCode>General</c:formatCode>
                <c:ptCount val="5"/>
                <c:pt idx="0">
                  <c:v>40956.58</c:v>
                </c:pt>
                <c:pt idx="1">
                  <c:v>61476.11</c:v>
                </c:pt>
                <c:pt idx="2">
                  <c:v>85156.08</c:v>
                </c:pt>
                <c:pt idx="3">
                  <c:v>103715.26000000001</c:v>
                </c:pt>
                <c:pt idx="4">
                  <c:v>87125.26</c:v>
                </c:pt>
              </c:numCache>
            </c:numRef>
          </c:val>
          <c:smooth val="0"/>
          <c:extLst>
            <c:ext xmlns:c16="http://schemas.microsoft.com/office/drawing/2014/chart" uri="{C3380CC4-5D6E-409C-BE32-E72D297353CC}">
              <c16:uniqueId val="{0000001D-60E9-45C9-AA58-6AD6EB2188BA}"/>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864936"/>
        <c:axId val="448869248"/>
      </c:lineChart>
      <c:catAx>
        <c:axId val="44886493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9248"/>
        <c:crosses val="autoZero"/>
        <c:auto val="1"/>
        <c:lblAlgn val="ctr"/>
        <c:lblOffset val="100"/>
        <c:noMultiLvlLbl val="0"/>
      </c:catAx>
      <c:valAx>
        <c:axId val="4488692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4936"/>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'L:\Comptabilité\COMPTE\COMPTE 2022\[Tableaux préparatifs article L1122-23 2022.xlsx]Feuil2'!$A$98</c:f>
              <c:strCache>
                <c:ptCount val="1"/>
                <c:pt idx="0">
                  <c:v>TOTAL Dette</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[1]Feuil2!$B$97:$F$97</c:f>
              <c:numCache>
                <c:formatCode>General</c:formatCode>
                <c:ptCount val="5"/>
                <c:pt idx="0">
                  <c:v>2018</c:v>
                </c:pt>
                <c:pt idx="1">
                  <c:v>2019</c:v>
                </c:pt>
                <c:pt idx="2">
                  <c:v>2020</c:v>
                </c:pt>
                <c:pt idx="3">
                  <c:v>2021</c:v>
                </c:pt>
                <c:pt idx="4">
                  <c:v>2022</c:v>
                </c:pt>
              </c:numCache>
            </c:numRef>
          </c:cat>
          <c:val>
            <c:numRef>
              <c:f>[1]Feuil2!$B$98:$F$98</c:f>
              <c:numCache>
                <c:formatCode>General</c:formatCode>
                <c:ptCount val="5"/>
                <c:pt idx="0">
                  <c:v>778407.87</c:v>
                </c:pt>
                <c:pt idx="1">
                  <c:v>809478.72</c:v>
                </c:pt>
                <c:pt idx="2">
                  <c:v>839986.8</c:v>
                </c:pt>
                <c:pt idx="3">
                  <c:v>881889.16</c:v>
                </c:pt>
                <c:pt idx="4">
                  <c:v>979765.76000000001</c:v>
                </c:pt>
              </c:numCache>
            </c:numRef>
          </c:val>
          <c:smooth val="0"/>
          <c:extLst>
            <c:ext xmlns:c16="http://schemas.microsoft.com/office/drawing/2014/chart" uri="{C3380CC4-5D6E-409C-BE32-E72D297353CC}">
              <c16:uniqueId val="{00000000-1EFE-484B-987B-38A884B5BD6A}"/>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867680"/>
        <c:axId val="448864544"/>
      </c:lineChart>
      <c:catAx>
        <c:axId val="44886768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4544"/>
        <c:crosses val="autoZero"/>
        <c:auto val="1"/>
        <c:lblAlgn val="ctr"/>
        <c:lblOffset val="100"/>
        <c:noMultiLvlLbl val="0"/>
      </c:catAx>
      <c:valAx>
        <c:axId val="44886454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7680"/>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78995424823768"/>
          <c:y val="7.0593425987204944E-2"/>
          <c:w val="0.78921004575176235"/>
          <c:h val="0.74818713511241275"/>
        </c:manualLayout>
      </c:layout>
      <c:lineChart>
        <c:grouping val="standard"/>
        <c:varyColors val="0"/>
        <c:ser>
          <c:idx val="0"/>
          <c:order val="0"/>
          <c:tx>
            <c:strRef>
              <c:f>'L:\Comptabilité\COMPTE\COMPTE 2022\[Tableaux préparatifs article L1122-23 2022.xlsx]Feuil2'!$B$87</c:f>
              <c:strCache>
                <c:ptCount val="1"/>
                <c:pt idx="0">
                  <c:v>Dépenses brutes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[1]Feuil2!$A$88:$A$92</c:f>
              <c:numCache>
                <c:formatCode>General</c:formatCode>
                <c:ptCount val="5"/>
                <c:pt idx="0">
                  <c:v>2018</c:v>
                </c:pt>
                <c:pt idx="1">
                  <c:v>2019</c:v>
                </c:pt>
                <c:pt idx="2">
                  <c:v>2020</c:v>
                </c:pt>
                <c:pt idx="3">
                  <c:v>2021</c:v>
                </c:pt>
                <c:pt idx="4">
                  <c:v>2022</c:v>
                </c:pt>
              </c:numCache>
            </c:numRef>
          </c:cat>
          <c:val>
            <c:numRef>
              <c:f>[1]Feuil2!$B$88:$B$92</c:f>
              <c:numCache>
                <c:formatCode>General</c:formatCode>
                <c:ptCount val="5"/>
                <c:pt idx="0">
                  <c:v>2940823.58</c:v>
                </c:pt>
                <c:pt idx="1">
                  <c:v>3002909.33</c:v>
                </c:pt>
                <c:pt idx="2">
                  <c:v>3182716.42</c:v>
                </c:pt>
                <c:pt idx="3">
                  <c:v>3352103.38</c:v>
                </c:pt>
                <c:pt idx="4">
                  <c:v>3542334.44</c:v>
                </c:pt>
              </c:numCache>
            </c:numRef>
          </c:val>
          <c:smooth val="0"/>
          <c:extLst>
            <c:ext xmlns:c16="http://schemas.microsoft.com/office/drawing/2014/chart" uri="{C3380CC4-5D6E-409C-BE32-E72D297353CC}">
              <c16:uniqueId val="{00000000-91E5-47CA-928B-27B524D393EE}"/>
            </c:ext>
          </c:extLst>
        </c:ser>
        <c:ser>
          <c:idx val="1"/>
          <c:order val="1"/>
          <c:tx>
            <c:strRef>
              <c:f>'L:\Comptabilité\COMPTE\COMPTE 2022\[Tableaux préparatifs article L1122-23 2022.xlsx]Feuil2'!$C$87</c:f>
              <c:strCache>
                <c:ptCount val="1"/>
                <c:pt idx="0">
                  <c:v>Subsides</c:v>
                </c:pt>
              </c:strCache>
            </c:strRef>
          </c:tx>
          <c:spPr>
            <a:ln w="22225" cap="rnd" cmpd="sng" algn="ctr">
              <a:solidFill>
                <a:schemeClr val="accent2"/>
              </a:solidFill>
              <a:round/>
            </a:ln>
            <a:effectLst/>
          </c:spPr>
          <c:marker>
            <c:symbol val="none"/>
          </c:marker>
          <c:dLbls>
            <c:dLbl>
              <c:idx val="4"/>
              <c:tx>
                <c:rich>
                  <a:bodyPr/>
                  <a:lstStyle/>
                  <a:p>
                    <a:r>
                      <a:rPr lang="en-US"/>
                      <a:t>1082350,91</a:t>
                    </a:r>
                    <a:endParaRPr lang="en-US" dirty="0"/>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1E5-47CA-928B-27B524D393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[1]Feuil2!$A$88:$A$92</c:f>
              <c:numCache>
                <c:formatCode>General</c:formatCode>
                <c:ptCount val="5"/>
                <c:pt idx="0">
                  <c:v>2018</c:v>
                </c:pt>
                <c:pt idx="1">
                  <c:v>2019</c:v>
                </c:pt>
                <c:pt idx="2">
                  <c:v>2020</c:v>
                </c:pt>
                <c:pt idx="3">
                  <c:v>2021</c:v>
                </c:pt>
                <c:pt idx="4">
                  <c:v>2022</c:v>
                </c:pt>
              </c:numCache>
            </c:numRef>
          </c:cat>
          <c:val>
            <c:numRef>
              <c:f>[1]Feuil2!$C$88:$C$92</c:f>
              <c:numCache>
                <c:formatCode>General</c:formatCode>
                <c:ptCount val="5"/>
                <c:pt idx="0">
                  <c:v>884679.36</c:v>
                </c:pt>
                <c:pt idx="1">
                  <c:v>912311.89</c:v>
                </c:pt>
                <c:pt idx="2">
                  <c:v>924666.57</c:v>
                </c:pt>
                <c:pt idx="3">
                  <c:v>1041447.24</c:v>
                </c:pt>
                <c:pt idx="4">
                  <c:v>1130639.4980000001</c:v>
                </c:pt>
              </c:numCache>
            </c:numRef>
          </c:val>
          <c:smooth val="0"/>
          <c:extLst>
            <c:ext xmlns:c16="http://schemas.microsoft.com/office/drawing/2014/chart" uri="{C3380CC4-5D6E-409C-BE32-E72D297353CC}">
              <c16:uniqueId val="{00000001-91E5-47CA-928B-27B524D393EE}"/>
            </c:ext>
          </c:extLst>
        </c:ser>
        <c:ser>
          <c:idx val="2"/>
          <c:order val="2"/>
          <c:tx>
            <c:strRef>
              <c:f>'L:\Comptabilité\COMPTE\COMPTE 2022\[Tableaux préparatifs article L1122-23 2022.xlsx]Feuil2'!$D$87</c:f>
              <c:strCache>
                <c:ptCount val="1"/>
                <c:pt idx="0">
                  <c:v>Coût net</c:v>
                </c:pt>
              </c:strCache>
            </c:strRef>
          </c:tx>
          <c:spPr>
            <a:ln w="22225" cap="rnd" cmpd="sng" algn="ctr">
              <a:solidFill>
                <a:schemeClr val="accent3"/>
              </a:solidFill>
              <a:round/>
            </a:ln>
            <a:effectLst/>
          </c:spPr>
          <c:marker>
            <c:symbol val="none"/>
          </c:marker>
          <c:dLbls>
            <c:dLbl>
              <c:idx val="4"/>
              <c:layout>
                <c:manualLayout>
                  <c:x val="-1.4945760970627551E-2"/>
                  <c:y val="-3.6880193197887955E-2"/>
                </c:manualLayout>
              </c:layout>
              <c:tx>
                <c:rich>
                  <a:bodyPr/>
                  <a:lstStyle/>
                  <a:p>
                    <a:r>
                      <a:rPr lang="en-US" dirty="0"/>
                      <a:t>2459983,53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1E5-47CA-928B-27B524D393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[1]Feuil2!$A$88:$A$92</c:f>
              <c:numCache>
                <c:formatCode>General</c:formatCode>
                <c:ptCount val="5"/>
                <c:pt idx="0">
                  <c:v>2018</c:v>
                </c:pt>
                <c:pt idx="1">
                  <c:v>2019</c:v>
                </c:pt>
                <c:pt idx="2">
                  <c:v>2020</c:v>
                </c:pt>
                <c:pt idx="3">
                  <c:v>2021</c:v>
                </c:pt>
                <c:pt idx="4">
                  <c:v>2022</c:v>
                </c:pt>
              </c:numCache>
            </c:numRef>
          </c:cat>
          <c:val>
            <c:numRef>
              <c:f>[1]Feuil2!$D$88:$D$92</c:f>
              <c:numCache>
                <c:formatCode>General</c:formatCode>
                <c:ptCount val="5"/>
                <c:pt idx="0">
                  <c:v>2056144.2200000002</c:v>
                </c:pt>
                <c:pt idx="1">
                  <c:v>2090597.44</c:v>
                </c:pt>
                <c:pt idx="2">
                  <c:v>2258049.85</c:v>
                </c:pt>
                <c:pt idx="3">
                  <c:v>2310656.1399999997</c:v>
                </c:pt>
                <c:pt idx="4">
                  <c:v>2411694.9419999998</c:v>
                </c:pt>
              </c:numCache>
            </c:numRef>
          </c:val>
          <c:smooth val="0"/>
          <c:extLst>
            <c:ext xmlns:c16="http://schemas.microsoft.com/office/drawing/2014/chart" uri="{C3380CC4-5D6E-409C-BE32-E72D297353CC}">
              <c16:uniqueId val="{00000002-91E5-47CA-928B-27B524D393EE}"/>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865720"/>
        <c:axId val="448870424"/>
      </c:lineChart>
      <c:catAx>
        <c:axId val="44886572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70424"/>
        <c:crosses val="autoZero"/>
        <c:auto val="1"/>
        <c:lblAlgn val="ctr"/>
        <c:lblOffset val="100"/>
        <c:noMultiLvlLbl val="0"/>
      </c:catAx>
      <c:valAx>
        <c:axId val="4488704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5720"/>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'L:\Comptabilité\COMPTE\COMPTE 2022\[Tableaux préparatifs article L1122-23 2022.xlsx]Feuil2'!$A$112</c:f>
              <c:strCache>
                <c:ptCount val="1"/>
                <c:pt idx="0">
                  <c:v>Sous-total fonctionnement</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[1]Feuil2!$B$111:$F$111</c:f>
              <c:numCache>
                <c:formatCode>General</c:formatCode>
                <c:ptCount val="5"/>
                <c:pt idx="0">
                  <c:v>2018</c:v>
                </c:pt>
                <c:pt idx="1">
                  <c:v>2019</c:v>
                </c:pt>
                <c:pt idx="2">
                  <c:v>2020</c:v>
                </c:pt>
                <c:pt idx="3">
                  <c:v>2021</c:v>
                </c:pt>
                <c:pt idx="4">
                  <c:v>2022</c:v>
                </c:pt>
              </c:numCache>
            </c:numRef>
          </c:cat>
          <c:val>
            <c:numRef>
              <c:f>[1]Feuil2!$B$112:$F$112</c:f>
              <c:numCache>
                <c:formatCode>General</c:formatCode>
                <c:ptCount val="5"/>
                <c:pt idx="0">
                  <c:v>1058900.42</c:v>
                </c:pt>
                <c:pt idx="1">
                  <c:v>1033307.01</c:v>
                </c:pt>
                <c:pt idx="2">
                  <c:v>1002022.63</c:v>
                </c:pt>
                <c:pt idx="3">
                  <c:v>1141740.31</c:v>
                </c:pt>
                <c:pt idx="4">
                  <c:v>1317083.3899999999</c:v>
                </c:pt>
              </c:numCache>
            </c:numRef>
          </c:val>
          <c:smooth val="0"/>
          <c:extLst>
            <c:ext xmlns:c16="http://schemas.microsoft.com/office/drawing/2014/chart" uri="{C3380CC4-5D6E-409C-BE32-E72D297353CC}">
              <c16:uniqueId val="{00000000-9A04-4424-9707-3842B4C73B67}"/>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870816"/>
        <c:axId val="448865328"/>
      </c:lineChart>
      <c:catAx>
        <c:axId val="44887081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65328"/>
        <c:crosses val="autoZero"/>
        <c:auto val="1"/>
        <c:lblAlgn val="ctr"/>
        <c:lblOffset val="100"/>
        <c:noMultiLvlLbl val="0"/>
      </c:catAx>
      <c:valAx>
        <c:axId val="4488653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870816"/>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79-45E6-B529-09C9132FEA98}"/>
              </c:ext>
            </c:extLst>
          </c:dPt>
          <c:dPt>
            <c:idx val="1"/>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3-3279-45E6-B529-09C9132FEA98}"/>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3279-45E6-B529-09C9132FEA98}"/>
              </c:ext>
            </c:extLst>
          </c:dPt>
          <c:dPt>
            <c:idx val="3"/>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7-3279-45E6-B529-09C9132FEA98}"/>
              </c:ext>
            </c:extLst>
          </c:dPt>
          <c:dPt>
            <c:idx val="4"/>
            <c:bubble3D val="0"/>
            <c:spPr>
              <a:solidFill>
                <a:schemeClr val="accent3"/>
              </a:solidFill>
              <a:ln w="19050">
                <a:solidFill>
                  <a:schemeClr val="lt1"/>
                </a:solidFill>
              </a:ln>
              <a:effectLst/>
            </c:spPr>
            <c:extLst>
              <c:ext xmlns:c16="http://schemas.microsoft.com/office/drawing/2014/chart" uri="{C3380CC4-5D6E-409C-BE32-E72D297353CC}">
                <c16:uniqueId val="{00000009-3279-45E6-B529-09C9132FEA98}"/>
              </c:ext>
            </c:extLst>
          </c:dPt>
          <c:dPt>
            <c:idx val="5"/>
            <c:bubble3D val="0"/>
            <c:spPr>
              <a:solidFill>
                <a:schemeClr val="accent4"/>
              </a:solidFill>
              <a:ln w="19050">
                <a:solidFill>
                  <a:schemeClr val="lt1"/>
                </a:solidFill>
              </a:ln>
              <a:effectLst/>
            </c:spPr>
            <c:extLst>
              <c:ext xmlns:c16="http://schemas.microsoft.com/office/drawing/2014/chart" uri="{C3380CC4-5D6E-409C-BE32-E72D297353CC}">
                <c16:uniqueId val="{0000000B-3279-45E6-B529-09C9132FEA98}"/>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279-45E6-B529-09C9132FEA98}"/>
              </c:ext>
            </c:extLst>
          </c:dPt>
          <c:dPt>
            <c:idx val="7"/>
            <c:bubble3D val="0"/>
            <c:spPr>
              <a:solidFill>
                <a:schemeClr val="accent5"/>
              </a:solidFill>
              <a:ln w="19050">
                <a:solidFill>
                  <a:schemeClr val="lt1"/>
                </a:solidFill>
              </a:ln>
              <a:effectLst/>
            </c:spPr>
            <c:extLst>
              <c:ext xmlns:c16="http://schemas.microsoft.com/office/drawing/2014/chart" uri="{C3380CC4-5D6E-409C-BE32-E72D297353CC}">
                <c16:uniqueId val="{0000000F-3279-45E6-B529-09C9132FEA98}"/>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3279-45E6-B529-09C9132FEA98}"/>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3279-45E6-B529-09C9132FEA98}"/>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3279-45E6-B529-09C9132FEA98}"/>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3279-45E6-B529-09C9132FEA98}"/>
              </c:ext>
            </c:extLst>
          </c:dPt>
          <c:dPt>
            <c:idx val="12"/>
            <c:bubble3D val="0"/>
            <c:spPr>
              <a:solidFill>
                <a:schemeClr val="accent6"/>
              </a:solidFill>
              <a:ln w="19050">
                <a:solidFill>
                  <a:schemeClr val="lt1"/>
                </a:solidFill>
              </a:ln>
              <a:effectLst/>
            </c:spPr>
            <c:extLst>
              <c:ext xmlns:c16="http://schemas.microsoft.com/office/drawing/2014/chart" uri="{C3380CC4-5D6E-409C-BE32-E72D297353CC}">
                <c16:uniqueId val="{00000019-3279-45E6-B529-09C9132FEA98}"/>
              </c:ext>
            </c:extLst>
          </c:dPt>
          <c:cat>
            <c:strRef>
              <c:f>Feuil2!$A$120:$A$132</c:f>
              <c:strCache>
                <c:ptCount val="13"/>
                <c:pt idx="0">
                  <c:v>Administration générale</c:v>
                </c:pt>
                <c:pt idx="1">
                  <c:v>Patrimoine privé</c:v>
                </c:pt>
                <c:pt idx="2">
                  <c:v>Voiries</c:v>
                </c:pt>
                <c:pt idx="3">
                  <c:v>Eclairage public</c:v>
                </c:pt>
                <c:pt idx="4">
                  <c:v>Enseignement</c:v>
                </c:pt>
                <c:pt idx="5">
                  <c:v>Culture/Sport</c:v>
                </c:pt>
                <c:pt idx="6">
                  <c:v>Jeunesse</c:v>
                </c:pt>
                <c:pt idx="7">
                  <c:v>Culte</c:v>
                </c:pt>
                <c:pt idx="8">
                  <c:v>Crèche</c:v>
                </c:pt>
                <c:pt idx="9">
                  <c:v>Environnement</c:v>
                </c:pt>
                <c:pt idx="10">
                  <c:v>Cimetières</c:v>
                </c:pt>
                <c:pt idx="11">
                  <c:v>Logement</c:v>
                </c:pt>
                <c:pt idx="12">
                  <c:v>Aménagt du territoire</c:v>
                </c:pt>
              </c:strCache>
            </c:strRef>
          </c:cat>
          <c:val>
            <c:numRef>
              <c:f>Feuil2!$B$120:$B$132</c:f>
              <c:numCache>
                <c:formatCode>#,##0.00</c:formatCode>
                <c:ptCount val="13"/>
                <c:pt idx="0">
                  <c:v>185073.42</c:v>
                </c:pt>
                <c:pt idx="1">
                  <c:v>1279462.54</c:v>
                </c:pt>
                <c:pt idx="2">
                  <c:v>816848.04</c:v>
                </c:pt>
                <c:pt idx="3">
                  <c:v>87705.04</c:v>
                </c:pt>
                <c:pt idx="4">
                  <c:v>234290.8</c:v>
                </c:pt>
                <c:pt idx="5">
                  <c:v>86436.68</c:v>
                </c:pt>
                <c:pt idx="6">
                  <c:v>0</c:v>
                </c:pt>
                <c:pt idx="7">
                  <c:v>0</c:v>
                </c:pt>
                <c:pt idx="8">
                  <c:v>54948.800000000003</c:v>
                </c:pt>
                <c:pt idx="9">
                  <c:v>64676.800000000003</c:v>
                </c:pt>
                <c:pt idx="10">
                  <c:v>46059.13</c:v>
                </c:pt>
                <c:pt idx="11">
                  <c:v>4497.25</c:v>
                </c:pt>
                <c:pt idx="12">
                  <c:v>20000</c:v>
                </c:pt>
              </c:numCache>
            </c:numRef>
          </c:val>
          <c:extLst>
            <c:ext xmlns:c16="http://schemas.microsoft.com/office/drawing/2014/chart" uri="{C3380CC4-5D6E-409C-BE32-E72D297353CC}">
              <c16:uniqueId val="{0000001A-3279-45E6-B529-09C9132FEA9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79-45E6-B529-09C9132FEA98}"/>
              </c:ext>
            </c:extLst>
          </c:dPt>
          <c:dPt>
            <c:idx val="1"/>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3-3279-45E6-B529-09C9132FEA98}"/>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3279-45E6-B529-09C9132FEA98}"/>
              </c:ext>
            </c:extLst>
          </c:dPt>
          <c:dPt>
            <c:idx val="3"/>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7-3279-45E6-B529-09C9132FEA98}"/>
              </c:ext>
            </c:extLst>
          </c:dPt>
          <c:dPt>
            <c:idx val="4"/>
            <c:bubble3D val="0"/>
            <c:spPr>
              <a:solidFill>
                <a:schemeClr val="accent3"/>
              </a:solidFill>
              <a:ln w="19050">
                <a:solidFill>
                  <a:schemeClr val="lt1"/>
                </a:solidFill>
              </a:ln>
              <a:effectLst/>
            </c:spPr>
            <c:extLst>
              <c:ext xmlns:c16="http://schemas.microsoft.com/office/drawing/2014/chart" uri="{C3380CC4-5D6E-409C-BE32-E72D297353CC}">
                <c16:uniqueId val="{00000009-3279-45E6-B529-09C9132FEA98}"/>
              </c:ext>
            </c:extLst>
          </c:dPt>
          <c:dPt>
            <c:idx val="5"/>
            <c:bubble3D val="0"/>
            <c:spPr>
              <a:solidFill>
                <a:schemeClr val="accent4"/>
              </a:solidFill>
              <a:ln w="19050">
                <a:solidFill>
                  <a:schemeClr val="lt1"/>
                </a:solidFill>
              </a:ln>
              <a:effectLst/>
            </c:spPr>
            <c:extLst>
              <c:ext xmlns:c16="http://schemas.microsoft.com/office/drawing/2014/chart" uri="{C3380CC4-5D6E-409C-BE32-E72D297353CC}">
                <c16:uniqueId val="{0000000B-3279-45E6-B529-09C9132FEA98}"/>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279-45E6-B529-09C9132FEA98}"/>
              </c:ext>
            </c:extLst>
          </c:dPt>
          <c:dPt>
            <c:idx val="7"/>
            <c:bubble3D val="0"/>
            <c:spPr>
              <a:solidFill>
                <a:schemeClr val="accent5"/>
              </a:solidFill>
              <a:ln w="19050">
                <a:solidFill>
                  <a:schemeClr val="lt1"/>
                </a:solidFill>
              </a:ln>
              <a:effectLst/>
            </c:spPr>
            <c:extLst>
              <c:ext xmlns:c16="http://schemas.microsoft.com/office/drawing/2014/chart" uri="{C3380CC4-5D6E-409C-BE32-E72D297353CC}">
                <c16:uniqueId val="{0000000F-3279-45E6-B529-09C9132FEA98}"/>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3279-45E6-B529-09C9132FEA98}"/>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3279-45E6-B529-09C9132FEA98}"/>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3279-45E6-B529-09C9132FEA98}"/>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3279-45E6-B529-09C9132FEA98}"/>
              </c:ext>
            </c:extLst>
          </c:dPt>
          <c:dPt>
            <c:idx val="12"/>
            <c:bubble3D val="0"/>
            <c:spPr>
              <a:solidFill>
                <a:schemeClr val="accent6"/>
              </a:solidFill>
              <a:ln w="19050">
                <a:solidFill>
                  <a:schemeClr val="lt1"/>
                </a:solidFill>
              </a:ln>
              <a:effectLst/>
            </c:spPr>
            <c:extLst>
              <c:ext xmlns:c16="http://schemas.microsoft.com/office/drawing/2014/chart" uri="{C3380CC4-5D6E-409C-BE32-E72D297353CC}">
                <c16:uniqueId val="{00000019-3279-45E6-B529-09C9132FEA98}"/>
              </c:ext>
            </c:extLst>
          </c:dPt>
          <c:cat>
            <c:strRef>
              <c:f>Feuil2!$A$120:$A$132</c:f>
              <c:strCache>
                <c:ptCount val="13"/>
                <c:pt idx="0">
                  <c:v>Administration générale</c:v>
                </c:pt>
                <c:pt idx="1">
                  <c:v>Patrimoine privé</c:v>
                </c:pt>
                <c:pt idx="2">
                  <c:v>Voiries</c:v>
                </c:pt>
                <c:pt idx="3">
                  <c:v>Eclairage public</c:v>
                </c:pt>
                <c:pt idx="4">
                  <c:v>Enseignement</c:v>
                </c:pt>
                <c:pt idx="5">
                  <c:v>Culture/Sport</c:v>
                </c:pt>
                <c:pt idx="6">
                  <c:v>Jeunesse</c:v>
                </c:pt>
                <c:pt idx="7">
                  <c:v>Culte</c:v>
                </c:pt>
                <c:pt idx="8">
                  <c:v>Crèche</c:v>
                </c:pt>
                <c:pt idx="9">
                  <c:v>Environnement</c:v>
                </c:pt>
                <c:pt idx="10">
                  <c:v>Cimetières</c:v>
                </c:pt>
                <c:pt idx="11">
                  <c:v>Logement</c:v>
                </c:pt>
                <c:pt idx="12">
                  <c:v>Aménagt du territoire</c:v>
                </c:pt>
              </c:strCache>
            </c:strRef>
          </c:cat>
          <c:val>
            <c:numRef>
              <c:f>Feuil2!$B$120:$B$132</c:f>
              <c:numCache>
                <c:formatCode>#,##0.00</c:formatCode>
                <c:ptCount val="13"/>
                <c:pt idx="0">
                  <c:v>185073.42</c:v>
                </c:pt>
                <c:pt idx="1">
                  <c:v>1279462.54</c:v>
                </c:pt>
                <c:pt idx="2">
                  <c:v>816848.04</c:v>
                </c:pt>
                <c:pt idx="3">
                  <c:v>87705.04</c:v>
                </c:pt>
                <c:pt idx="4">
                  <c:v>234290.8</c:v>
                </c:pt>
                <c:pt idx="5">
                  <c:v>86436.68</c:v>
                </c:pt>
                <c:pt idx="6">
                  <c:v>0</c:v>
                </c:pt>
                <c:pt idx="7">
                  <c:v>0</c:v>
                </c:pt>
                <c:pt idx="8">
                  <c:v>54948.800000000003</c:v>
                </c:pt>
                <c:pt idx="9">
                  <c:v>64676.800000000003</c:v>
                </c:pt>
                <c:pt idx="10">
                  <c:v>46059.13</c:v>
                </c:pt>
                <c:pt idx="11">
                  <c:v>4497.25</c:v>
                </c:pt>
                <c:pt idx="12">
                  <c:v>20000</c:v>
                </c:pt>
              </c:numCache>
            </c:numRef>
          </c:val>
          <c:extLst>
            <c:ext xmlns:c16="http://schemas.microsoft.com/office/drawing/2014/chart" uri="{C3380CC4-5D6E-409C-BE32-E72D297353CC}">
              <c16:uniqueId val="{0000001A-3279-45E6-B529-09C9132FEA9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791316512344106"/>
          <c:y val="7.0593425987204944E-2"/>
          <c:w val="0.80208683487655896"/>
          <c:h val="0.84911419494138352"/>
        </c:manualLayout>
      </c:layout>
      <c:lineChart>
        <c:grouping val="standard"/>
        <c:varyColors val="0"/>
        <c:ser>
          <c:idx val="0"/>
          <c:order val="0"/>
          <c:tx>
            <c:strRef>
              <c:f>Feuil2!$B$143</c:f>
              <c:strCache>
                <c:ptCount val="1"/>
                <c:pt idx="0">
                  <c:v>Solde 31/12</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fr-F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Feuil2!$A$144:$A$148</c:f>
              <c:numCache>
                <c:formatCode>General</c:formatCode>
                <c:ptCount val="5"/>
                <c:pt idx="0">
                  <c:v>2018</c:v>
                </c:pt>
                <c:pt idx="1">
                  <c:v>2019</c:v>
                </c:pt>
                <c:pt idx="2">
                  <c:v>2020</c:v>
                </c:pt>
                <c:pt idx="3">
                  <c:v>2021</c:v>
                </c:pt>
                <c:pt idx="4">
                  <c:v>2022</c:v>
                </c:pt>
              </c:numCache>
            </c:numRef>
          </c:cat>
          <c:val>
            <c:numRef>
              <c:f>Feuil2!$B$144:$B$148</c:f>
              <c:numCache>
                <c:formatCode>#,##0.00</c:formatCode>
                <c:ptCount val="5"/>
                <c:pt idx="0">
                  <c:v>198404.06</c:v>
                </c:pt>
                <c:pt idx="1">
                  <c:v>697087.31</c:v>
                </c:pt>
                <c:pt idx="2">
                  <c:v>774400.58</c:v>
                </c:pt>
                <c:pt idx="3">
                  <c:v>521319.71</c:v>
                </c:pt>
                <c:pt idx="4">
                  <c:v>823320.6</c:v>
                </c:pt>
              </c:numCache>
            </c:numRef>
          </c:val>
          <c:smooth val="0"/>
          <c:extLst>
            <c:ext xmlns:c16="http://schemas.microsoft.com/office/drawing/2014/chart" uri="{C3380CC4-5D6E-409C-BE32-E72D297353CC}">
              <c16:uniqueId val="{00000000-E3EA-4E16-88DA-313FF534B413}"/>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8190288"/>
        <c:axId val="448188328"/>
      </c:lineChart>
      <c:catAx>
        <c:axId val="44819028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88328"/>
        <c:crosses val="autoZero"/>
        <c:auto val="1"/>
        <c:lblAlgn val="ctr"/>
        <c:lblOffset val="100"/>
        <c:noMultiLvlLbl val="0"/>
      </c:catAx>
      <c:valAx>
        <c:axId val="44818832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448190288"/>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3-04-27T10:24:23.993" idx="1">
    <p:pos x="10" y="10"/>
    <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pPr rtl="0"/>
            <a:fld id="{E6105379-B7BF-464A-92A9-0A006A87CC57}" type="datetime1">
              <a:rPr lang="fr-FR" smtClean="0"/>
              <a:t>03/08/2023</a:t>
            </a:fld>
            <a:endParaRPr lang="fr-FR" dirty="0"/>
          </a:p>
        </p:txBody>
      </p:sp>
      <p:sp>
        <p:nvSpPr>
          <p:cNvPr id="4" name="Espace réservé du pied de page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pPr rtl="0"/>
            <a:r>
              <a:rPr lang="fr-FR"/>
              <a:t>Commune de Celles - Compte 2018</a:t>
            </a:r>
            <a:endParaRPr lang="fr-FR" dirty="0"/>
          </a:p>
        </p:txBody>
      </p:sp>
      <p:sp>
        <p:nvSpPr>
          <p:cNvPr id="5" name="Espace réservé du numéro de diapositive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pPr rtl="0"/>
            <a:fld id="{B828588A-5C4E-401A-AECC-B6F63A9DE965}" type="slidenum">
              <a:rPr lang="fr-FR" smtClean="0"/>
              <a:t>‹N°›</a:t>
            </a:fld>
            <a:endParaRPr lang="fr-F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49E4A87B-91FD-4DB5-841C-7DFF81763246}" type="datetime1">
              <a:rPr lang="fr-FR" smtClean="0"/>
              <a:pPr/>
              <a:t>03/08/2023</a:t>
            </a:fld>
            <a:endParaRPr lang="fr-FR" dirty="0"/>
          </a:p>
        </p:txBody>
      </p:sp>
      <p:sp>
        <p:nvSpPr>
          <p:cNvPr id="4" name="Espace réservé d’image de diapositiv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pPr rtl="0"/>
            <a:r>
              <a:rPr lang="fr-FR" noProof="0"/>
              <a:t>Commune de Celles - Compte 2018</a:t>
            </a:r>
            <a:endParaRPr lang="fr-FR" noProof="0" dirty="0"/>
          </a:p>
        </p:txBody>
      </p:sp>
      <p:sp>
        <p:nvSpPr>
          <p:cNvPr id="7" name="Espace réservé du numéro de diapositive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pPr rtl="0"/>
            <a:fld id="{77542409-6A04-4DC6-AC3A-D3758287A8F2}" type="slidenum">
              <a:rPr lang="fr-FR" noProof="0" smtClean="0"/>
              <a:t>‹N°›</a:t>
            </a:fld>
            <a:endParaRPr lang="fr-FR" noProof="0"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image de diapositive 1"/>
          <p:cNvSpPr>
            <a:spLocks noGrp="1" noRot="1" noChangeAspect="1"/>
          </p:cNvSpPr>
          <p:nvPr>
            <p:ph type="sldImg"/>
          </p:nvPr>
        </p:nvSpPr>
        <p:spPr/>
      </p:sp>
      <p:sp>
        <p:nvSpPr>
          <p:cNvPr id="3" name="Espace réservé des notes 2"/>
          <p:cNvSpPr>
            <a:spLocks noGrp="1"/>
          </p:cNvSpPr>
          <p:nvPr>
            <p:ph type="body" idx="1"/>
          </p:nvPr>
        </p:nvSpPr>
        <p:spPr/>
        <p:txBody>
          <a:bodyPr rtlCol="0"/>
          <a:lstStyle/>
          <a:p>
            <a:pPr rtl="0"/>
            <a:r>
              <a:rPr lang="fr-FR" dirty="0"/>
              <a:t>Je vais vous exposer dans les grandes lignes le compte communal de l’exercice 2022,  Celui-ci vous a été présenté avec plus de détails lors de la commission des finances de ce lundi 24 avril.  Le rapport prévu par l’article L1122-23 ainsi que la synthèse analytique vous permettent également d’avoir une vision d’ensemble sur les recettes et dépenses de l’année considérée.</a:t>
            </a:r>
          </a:p>
        </p:txBody>
      </p:sp>
      <p:sp>
        <p:nvSpPr>
          <p:cNvPr id="5" name="Espace réservé du pied de page 4">
            <a:extLst>
              <a:ext uri="{FF2B5EF4-FFF2-40B4-BE49-F238E27FC236}">
                <a16:creationId xmlns:a16="http://schemas.microsoft.com/office/drawing/2014/main" id="{DFF1E968-C689-45A7-AB2E-566757EBADF6}"/>
              </a:ext>
            </a:extLst>
          </p:cNvPr>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Commençons par le service ordinaire</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198847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a:p>
            <a:r>
              <a:rPr lang="fr-BE" dirty="0"/>
              <a:t>D’abord le résultat global qui reprend l’exercice propre mais aussi les exercices antérieurs</a:t>
            </a:r>
          </a:p>
          <a:p>
            <a:r>
              <a:rPr lang="fr-BE" dirty="0"/>
              <a:t>LE BONI COMPTABLE = Différence entre les droits constatés (à droite) et les imputations</a:t>
            </a:r>
          </a:p>
          <a:p>
            <a:r>
              <a:rPr lang="fr-BE" dirty="0"/>
              <a:t>LE BONI BUDGETAIRE = Différence entre les droits constatés et les engagements </a:t>
            </a:r>
          </a:p>
          <a:p>
            <a:r>
              <a:rPr lang="fr-BE" dirty="0"/>
              <a:t>Le boni budgétaire est de 1.368.677,13  €, le boni comptable est quant à lui de 1.471,066,17 €, soit des crédits reportés pour 102,389,04 €, soit des engagements non liquidés au 31/12/2022,</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9274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Analysons maintenant le résultat de l’exercice propre, càd le résultat de l’année 2022.</a:t>
            </a:r>
          </a:p>
          <a:p>
            <a:endParaRPr lang="fr-BE" i="0" dirty="0"/>
          </a:p>
          <a:p>
            <a:r>
              <a:rPr lang="fr-BE" i="0" dirty="0"/>
              <a:t>A savoir que les Engagements tiennent compte de la provision de 100.000€ prélevée pour la cotisation de responsabilisation. (on en reparlera plus tard)</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450225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Vous</a:t>
            </a:r>
            <a:r>
              <a:rPr lang="nl-BE" dirty="0"/>
              <a:t> </a:t>
            </a:r>
            <a:r>
              <a:rPr lang="nl-BE" dirty="0" err="1"/>
              <a:t>voyez</a:t>
            </a:r>
            <a:r>
              <a:rPr lang="nl-BE" dirty="0"/>
              <a:t> </a:t>
            </a:r>
            <a:r>
              <a:rPr lang="nl-BE" dirty="0" err="1"/>
              <a:t>sur</a:t>
            </a:r>
            <a:r>
              <a:rPr lang="nl-BE" dirty="0"/>
              <a:t> </a:t>
            </a:r>
            <a:r>
              <a:rPr lang="nl-BE" dirty="0" err="1"/>
              <a:t>le</a:t>
            </a:r>
            <a:r>
              <a:rPr lang="nl-BE" dirty="0"/>
              <a:t> tableau </a:t>
            </a:r>
            <a:r>
              <a:rPr lang="nl-BE" dirty="0" err="1"/>
              <a:t>l’évolution</a:t>
            </a:r>
            <a:r>
              <a:rPr lang="nl-BE" dirty="0"/>
              <a:t> </a:t>
            </a:r>
            <a:r>
              <a:rPr lang="nl-BE" dirty="0" err="1"/>
              <a:t>budgétaire</a:t>
            </a:r>
            <a:r>
              <a:rPr lang="nl-BE" dirty="0"/>
              <a:t> </a:t>
            </a:r>
            <a:r>
              <a:rPr lang="nl-BE" dirty="0" err="1"/>
              <a:t>sur</a:t>
            </a:r>
            <a:r>
              <a:rPr lang="nl-BE" dirty="0"/>
              <a:t> les 5 </a:t>
            </a:r>
            <a:r>
              <a:rPr lang="nl-BE" dirty="0" err="1"/>
              <a:t>dernières</a:t>
            </a:r>
            <a:r>
              <a:rPr lang="nl-BE" dirty="0"/>
              <a:t> </a:t>
            </a:r>
            <a:r>
              <a:rPr lang="nl-BE" dirty="0" err="1"/>
              <a:t>années</a:t>
            </a:r>
            <a:endParaRPr lang="nl-BE" dirty="0"/>
          </a:p>
          <a:p>
            <a:r>
              <a:rPr lang="nl-BE" dirty="0" err="1"/>
              <a:t>Nous</a:t>
            </a:r>
            <a:r>
              <a:rPr lang="nl-BE" dirty="0"/>
              <a:t> </a:t>
            </a:r>
            <a:r>
              <a:rPr lang="nl-BE" dirty="0" err="1"/>
              <a:t>détaillerons</a:t>
            </a:r>
            <a:r>
              <a:rPr lang="nl-BE" dirty="0"/>
              <a:t> les </a:t>
            </a:r>
            <a:r>
              <a:rPr lang="nl-BE" dirty="0" err="1"/>
              <a:t>composantes</a:t>
            </a:r>
            <a:r>
              <a:rPr lang="nl-BE" dirty="0"/>
              <a:t> du </a:t>
            </a:r>
            <a:r>
              <a:rPr lang="nl-BE" dirty="0" err="1"/>
              <a:t>résultat</a:t>
            </a:r>
            <a:r>
              <a:rPr lang="nl-BE" dirty="0"/>
              <a:t> de </a:t>
            </a:r>
            <a:r>
              <a:rPr lang="nl-BE" u="sng" dirty="0" err="1"/>
              <a:t>l’exercice</a:t>
            </a:r>
            <a:r>
              <a:rPr lang="nl-BE" u="sng" dirty="0"/>
              <a:t> </a:t>
            </a:r>
            <a:r>
              <a:rPr lang="nl-BE" u="sng" dirty="0" err="1"/>
              <a:t>propre</a:t>
            </a:r>
            <a:r>
              <a:rPr lang="nl-BE" u="none" dirty="0"/>
              <a:t> </a:t>
            </a:r>
            <a:r>
              <a:rPr lang="nl-BE" dirty="0"/>
              <a:t>par la suite, </a:t>
            </a:r>
            <a:r>
              <a:rPr lang="nl-BE" dirty="0" err="1"/>
              <a:t>résultat</a:t>
            </a:r>
            <a:r>
              <a:rPr lang="nl-BE" dirty="0"/>
              <a:t> </a:t>
            </a:r>
            <a:r>
              <a:rPr lang="nl-BE" dirty="0" err="1"/>
              <a:t>qui</a:t>
            </a:r>
            <a:r>
              <a:rPr lang="nl-BE" dirty="0"/>
              <a:t> </a:t>
            </a:r>
            <a:r>
              <a:rPr lang="nl-BE" dirty="0" err="1"/>
              <a:t>est</a:t>
            </a:r>
            <a:r>
              <a:rPr lang="nl-BE" dirty="0"/>
              <a:t> de 73.773,63 e</a:t>
            </a:r>
          </a:p>
          <a:p>
            <a:r>
              <a:rPr lang="nl-BE" dirty="0" err="1"/>
              <a:t>Aux</a:t>
            </a:r>
            <a:r>
              <a:rPr lang="nl-BE" dirty="0"/>
              <a:t> </a:t>
            </a:r>
            <a:r>
              <a:rPr lang="nl-BE" u="sng" dirty="0" err="1"/>
              <a:t>exercices</a:t>
            </a:r>
            <a:r>
              <a:rPr lang="nl-BE" u="sng" dirty="0"/>
              <a:t> </a:t>
            </a:r>
            <a:r>
              <a:rPr lang="nl-BE" u="sng" dirty="0" err="1"/>
              <a:t>antérieurs</a:t>
            </a:r>
            <a:r>
              <a:rPr lang="nl-BE" dirty="0"/>
              <a:t>, en recettes, </a:t>
            </a:r>
            <a:r>
              <a:rPr lang="nl-BE" dirty="0" err="1"/>
              <a:t>il</a:t>
            </a:r>
            <a:r>
              <a:rPr lang="nl-BE" dirty="0"/>
              <a:t> y a </a:t>
            </a:r>
            <a:r>
              <a:rPr lang="nl-BE" dirty="0" err="1"/>
              <a:t>principalement</a:t>
            </a:r>
            <a:r>
              <a:rPr lang="nl-BE" dirty="0"/>
              <a:t> </a:t>
            </a:r>
            <a:r>
              <a:rPr lang="nl-BE" dirty="0" err="1"/>
              <a:t>le</a:t>
            </a:r>
            <a:r>
              <a:rPr lang="nl-BE" dirty="0"/>
              <a:t> boni </a:t>
            </a:r>
            <a:r>
              <a:rPr lang="nl-BE" dirty="0" err="1"/>
              <a:t>global</a:t>
            </a:r>
            <a:r>
              <a:rPr lang="nl-BE" dirty="0"/>
              <a:t> du </a:t>
            </a:r>
            <a:r>
              <a:rPr lang="nl-BE" dirty="0" err="1"/>
              <a:t>compte</a:t>
            </a:r>
            <a:r>
              <a:rPr lang="nl-BE" dirty="0"/>
              <a:t> 2021. </a:t>
            </a:r>
          </a:p>
          <a:p>
            <a:r>
              <a:rPr lang="nl-BE" dirty="0"/>
              <a:t>Les </a:t>
            </a:r>
            <a:r>
              <a:rPr lang="nl-BE" u="sng" dirty="0" err="1"/>
              <a:t>prélèvements</a:t>
            </a:r>
            <a:r>
              <a:rPr lang="nl-BE" dirty="0"/>
              <a:t> correspondent </a:t>
            </a:r>
            <a:r>
              <a:rPr lang="nl-BE" dirty="0" err="1"/>
              <a:t>aux</a:t>
            </a:r>
            <a:r>
              <a:rPr lang="nl-BE" dirty="0"/>
              <a:t> transferts du service ordinaire en faveur du service extraordinaire.</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20886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59360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Commençons par les recettes qui s’élèvent à +/- 7.800.000€. Il existe trois natures de recettes différentes: les recettes de transferts, les recettes de prestations et les recettes de dette.</a:t>
            </a:r>
          </a:p>
          <a:p>
            <a:r>
              <a:rPr lang="fr-BE" dirty="0"/>
              <a:t>La majeure partie des recettes sont des recettes de transferts (en orange) représentent 90,80% de la totalité des recettes. </a:t>
            </a:r>
          </a:p>
          <a:p>
            <a:r>
              <a:rPr lang="fr-BE" i="1" dirty="0"/>
              <a:t>Passer au slide suivant pour les détailler.</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482719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800" dirty="0">
                <a:solidFill>
                  <a:srgbClr val="000000"/>
                </a:solidFill>
                <a:effectLst/>
                <a:latin typeface="Calibri" panose="020F0502020204030204" pitchFamily="34" charset="0"/>
                <a:ea typeface="Calibri" panose="020F0502020204030204" pitchFamily="34" charset="0"/>
              </a:rPr>
              <a:t>Parmi les recettes de transferts, on retrouve principalement les taxes et additionnels (3.253.627,23 €) et (491,580€), le fonds des communes (1.899.072,33 €), ainsi que la contribution de l'autorité supérieure dans les frais de personnel (1.082.350,91) et de fonctionnement (202.796,13). </a:t>
            </a:r>
            <a:r>
              <a:rPr lang="fr-BE" sz="1800" dirty="0">
                <a:effectLst/>
                <a:latin typeface="Calibri" panose="020F0502020204030204" pitchFamily="34" charset="0"/>
                <a:ea typeface="Calibri" panose="020F0502020204030204" pitchFamily="34" charset="0"/>
              </a:rPr>
              <a:t>On retrouve également mais dans une moindre mesure la subvention Plan de Cohésion Sociale (33.461,69€), le dédommagement des assurances (46.133,42€), les amendes administratives (2.049,00€) et  les subventions spécifiques à l’environnement (27.870,44€).</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057537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Les recettes de prestations(en bleu) représentent 7,47% de la totalité des recettes. </a:t>
            </a:r>
          </a:p>
          <a:p>
            <a:endParaRPr lang="fr-BE" dirty="0"/>
          </a:p>
        </p:txBody>
      </p:sp>
      <p:sp>
        <p:nvSpPr>
          <p:cNvPr id="4" name="Espace réservé du pied de page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4D3E2F"/>
                </a:solidFill>
                <a:effectLst/>
                <a:uLnTx/>
                <a:uFillTx/>
                <a:latin typeface="Corbel" panose="020B0503020204020204"/>
                <a:ea typeface="+mn-ea"/>
                <a:cs typeface="+mn-cs"/>
              </a:rPr>
              <a:t>Commune de Celles - Compte 2018</a:t>
            </a:r>
            <a:endParaRPr kumimoji="0" lang="fr-FR" sz="1200" b="0" i="0" u="none" strike="noStrike" kern="1200" cap="none" spc="0" normalizeH="0" baseline="0" noProof="0" dirty="0">
              <a:ln>
                <a:noFill/>
              </a:ln>
              <a:solidFill>
                <a:srgbClr val="4D3E2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635491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800" u="sng" dirty="0">
                <a:solidFill>
                  <a:srgbClr val="000000"/>
                </a:solidFill>
                <a:effectLst/>
                <a:latin typeface="Calibri" panose="020F0502020204030204" pitchFamily="34" charset="0"/>
                <a:ea typeface="Calibri" panose="020F0502020204030204" pitchFamily="34" charset="0"/>
              </a:rPr>
              <a:t>Parmi les recettes de prestations</a:t>
            </a:r>
            <a:r>
              <a:rPr lang="fr-BE" sz="1800" dirty="0">
                <a:solidFill>
                  <a:srgbClr val="000000"/>
                </a:solidFill>
                <a:effectLst/>
                <a:latin typeface="Calibri" panose="020F0502020204030204" pitchFamily="34" charset="0"/>
                <a:ea typeface="Calibri" panose="020F0502020204030204" pitchFamily="34" charset="0"/>
              </a:rPr>
              <a:t>, on retrouve principalement la redevance sur l'occupation du domaine public par les gestionnaires du réseau de distribution de gaz et d'électricité de 202.343,67€ (en gris), ainsi que les recettes de la crèche de126.430,67€ (en vert), de l'Accueil Temps Libre de 42.508,70€(en bleu), repas scolaires (30.624,50€) (en gris foncé) , plaines de jeux (10.731,00). On retrouve également les droits de chasses et les fermages (32.844,30€), la location des immeubles communaux (50.922,29 €) pour logements communaux, d'insertion et de transit), la location des salles de sports et de fêtes (25.481,50€)</a:t>
            </a:r>
            <a:endParaRPr lang="fr-BE" i="1"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481457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i="1" dirty="0"/>
              <a:t>Les recettes de dette constituent 1,72% des recettes communales dont principalement les dividendes des intercommunales pour un montant de </a:t>
            </a:r>
            <a:r>
              <a:rPr lang="fr-BE" sz="1800" dirty="0">
                <a:effectLst/>
                <a:latin typeface="Calibri" panose="020F0502020204030204" pitchFamily="34" charset="0"/>
                <a:ea typeface="Times New Roman" panose="02020603050405020304" pitchFamily="18" charset="0"/>
              </a:rPr>
              <a:t>127.938,36</a:t>
            </a:r>
            <a:r>
              <a:rPr lang="fr-BE" i="1" dirty="0"/>
              <a:t> €,</a:t>
            </a:r>
          </a:p>
          <a:p>
            <a:r>
              <a:rPr lang="fr-BE" i="1" dirty="0"/>
              <a:t>Passer au slide suivant pour les détailler.</a:t>
            </a:r>
          </a:p>
          <a:p>
            <a:endParaRPr lang="fr-BE" dirty="0"/>
          </a:p>
        </p:txBody>
      </p:sp>
      <p:sp>
        <p:nvSpPr>
          <p:cNvPr id="4" name="Espace réservé du pied de page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4D3E2F"/>
                </a:solidFill>
                <a:effectLst/>
                <a:uLnTx/>
                <a:uFillTx/>
                <a:latin typeface="Corbel" panose="020B0503020204020204"/>
                <a:ea typeface="+mn-ea"/>
                <a:cs typeface="+mn-cs"/>
              </a:rPr>
              <a:t>Commune de Celles - Compte 2018</a:t>
            </a:r>
            <a:endParaRPr kumimoji="0" lang="fr-FR" sz="1200" b="0" i="0" u="none" strike="noStrike" kern="1200" cap="none" spc="0" normalizeH="0" baseline="0" noProof="0" dirty="0">
              <a:ln>
                <a:noFill/>
              </a:ln>
              <a:solidFill>
                <a:srgbClr val="4D3E2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049305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u="sng" dirty="0"/>
              <a:t>Les Recettes de prestations (en bleu) en </a:t>
            </a:r>
            <a:r>
              <a:rPr lang="nl-BE" u="sng" dirty="0" err="1"/>
              <a:t>augmentation</a:t>
            </a:r>
            <a:r>
              <a:rPr lang="nl-BE" u="sng" dirty="0"/>
              <a:t> de 15,70 %</a:t>
            </a:r>
            <a:endParaRPr lang="fr-BE" u="sng" dirty="0"/>
          </a:p>
          <a:p>
            <a:pPr marL="171450" indent="-171450">
              <a:buFont typeface="Arial" panose="020B0604020202020204" pitchFamily="34" charset="0"/>
              <a:buChar char="•"/>
            </a:pPr>
            <a:r>
              <a:rPr lang="fr-BE" dirty="0"/>
              <a:t>Principales augmentations = locations de salles = +75% suite reprise après COVID</a:t>
            </a:r>
          </a:p>
          <a:p>
            <a:pPr marL="171450" indent="-171450">
              <a:buFont typeface="Arial" panose="020B0604020202020204" pitchFamily="34" charset="0"/>
              <a:buChar char="•"/>
            </a:pPr>
            <a:r>
              <a:rPr lang="fr-BE" dirty="0"/>
              <a:t>La crèche = + 13%</a:t>
            </a:r>
          </a:p>
          <a:p>
            <a:pPr marL="171450" indent="-171450">
              <a:buFont typeface="Arial" panose="020B0604020202020204" pitchFamily="34" charset="0"/>
              <a:buChar char="•"/>
            </a:pPr>
            <a:r>
              <a:rPr lang="fr-BE" dirty="0"/>
              <a:t>La culture = +48% = reprise des activités en septembre 2022</a:t>
            </a:r>
          </a:p>
          <a:p>
            <a:pPr marL="171450" indent="-171450">
              <a:buFont typeface="Arial" panose="020B0604020202020204" pitchFamily="34" charset="0"/>
              <a:buChar char="•"/>
            </a:pPr>
            <a:r>
              <a:rPr lang="fr-BE" sz="1800" dirty="0">
                <a:solidFill>
                  <a:srgbClr val="000000"/>
                </a:solidFill>
                <a:effectLst/>
                <a:latin typeface="Calibri" panose="020F0502020204030204" pitchFamily="34" charset="0"/>
                <a:ea typeface="Times New Roman" panose="02020603050405020304" pitchFamily="18" charset="0"/>
              </a:rPr>
              <a:t>En 2022, il a également été décidé de prendre en charge la facturation des repas scolaires précédemment effectuée par le CPAS, soit 30.624,50 €.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fr-BE" dirty="0"/>
              <a:t>L’occupation du domaine public par les réseaux gaz et électricité reste stable et avoisine les 200.000 euros.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u="sng"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BE" u="sng" dirty="0"/>
              <a:t>Recettes de </a:t>
            </a:r>
            <a:r>
              <a:rPr lang="fr-BE" u="sng" dirty="0"/>
              <a:t>dette (en orange) restent stables. (dividendes intercommunales)</a:t>
            </a:r>
          </a:p>
          <a:p>
            <a:pPr marL="0" indent="0">
              <a:buFont typeface="Arial" panose="020B0604020202020204" pitchFamily="34" charset="0"/>
              <a:buNone/>
            </a:pPr>
            <a:endParaRPr lang="fr-BE" dirty="0"/>
          </a:p>
          <a:p>
            <a:pPr marL="0" indent="0">
              <a:buFont typeface="Arial" panose="020B0604020202020204" pitchFamily="34" charset="0"/>
              <a:buNone/>
            </a:pPr>
            <a:r>
              <a:rPr lang="nl-BE" u="sng" dirty="0"/>
              <a:t>Recettes de transferts (tableau de </a:t>
            </a:r>
            <a:r>
              <a:rPr lang="nl-BE" u="sng" dirty="0" err="1"/>
              <a:t>droite</a:t>
            </a:r>
            <a:r>
              <a:rPr lang="nl-BE" u="sng" dirty="0"/>
              <a:t>) en </a:t>
            </a:r>
            <a:r>
              <a:rPr lang="nl-BE" u="sng" dirty="0" err="1"/>
              <a:t>augmentation</a:t>
            </a:r>
            <a:r>
              <a:rPr lang="nl-BE" u="sng" dirty="0"/>
              <a:t> de 3,2%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026550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Concernant</a:t>
            </a:r>
            <a:r>
              <a:rPr lang="nl-BE" dirty="0"/>
              <a:t> ces recettes de transferts,  les </a:t>
            </a:r>
            <a:r>
              <a:rPr lang="nl-BE" dirty="0" err="1"/>
              <a:t>additionnels</a:t>
            </a:r>
            <a:r>
              <a:rPr lang="nl-BE" dirty="0"/>
              <a:t> </a:t>
            </a:r>
            <a:r>
              <a:rPr lang="nl-BE" dirty="0" err="1"/>
              <a:t>sont</a:t>
            </a:r>
            <a:r>
              <a:rPr lang="nl-BE" dirty="0"/>
              <a:t> en </a:t>
            </a:r>
            <a:r>
              <a:rPr lang="nl-BE" dirty="0" err="1"/>
              <a:t>diminution</a:t>
            </a:r>
            <a:r>
              <a:rPr lang="nl-BE" dirty="0"/>
              <a:t> de +/- 3%</a:t>
            </a:r>
          </a:p>
          <a:p>
            <a:endParaRPr lang="nl-BE" dirty="0"/>
          </a:p>
          <a:p>
            <a:r>
              <a:rPr lang="nl-BE" dirty="0"/>
              <a:t>Pour </a:t>
            </a:r>
            <a:r>
              <a:rPr lang="nl-BE" dirty="0" err="1"/>
              <a:t>mémoire</a:t>
            </a:r>
            <a:r>
              <a:rPr lang="nl-BE" dirty="0"/>
              <a:t>, </a:t>
            </a:r>
            <a:r>
              <a:rPr lang="nl-BE" dirty="0" err="1"/>
              <a:t>Taux</a:t>
            </a:r>
            <a:r>
              <a:rPr lang="nl-BE" dirty="0"/>
              <a:t> IPP </a:t>
            </a:r>
            <a:r>
              <a:rPr lang="nl-BE" dirty="0" err="1"/>
              <a:t>est</a:t>
            </a:r>
            <a:r>
              <a:rPr lang="nl-BE" dirty="0"/>
              <a:t> passé de 8,5 à 8,2% en 2017.  </a:t>
            </a:r>
            <a:r>
              <a:rPr lang="nl-BE" dirty="0" err="1"/>
              <a:t>Taux</a:t>
            </a:r>
            <a:r>
              <a:rPr lang="nl-BE" dirty="0"/>
              <a:t> PI </a:t>
            </a:r>
            <a:r>
              <a:rPr lang="nl-BE" dirty="0" err="1"/>
              <a:t>toujours</a:t>
            </a:r>
            <a:r>
              <a:rPr lang="nl-BE" dirty="0"/>
              <a:t> à 2600 centimes </a:t>
            </a:r>
            <a:r>
              <a:rPr lang="nl-BE" dirty="0" err="1"/>
              <a:t>additionnels</a:t>
            </a:r>
            <a:r>
              <a:rPr lang="nl-BE" dirty="0"/>
              <a:t>.</a:t>
            </a:r>
          </a:p>
          <a:p>
            <a:r>
              <a:rPr lang="nl-BE" dirty="0"/>
              <a:t>Par rapport à </a:t>
            </a:r>
            <a:r>
              <a:rPr lang="nl-BE" dirty="0" err="1"/>
              <a:t>l’année</a:t>
            </a:r>
            <a:r>
              <a:rPr lang="nl-BE" dirty="0"/>
              <a:t> 2021, </a:t>
            </a:r>
          </a:p>
          <a:p>
            <a:r>
              <a:rPr lang="nl-BE" dirty="0"/>
              <a:t>les </a:t>
            </a:r>
            <a:r>
              <a:rPr lang="nl-BE" dirty="0" err="1"/>
              <a:t>additionnels</a:t>
            </a:r>
            <a:r>
              <a:rPr lang="nl-BE" dirty="0"/>
              <a:t> à </a:t>
            </a:r>
            <a:r>
              <a:rPr lang="nl-BE" dirty="0" err="1"/>
              <a:t>l’IPP</a:t>
            </a:r>
            <a:r>
              <a:rPr lang="nl-BE" dirty="0"/>
              <a:t> (en </a:t>
            </a:r>
            <a:r>
              <a:rPr lang="nl-BE" dirty="0" err="1"/>
              <a:t>orange</a:t>
            </a:r>
            <a:r>
              <a:rPr lang="nl-BE" dirty="0"/>
              <a:t>) </a:t>
            </a:r>
            <a:r>
              <a:rPr lang="nl-BE" dirty="0" err="1"/>
              <a:t>sont</a:t>
            </a:r>
            <a:r>
              <a:rPr lang="nl-BE" dirty="0"/>
              <a:t> en </a:t>
            </a:r>
            <a:r>
              <a:rPr lang="nl-BE" dirty="0" err="1"/>
              <a:t>diminution</a:t>
            </a:r>
            <a:r>
              <a:rPr lang="nl-BE" dirty="0"/>
              <a:t> et +/- </a:t>
            </a:r>
            <a:r>
              <a:rPr lang="nl-BE" dirty="0" err="1"/>
              <a:t>égales</a:t>
            </a:r>
            <a:r>
              <a:rPr lang="nl-BE" dirty="0"/>
              <a:t> à 2018 = </a:t>
            </a:r>
            <a:r>
              <a:rPr lang="nl-BE" dirty="0" err="1"/>
              <a:t>résultat</a:t>
            </a:r>
            <a:r>
              <a:rPr lang="nl-BE" dirty="0"/>
              <a:t> de la </a:t>
            </a:r>
            <a:r>
              <a:rPr lang="nl-BE" dirty="0" err="1"/>
              <a:t>crise</a:t>
            </a:r>
            <a:r>
              <a:rPr lang="nl-BE" dirty="0"/>
              <a:t> sanitaire COVID 19</a:t>
            </a:r>
          </a:p>
          <a:p>
            <a:r>
              <a:rPr lang="nl-BE" dirty="0"/>
              <a:t>Les </a:t>
            </a:r>
            <a:r>
              <a:rPr lang="nl-BE" dirty="0" err="1"/>
              <a:t>additionnels</a:t>
            </a:r>
            <a:r>
              <a:rPr lang="nl-BE" dirty="0"/>
              <a:t> au </a:t>
            </a:r>
            <a:r>
              <a:rPr lang="nl-BE" dirty="0" err="1"/>
              <a:t>précompte</a:t>
            </a:r>
            <a:r>
              <a:rPr lang="nl-BE" dirty="0"/>
              <a:t> </a:t>
            </a:r>
            <a:r>
              <a:rPr lang="nl-BE" dirty="0" err="1"/>
              <a:t>immobilier</a:t>
            </a:r>
            <a:r>
              <a:rPr lang="nl-BE" dirty="0"/>
              <a:t> (en bleu) </a:t>
            </a:r>
            <a:r>
              <a:rPr lang="nl-BE" dirty="0" err="1"/>
              <a:t>sont</a:t>
            </a:r>
            <a:r>
              <a:rPr lang="nl-BE" dirty="0"/>
              <a:t> en </a:t>
            </a:r>
            <a:r>
              <a:rPr lang="nl-BE" dirty="0" err="1"/>
              <a:t>augmentation</a:t>
            </a:r>
            <a:r>
              <a:rPr lang="nl-BE" dirty="0"/>
              <a:t> de +/- 5,7%</a:t>
            </a:r>
          </a:p>
          <a:p>
            <a:r>
              <a:rPr lang="nl-BE" dirty="0"/>
              <a:t>Les </a:t>
            </a:r>
            <a:r>
              <a:rPr lang="nl-BE" dirty="0" err="1"/>
              <a:t>additionnels</a:t>
            </a:r>
            <a:r>
              <a:rPr lang="nl-BE" dirty="0"/>
              <a:t> auto </a:t>
            </a:r>
            <a:r>
              <a:rPr lang="nl-BE" dirty="0" err="1"/>
              <a:t>restent</a:t>
            </a:r>
            <a:r>
              <a:rPr lang="nl-BE" dirty="0"/>
              <a:t> </a:t>
            </a:r>
            <a:r>
              <a:rPr lang="nl-BE" dirty="0" err="1"/>
              <a:t>stables</a:t>
            </a:r>
            <a:endParaRPr lang="nl-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224188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u="sng" dirty="0" err="1"/>
              <a:t>Concernant</a:t>
            </a:r>
            <a:r>
              <a:rPr lang="nl-BE" u="sng" dirty="0"/>
              <a:t> les </a:t>
            </a:r>
            <a:r>
              <a:rPr lang="nl-BE" u="sng" dirty="0" err="1"/>
              <a:t>Taxes</a:t>
            </a:r>
            <a:r>
              <a:rPr lang="nl-BE" u="sng" dirty="0"/>
              <a:t> </a:t>
            </a:r>
            <a:r>
              <a:rPr lang="nl-BE" u="sng" dirty="0" err="1"/>
              <a:t>locales</a:t>
            </a:r>
            <a:endParaRPr lang="nl-BE" u="sng" dirty="0"/>
          </a:p>
          <a:p>
            <a:r>
              <a:rPr lang="nl-BE" dirty="0"/>
              <a:t>Le </a:t>
            </a:r>
            <a:r>
              <a:rPr lang="nl-BE" dirty="0" err="1"/>
              <a:t>taux</a:t>
            </a:r>
            <a:r>
              <a:rPr lang="nl-BE" dirty="0"/>
              <a:t> des </a:t>
            </a:r>
            <a:r>
              <a:rPr lang="nl-BE" dirty="0" err="1"/>
              <a:t>taxes</a:t>
            </a:r>
            <a:r>
              <a:rPr lang="nl-BE" dirty="0"/>
              <a:t> </a:t>
            </a:r>
            <a:r>
              <a:rPr lang="nl-BE" dirty="0" err="1"/>
              <a:t>locales</a:t>
            </a:r>
            <a:r>
              <a:rPr lang="nl-BE" dirty="0"/>
              <a:t> </a:t>
            </a:r>
            <a:r>
              <a:rPr lang="nl-BE" dirty="0" err="1"/>
              <a:t>n’a</a:t>
            </a:r>
            <a:r>
              <a:rPr lang="nl-BE" dirty="0"/>
              <a:t> pas </a:t>
            </a:r>
            <a:r>
              <a:rPr lang="nl-BE" dirty="0" err="1"/>
              <a:t>été</a:t>
            </a:r>
            <a:r>
              <a:rPr lang="nl-BE" dirty="0"/>
              <a:t> </a:t>
            </a:r>
            <a:r>
              <a:rPr lang="nl-BE" dirty="0" err="1"/>
              <a:t>modifié</a:t>
            </a:r>
            <a:r>
              <a:rPr lang="nl-BE" dirty="0"/>
              <a:t> ces </a:t>
            </a:r>
            <a:r>
              <a:rPr lang="nl-BE" dirty="0" err="1"/>
              <a:t>dernières</a:t>
            </a:r>
            <a:r>
              <a:rPr lang="nl-BE" dirty="0"/>
              <a:t> </a:t>
            </a:r>
            <a:r>
              <a:rPr lang="nl-BE" dirty="0" err="1"/>
              <a:t>années</a:t>
            </a:r>
            <a:r>
              <a:rPr lang="nl-BE" dirty="0"/>
              <a:t> à part :</a:t>
            </a:r>
          </a:p>
          <a:p>
            <a:pPr marL="171450" indent="-171450">
              <a:buFont typeface="Arial" panose="020B0604020202020204" pitchFamily="34" charset="0"/>
              <a:buChar char="•"/>
            </a:pPr>
            <a:r>
              <a:rPr lang="nl-BE" dirty="0"/>
              <a:t>La taxe </a:t>
            </a:r>
            <a:r>
              <a:rPr lang="nl-BE" dirty="0" err="1"/>
              <a:t>immondices</a:t>
            </a:r>
            <a:r>
              <a:rPr lang="nl-BE" dirty="0"/>
              <a:t> </a:t>
            </a:r>
            <a:r>
              <a:rPr lang="nl-BE" dirty="0" err="1"/>
              <a:t>qui</a:t>
            </a:r>
            <a:r>
              <a:rPr lang="nl-BE" dirty="0"/>
              <a:t> </a:t>
            </a:r>
            <a:r>
              <a:rPr lang="nl-BE" dirty="0" err="1"/>
              <a:t>est</a:t>
            </a:r>
            <a:r>
              <a:rPr lang="nl-BE" dirty="0"/>
              <a:t> passé en 2022 de 80€ à 85€ pour les </a:t>
            </a:r>
            <a:r>
              <a:rPr lang="nl-BE" dirty="0" err="1"/>
              <a:t>isolés</a:t>
            </a:r>
            <a:r>
              <a:rPr lang="nl-BE" dirty="0"/>
              <a:t> et de 100€ à 115€ pour les ménages  (</a:t>
            </a:r>
            <a:r>
              <a:rPr lang="nl-BE" dirty="0" err="1"/>
              <a:t>sachant</a:t>
            </a:r>
            <a:r>
              <a:rPr lang="nl-BE" dirty="0"/>
              <a:t> que </a:t>
            </a:r>
            <a:r>
              <a:rPr lang="nl-BE" dirty="0" err="1"/>
              <a:t>nous</a:t>
            </a:r>
            <a:r>
              <a:rPr lang="nl-BE" dirty="0"/>
              <a:t> </a:t>
            </a:r>
            <a:r>
              <a:rPr lang="nl-BE" dirty="0" err="1"/>
              <a:t>sommes</a:t>
            </a:r>
            <a:r>
              <a:rPr lang="nl-BE" dirty="0"/>
              <a:t> </a:t>
            </a:r>
            <a:r>
              <a:rPr lang="nl-BE" dirty="0" err="1"/>
              <a:t>tenus</a:t>
            </a:r>
            <a:r>
              <a:rPr lang="nl-BE" dirty="0"/>
              <a:t> de les </a:t>
            </a:r>
            <a:r>
              <a:rPr lang="nl-BE" dirty="0" err="1"/>
              <a:t>augmenter</a:t>
            </a:r>
            <a:r>
              <a:rPr lang="nl-BE" dirty="0"/>
              <a:t> pour </a:t>
            </a:r>
            <a:r>
              <a:rPr lang="nl-BE" dirty="0" err="1"/>
              <a:t>respecter</a:t>
            </a:r>
            <a:r>
              <a:rPr lang="nl-BE" dirty="0"/>
              <a:t> </a:t>
            </a:r>
            <a:r>
              <a:rPr lang="nl-BE" dirty="0" err="1"/>
              <a:t>le</a:t>
            </a:r>
            <a:r>
              <a:rPr lang="nl-BE" dirty="0"/>
              <a:t> </a:t>
            </a:r>
            <a:r>
              <a:rPr lang="nl-BE" dirty="0" err="1"/>
              <a:t>coût</a:t>
            </a:r>
            <a:r>
              <a:rPr lang="nl-BE" dirty="0"/>
              <a:t> </a:t>
            </a:r>
            <a:r>
              <a:rPr lang="nl-BE" dirty="0" err="1"/>
              <a:t>vérité</a:t>
            </a:r>
            <a:r>
              <a:rPr lang="nl-BE" dirty="0"/>
              <a:t>)</a:t>
            </a:r>
          </a:p>
          <a:p>
            <a:pPr marL="171450" indent="-171450">
              <a:buFont typeface="Arial" panose="020B0604020202020204" pitchFamily="34" charset="0"/>
              <a:buChar char="•"/>
            </a:pPr>
            <a:r>
              <a:rPr lang="nl-BE" dirty="0"/>
              <a:t>La taxe </a:t>
            </a:r>
            <a:r>
              <a:rPr lang="nl-BE" dirty="0" err="1"/>
              <a:t>sur</a:t>
            </a:r>
            <a:r>
              <a:rPr lang="nl-BE" dirty="0"/>
              <a:t> les </a:t>
            </a:r>
            <a:r>
              <a:rPr lang="nl-BE" dirty="0" err="1"/>
              <a:t>éoliennes</a:t>
            </a:r>
            <a:r>
              <a:rPr lang="nl-BE" dirty="0"/>
              <a:t> : 12500 à 14000 </a:t>
            </a:r>
            <a:r>
              <a:rPr lang="nl-BE" dirty="0" err="1"/>
              <a:t>euros</a:t>
            </a:r>
            <a:endParaRPr lang="nl-BE" dirty="0"/>
          </a:p>
          <a:p>
            <a:r>
              <a:rPr lang="nl-BE" dirty="0"/>
              <a:t>Les </a:t>
            </a:r>
            <a:r>
              <a:rPr lang="nl-BE" dirty="0" err="1"/>
              <a:t>taxes</a:t>
            </a:r>
            <a:r>
              <a:rPr lang="nl-BE" dirty="0"/>
              <a:t> </a:t>
            </a:r>
            <a:r>
              <a:rPr lang="nl-BE" dirty="0" err="1"/>
              <a:t>communales</a:t>
            </a:r>
            <a:r>
              <a:rPr lang="nl-BE" dirty="0"/>
              <a:t> </a:t>
            </a:r>
            <a:r>
              <a:rPr lang="nl-BE" dirty="0" err="1"/>
              <a:t>sont</a:t>
            </a:r>
            <a:r>
              <a:rPr lang="nl-BE" dirty="0"/>
              <a:t> en </a:t>
            </a:r>
            <a:r>
              <a:rPr lang="nl-BE" dirty="0" err="1"/>
              <a:t>augmentation</a:t>
            </a:r>
            <a:r>
              <a:rPr lang="nl-BE" dirty="0"/>
              <a:t> de +/- 3% mais :</a:t>
            </a:r>
          </a:p>
          <a:p>
            <a:pPr marL="171450" indent="-171450">
              <a:buFont typeface="Arial" panose="020B0604020202020204" pitchFamily="34" charset="0"/>
              <a:buChar char="•"/>
            </a:pPr>
            <a:r>
              <a:rPr lang="nl-BE" dirty="0"/>
              <a:t>La taxe </a:t>
            </a:r>
            <a:r>
              <a:rPr lang="nl-BE" dirty="0" err="1"/>
              <a:t>sur</a:t>
            </a:r>
            <a:r>
              <a:rPr lang="nl-BE" dirty="0"/>
              <a:t> les </a:t>
            </a:r>
            <a:r>
              <a:rPr lang="nl-BE" dirty="0" err="1"/>
              <a:t>écrits</a:t>
            </a:r>
            <a:r>
              <a:rPr lang="nl-BE" dirty="0"/>
              <a:t> </a:t>
            </a:r>
            <a:r>
              <a:rPr lang="nl-BE" dirty="0" err="1"/>
              <a:t>publicitaires</a:t>
            </a:r>
            <a:r>
              <a:rPr lang="nl-BE" dirty="0"/>
              <a:t> 2022 </a:t>
            </a:r>
            <a:r>
              <a:rPr lang="nl-BE" dirty="0" err="1"/>
              <a:t>n’a</a:t>
            </a:r>
            <a:r>
              <a:rPr lang="nl-BE" dirty="0"/>
              <a:t> pas </a:t>
            </a:r>
            <a:r>
              <a:rPr lang="nl-BE" dirty="0" err="1"/>
              <a:t>été</a:t>
            </a:r>
            <a:r>
              <a:rPr lang="nl-BE" dirty="0"/>
              <a:t> </a:t>
            </a:r>
            <a:r>
              <a:rPr lang="nl-BE" dirty="0" err="1"/>
              <a:t>enrôlée</a:t>
            </a:r>
            <a:r>
              <a:rPr lang="nl-BE" dirty="0"/>
              <a:t>, elle </a:t>
            </a:r>
            <a:r>
              <a:rPr lang="nl-BE" dirty="0" err="1"/>
              <a:t>le</a:t>
            </a:r>
            <a:r>
              <a:rPr lang="nl-BE" dirty="0"/>
              <a:t> sera </a:t>
            </a:r>
            <a:r>
              <a:rPr lang="nl-BE" dirty="0" err="1"/>
              <a:t>très</a:t>
            </a:r>
            <a:r>
              <a:rPr lang="nl-BE" dirty="0"/>
              <a:t> </a:t>
            </a:r>
            <a:r>
              <a:rPr lang="nl-BE" dirty="0" err="1"/>
              <a:t>prochainement</a:t>
            </a:r>
            <a:r>
              <a:rPr lang="nl-BE" dirty="0"/>
              <a:t> (26.830€)</a:t>
            </a:r>
          </a:p>
          <a:p>
            <a:pPr marL="171450" indent="-171450">
              <a:buFont typeface="Arial" panose="020B0604020202020204" pitchFamily="34" charset="0"/>
              <a:buChar char="•"/>
            </a:pPr>
            <a:r>
              <a:rPr lang="nl-BE" dirty="0"/>
              <a:t>La taxe </a:t>
            </a:r>
            <a:r>
              <a:rPr lang="nl-BE" dirty="0" err="1"/>
              <a:t>sur</a:t>
            </a:r>
            <a:r>
              <a:rPr lang="nl-BE" dirty="0"/>
              <a:t> les </a:t>
            </a:r>
            <a:r>
              <a:rPr lang="nl-BE" dirty="0" err="1"/>
              <a:t>logements</a:t>
            </a:r>
            <a:r>
              <a:rPr lang="nl-BE" dirty="0"/>
              <a:t> </a:t>
            </a:r>
            <a:r>
              <a:rPr lang="nl-BE" dirty="0" err="1"/>
              <a:t>inoccupés</a:t>
            </a:r>
            <a:r>
              <a:rPr lang="nl-BE" dirty="0"/>
              <a:t> </a:t>
            </a:r>
            <a:r>
              <a:rPr lang="nl-BE" dirty="0" err="1"/>
              <a:t>n’a</a:t>
            </a:r>
            <a:r>
              <a:rPr lang="nl-BE" dirty="0"/>
              <a:t> pas non plus </a:t>
            </a:r>
            <a:r>
              <a:rPr lang="nl-BE" dirty="0" err="1"/>
              <a:t>été</a:t>
            </a:r>
            <a:r>
              <a:rPr lang="nl-BE" dirty="0"/>
              <a:t> </a:t>
            </a:r>
            <a:r>
              <a:rPr lang="nl-BE" dirty="0" err="1"/>
              <a:t>enrôlée</a:t>
            </a:r>
            <a:r>
              <a:rPr lang="nl-BE" dirty="0"/>
              <a:t>.  Le 1er </a:t>
            </a:r>
            <a:r>
              <a:rPr lang="nl-BE" dirty="0" err="1"/>
              <a:t>constat</a:t>
            </a:r>
            <a:r>
              <a:rPr lang="nl-BE" dirty="0"/>
              <a:t> a </a:t>
            </a:r>
            <a:r>
              <a:rPr lang="nl-BE" dirty="0" err="1"/>
              <a:t>été</a:t>
            </a:r>
            <a:r>
              <a:rPr lang="nl-BE" dirty="0"/>
              <a:t> </a:t>
            </a:r>
            <a:r>
              <a:rPr lang="nl-BE" dirty="0" err="1"/>
              <a:t>effectué</a:t>
            </a:r>
            <a:r>
              <a:rPr lang="nl-BE" dirty="0"/>
              <a:t> fin </a:t>
            </a:r>
            <a:r>
              <a:rPr lang="nl-BE" dirty="0" err="1"/>
              <a:t>novembre</a:t>
            </a:r>
            <a:r>
              <a:rPr lang="nl-BE" dirty="0"/>
              <a:t> 2022, </a:t>
            </a:r>
            <a:r>
              <a:rPr lang="nl-BE" dirty="0" err="1"/>
              <a:t>le</a:t>
            </a:r>
            <a:r>
              <a:rPr lang="nl-BE" dirty="0"/>
              <a:t> 2ème </a:t>
            </a:r>
            <a:r>
              <a:rPr lang="nl-BE" dirty="0" err="1"/>
              <a:t>le</a:t>
            </a:r>
            <a:r>
              <a:rPr lang="nl-BE" dirty="0"/>
              <a:t> sera fin </a:t>
            </a:r>
            <a:r>
              <a:rPr lang="nl-BE" dirty="0" err="1"/>
              <a:t>mai</a:t>
            </a:r>
            <a:r>
              <a:rPr lang="nl-BE" dirty="0"/>
              <a:t> 2023 pour </a:t>
            </a:r>
            <a:r>
              <a:rPr lang="nl-BE" dirty="0" err="1"/>
              <a:t>un</a:t>
            </a:r>
            <a:r>
              <a:rPr lang="nl-BE" dirty="0"/>
              <a:t> </a:t>
            </a:r>
            <a:r>
              <a:rPr lang="nl-BE" dirty="0" err="1"/>
              <a:t>enrôlement</a:t>
            </a:r>
            <a:r>
              <a:rPr lang="nl-BE" dirty="0"/>
              <a:t> de la taxe </a:t>
            </a:r>
            <a:r>
              <a:rPr lang="nl-BE" dirty="0" err="1"/>
              <a:t>avant</a:t>
            </a:r>
            <a:r>
              <a:rPr lang="nl-BE" dirty="0"/>
              <a:t> fin juin 2023</a:t>
            </a:r>
          </a:p>
          <a:p>
            <a:pPr marL="171450" indent="-171450">
              <a:buFont typeface="Arial" panose="020B0604020202020204" pitchFamily="34" charset="0"/>
              <a:buChar char="•"/>
            </a:pPr>
            <a:r>
              <a:rPr lang="nl-BE" dirty="0"/>
              <a:t>Pour rappel, </a:t>
            </a:r>
            <a:r>
              <a:rPr lang="nl-BE" dirty="0" err="1"/>
              <a:t>nous</a:t>
            </a:r>
            <a:r>
              <a:rPr lang="nl-BE" dirty="0"/>
              <a:t> </a:t>
            </a:r>
            <a:r>
              <a:rPr lang="nl-BE" dirty="0" err="1"/>
              <a:t>avions</a:t>
            </a:r>
            <a:r>
              <a:rPr lang="nl-BE" dirty="0"/>
              <a:t> </a:t>
            </a:r>
            <a:r>
              <a:rPr lang="nl-BE" dirty="0" err="1"/>
              <a:t>une</a:t>
            </a:r>
            <a:r>
              <a:rPr lang="nl-BE" dirty="0"/>
              <a:t> forte </a:t>
            </a:r>
            <a:r>
              <a:rPr lang="nl-BE" dirty="0" err="1"/>
              <a:t>augmentation</a:t>
            </a:r>
            <a:r>
              <a:rPr lang="nl-BE" dirty="0"/>
              <a:t> en 2020 mais les </a:t>
            </a:r>
            <a:r>
              <a:rPr lang="nl-BE" dirty="0" err="1"/>
              <a:t>écrits</a:t>
            </a:r>
            <a:r>
              <a:rPr lang="nl-BE" dirty="0"/>
              <a:t> </a:t>
            </a:r>
            <a:r>
              <a:rPr lang="nl-BE" dirty="0" err="1"/>
              <a:t>publicitaires</a:t>
            </a:r>
            <a:r>
              <a:rPr lang="nl-BE" dirty="0"/>
              <a:t> </a:t>
            </a:r>
            <a:r>
              <a:rPr lang="nl-BE" dirty="0" err="1"/>
              <a:t>avaient</a:t>
            </a:r>
            <a:r>
              <a:rPr lang="nl-BE" dirty="0"/>
              <a:t> </a:t>
            </a:r>
            <a:r>
              <a:rPr lang="nl-BE" dirty="0" err="1"/>
              <a:t>été</a:t>
            </a:r>
            <a:r>
              <a:rPr lang="nl-BE" dirty="0"/>
              <a:t> </a:t>
            </a:r>
            <a:r>
              <a:rPr lang="nl-BE" dirty="0" err="1"/>
              <a:t>enrôlés</a:t>
            </a:r>
            <a:r>
              <a:rPr lang="nl-BE" dirty="0"/>
              <a:t> deux </a:t>
            </a:r>
            <a:r>
              <a:rPr lang="nl-BE" dirty="0" err="1"/>
              <a:t>fois</a:t>
            </a:r>
            <a:r>
              <a:rPr lang="nl-BE" dirty="0"/>
              <a:t>.</a:t>
            </a:r>
          </a:p>
          <a:p>
            <a:endParaRPr lang="nl-BE" dirty="0"/>
          </a:p>
          <a:p>
            <a:r>
              <a:rPr lang="nl-BE" u="sng" dirty="0" err="1"/>
              <a:t>Concernant</a:t>
            </a:r>
            <a:r>
              <a:rPr lang="nl-BE" u="sng" dirty="0"/>
              <a:t> </a:t>
            </a:r>
            <a:r>
              <a:rPr lang="nl-BE" u="sng" dirty="0" err="1"/>
              <a:t>le</a:t>
            </a:r>
            <a:r>
              <a:rPr lang="nl-BE" u="sng" dirty="0"/>
              <a:t> Fonds des communes</a:t>
            </a:r>
          </a:p>
          <a:p>
            <a:r>
              <a:rPr lang="nl-BE" dirty="0" err="1"/>
              <a:t>Il</a:t>
            </a:r>
            <a:r>
              <a:rPr lang="nl-BE" dirty="0"/>
              <a:t> </a:t>
            </a:r>
            <a:r>
              <a:rPr lang="nl-BE" dirty="0" err="1"/>
              <a:t>est</a:t>
            </a:r>
            <a:r>
              <a:rPr lang="nl-BE" dirty="0"/>
              <a:t> en </a:t>
            </a:r>
            <a:r>
              <a:rPr lang="nl-BE" dirty="0" err="1"/>
              <a:t>augmentation</a:t>
            </a:r>
            <a:r>
              <a:rPr lang="nl-BE" dirty="0"/>
              <a:t> de </a:t>
            </a:r>
            <a:r>
              <a:rPr lang="nl-BE" dirty="0" err="1"/>
              <a:t>près</a:t>
            </a:r>
            <a:r>
              <a:rPr lang="nl-BE" dirty="0"/>
              <a:t> de 155,000 €, soit </a:t>
            </a:r>
            <a:r>
              <a:rPr lang="nl-BE" dirty="0" err="1"/>
              <a:t>un</a:t>
            </a:r>
            <a:r>
              <a:rPr lang="nl-BE" dirty="0"/>
              <a:t> </a:t>
            </a:r>
            <a:r>
              <a:rPr lang="nl-BE" dirty="0" err="1"/>
              <a:t>peu</a:t>
            </a:r>
            <a:r>
              <a:rPr lang="nl-BE" dirty="0"/>
              <a:t> plus de 9%, </a:t>
            </a:r>
            <a:r>
              <a:rPr lang="nl-BE" dirty="0" err="1"/>
              <a:t>c’est</a:t>
            </a:r>
            <a:r>
              <a:rPr lang="nl-BE" dirty="0"/>
              <a:t> </a:t>
            </a:r>
            <a:r>
              <a:rPr lang="nl-BE" dirty="0" err="1"/>
              <a:t>d’ailleurs</a:t>
            </a:r>
            <a:r>
              <a:rPr lang="nl-BE" dirty="0"/>
              <a:t> </a:t>
            </a:r>
            <a:r>
              <a:rPr lang="nl-BE" dirty="0" err="1"/>
              <a:t>grâce</a:t>
            </a:r>
            <a:r>
              <a:rPr lang="nl-BE" dirty="0"/>
              <a:t> à </a:t>
            </a:r>
            <a:r>
              <a:rPr lang="nl-BE" dirty="0" err="1"/>
              <a:t>cela</a:t>
            </a:r>
            <a:r>
              <a:rPr lang="nl-BE" dirty="0"/>
              <a:t> que </a:t>
            </a:r>
            <a:r>
              <a:rPr lang="nl-BE" dirty="0" err="1"/>
              <a:t>notre</a:t>
            </a:r>
            <a:r>
              <a:rPr lang="nl-BE" dirty="0"/>
              <a:t> </a:t>
            </a:r>
            <a:r>
              <a:rPr lang="nl-BE" dirty="0" err="1"/>
              <a:t>compte</a:t>
            </a:r>
            <a:r>
              <a:rPr lang="nl-BE" dirty="0"/>
              <a:t> </a:t>
            </a:r>
            <a:r>
              <a:rPr lang="nl-BE" dirty="0" err="1"/>
              <a:t>est</a:t>
            </a:r>
            <a:r>
              <a:rPr lang="nl-BE" dirty="0"/>
              <a:t> en boni, la </a:t>
            </a:r>
            <a:r>
              <a:rPr lang="nl-BE" dirty="0" err="1"/>
              <a:t>diminution</a:t>
            </a:r>
            <a:r>
              <a:rPr lang="nl-BE" dirty="0"/>
              <a:t> de </a:t>
            </a:r>
            <a:r>
              <a:rPr lang="nl-BE" dirty="0" err="1"/>
              <a:t>l’IPP</a:t>
            </a:r>
            <a:r>
              <a:rPr lang="nl-BE" dirty="0"/>
              <a:t> de +/- </a:t>
            </a:r>
            <a:r>
              <a:rPr lang="nl-BE" dirty="0" err="1"/>
              <a:t>le</a:t>
            </a:r>
            <a:r>
              <a:rPr lang="nl-BE" dirty="0"/>
              <a:t> </a:t>
            </a:r>
            <a:r>
              <a:rPr lang="nl-BE" dirty="0" err="1"/>
              <a:t>même</a:t>
            </a:r>
            <a:r>
              <a:rPr lang="nl-BE" dirty="0"/>
              <a:t> </a:t>
            </a:r>
            <a:r>
              <a:rPr lang="nl-BE" dirty="0" err="1"/>
              <a:t>montant</a:t>
            </a:r>
            <a:r>
              <a:rPr lang="nl-BE" dirty="0"/>
              <a:t> (-155.660 €) </a:t>
            </a:r>
            <a:r>
              <a:rPr lang="nl-BE" dirty="0" err="1"/>
              <a:t>aurait</a:t>
            </a:r>
            <a:r>
              <a:rPr lang="nl-BE" dirty="0"/>
              <a:t> </a:t>
            </a:r>
            <a:r>
              <a:rPr lang="nl-BE" dirty="0" err="1"/>
              <a:t>pu</a:t>
            </a:r>
            <a:r>
              <a:rPr lang="nl-BE" dirty="0"/>
              <a:t> </a:t>
            </a:r>
            <a:r>
              <a:rPr lang="nl-BE" dirty="0" err="1"/>
              <a:t>mettre</a:t>
            </a:r>
            <a:r>
              <a:rPr lang="nl-BE" dirty="0"/>
              <a:t> </a:t>
            </a:r>
            <a:r>
              <a:rPr lang="nl-BE" dirty="0" err="1"/>
              <a:t>notre</a:t>
            </a:r>
            <a:r>
              <a:rPr lang="nl-BE" dirty="0"/>
              <a:t> </a:t>
            </a:r>
            <a:r>
              <a:rPr lang="nl-BE" dirty="0" err="1"/>
              <a:t>compte</a:t>
            </a:r>
            <a:r>
              <a:rPr lang="nl-BE" dirty="0"/>
              <a:t> en </a:t>
            </a:r>
            <a:r>
              <a:rPr lang="nl-BE" dirty="0" err="1"/>
              <a:t>difficulté</a:t>
            </a:r>
            <a:r>
              <a:rPr lang="nl-BE" dirty="0"/>
              <a:t>.</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618124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Dans ce tableau qui termine la présentation des recettes, on compare les recettes du compte par rapport à la dernière modification budgétaire. Globalement, on atteint un taux de réalisation du budget de 101,77%.</a:t>
            </a:r>
          </a:p>
          <a:p>
            <a:r>
              <a:rPr lang="fr-BE" dirty="0"/>
              <a:t>Le taux de réalisation est donc excellent et très proche des 100 %</a:t>
            </a: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372726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633289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Il existe quatre natures de dépenses différentes: les dépenses de personnel, les dépenses de fonctionnement, les dépenses de transferts et les dépenses de dette.</a:t>
            </a:r>
          </a:p>
          <a:p>
            <a:r>
              <a:rPr lang="fr-BE" dirty="0"/>
              <a:t>La majeure partie des dépenses sont les </a:t>
            </a:r>
            <a:r>
              <a:rPr lang="fr-BE" u="sng" dirty="0"/>
              <a:t>dépenses de personnel </a:t>
            </a:r>
            <a:r>
              <a:rPr lang="fr-BE" dirty="0"/>
              <a:t>(en bleu), elles représentent 45,85% de la totalité des recettes. Les </a:t>
            </a:r>
            <a:r>
              <a:rPr lang="fr-BE" u="sng" dirty="0"/>
              <a:t>dépenses de dette (en jaune) </a:t>
            </a:r>
            <a:r>
              <a:rPr lang="fr-BE" dirty="0"/>
              <a:t>correspondent à la charge financière des emprunts. Elles représentent 12,68% du total des dépenses et en augmentation de près de 100.000€. </a:t>
            </a:r>
          </a:p>
          <a:p>
            <a:r>
              <a:rPr lang="fr-BE" dirty="0"/>
              <a:t>Les </a:t>
            </a:r>
            <a:r>
              <a:rPr lang="fr-BE" u="sng" dirty="0"/>
              <a:t>dépenses de fonctionnement (en orange) </a:t>
            </a:r>
            <a:r>
              <a:rPr lang="fr-BE" dirty="0"/>
              <a:t>permettent de faire face aux dépenses courantes de tous les services de l’administration. Elles représentent environ 17% du total des dépenses.</a:t>
            </a:r>
          </a:p>
          <a:p>
            <a:r>
              <a:rPr lang="fr-BE" dirty="0"/>
              <a:t>Finalement viennent les </a:t>
            </a:r>
            <a:r>
              <a:rPr lang="fr-BE" u="sng" dirty="0"/>
              <a:t>dépenses de transferts </a:t>
            </a:r>
            <a:r>
              <a:rPr lang="fr-BE" dirty="0"/>
              <a:t>(en gris) qui représentent 24,43% du total des dépenses.</a:t>
            </a:r>
          </a:p>
          <a:p>
            <a:r>
              <a:rPr lang="fr-BE" i="1" dirty="0"/>
              <a:t>Passer au slide suivant pour les détailler.</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007182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Nous voyons ici le détail des dépenses de transfert</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827712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Les </a:t>
            </a:r>
            <a:r>
              <a:rPr lang="nl-BE" dirty="0" err="1"/>
              <a:t>dépenses</a:t>
            </a:r>
            <a:r>
              <a:rPr lang="nl-BE" dirty="0"/>
              <a:t> de transferts </a:t>
            </a:r>
            <a:r>
              <a:rPr lang="nl-BE" dirty="0" err="1"/>
              <a:t>sont</a:t>
            </a:r>
            <a:r>
              <a:rPr lang="nl-BE" dirty="0"/>
              <a:t> </a:t>
            </a:r>
            <a:r>
              <a:rPr lang="nl-BE" dirty="0" err="1"/>
              <a:t>équivalentes</a:t>
            </a:r>
            <a:r>
              <a:rPr lang="nl-BE" dirty="0"/>
              <a:t> à 2022,  On </a:t>
            </a:r>
            <a:r>
              <a:rPr lang="nl-BE" dirty="0" err="1"/>
              <a:t>retrouve</a:t>
            </a:r>
            <a:r>
              <a:rPr lang="nl-BE" dirty="0"/>
              <a:t> </a:t>
            </a:r>
            <a:r>
              <a:rPr lang="nl-BE" dirty="0" err="1"/>
              <a:t>principalement</a:t>
            </a:r>
            <a:r>
              <a:rPr lang="nl-BE" dirty="0"/>
              <a:t>:</a:t>
            </a:r>
          </a:p>
          <a:p>
            <a:pPr marL="171450" indent="-171450">
              <a:buFont typeface="Arial" panose="020B0604020202020204" pitchFamily="34" charset="0"/>
              <a:buChar char="•"/>
            </a:pPr>
            <a:r>
              <a:rPr lang="nl-BE" dirty="0" err="1"/>
              <a:t>Augmentation</a:t>
            </a:r>
            <a:r>
              <a:rPr lang="nl-BE" dirty="0"/>
              <a:t> constante de la </a:t>
            </a:r>
            <a:r>
              <a:rPr lang="nl-BE" dirty="0" err="1"/>
              <a:t>dotation</a:t>
            </a:r>
            <a:r>
              <a:rPr lang="nl-BE" dirty="0"/>
              <a:t> zone de </a:t>
            </a:r>
            <a:r>
              <a:rPr lang="nl-BE" dirty="0" err="1"/>
              <a:t>police</a:t>
            </a:r>
            <a:r>
              <a:rPr lang="nl-BE" dirty="0"/>
              <a:t> (en rouge)  (+5%) = 572.893,08 €</a:t>
            </a:r>
          </a:p>
          <a:p>
            <a:pPr marL="171450" indent="-171450">
              <a:buFont typeface="Arial" panose="020B0604020202020204" pitchFamily="34" charset="0"/>
              <a:buChar char="•"/>
            </a:pPr>
            <a:r>
              <a:rPr lang="nl-BE" dirty="0" err="1"/>
              <a:t>Augmentation</a:t>
            </a:r>
            <a:r>
              <a:rPr lang="nl-BE" dirty="0"/>
              <a:t> </a:t>
            </a:r>
            <a:r>
              <a:rPr lang="nl-BE" dirty="0" err="1"/>
              <a:t>dotation</a:t>
            </a:r>
            <a:r>
              <a:rPr lang="nl-BE" dirty="0"/>
              <a:t> au CPAS (en bleu) (+3,11%) = 608.165,69 €</a:t>
            </a:r>
          </a:p>
          <a:p>
            <a:pPr marL="171450" indent="-171450">
              <a:buFont typeface="Arial" panose="020B0604020202020204" pitchFamily="34" charset="0"/>
              <a:buChar char="•"/>
            </a:pPr>
            <a:r>
              <a:rPr lang="nl-BE" dirty="0" err="1"/>
              <a:t>Augmentation</a:t>
            </a:r>
            <a:r>
              <a:rPr lang="nl-BE" dirty="0"/>
              <a:t> </a:t>
            </a:r>
            <a:r>
              <a:rPr lang="nl-BE" dirty="0" err="1"/>
              <a:t>intervention</a:t>
            </a:r>
            <a:r>
              <a:rPr lang="nl-BE" dirty="0"/>
              <a:t> IPALLE (en gris) (+2,17%) = 265,728,20 €</a:t>
            </a:r>
          </a:p>
          <a:p>
            <a:pPr marL="171450" indent="-171450">
              <a:buFont typeface="Arial" panose="020B0604020202020204" pitchFamily="34" charset="0"/>
              <a:buChar char="•"/>
            </a:pPr>
            <a:r>
              <a:rPr lang="nl-BE" dirty="0" err="1"/>
              <a:t>Diminution</a:t>
            </a:r>
            <a:r>
              <a:rPr lang="nl-BE" dirty="0"/>
              <a:t> </a:t>
            </a:r>
            <a:r>
              <a:rPr lang="nl-BE" dirty="0" err="1"/>
              <a:t>dotation</a:t>
            </a:r>
            <a:r>
              <a:rPr lang="nl-BE" dirty="0"/>
              <a:t> zone de </a:t>
            </a:r>
            <a:r>
              <a:rPr lang="nl-BE" dirty="0" err="1"/>
              <a:t>secours</a:t>
            </a:r>
            <a:r>
              <a:rPr lang="nl-BE" dirty="0"/>
              <a:t> (en </a:t>
            </a:r>
            <a:r>
              <a:rPr lang="nl-BE" dirty="0" err="1"/>
              <a:t>jaune</a:t>
            </a:r>
            <a:r>
              <a:rPr lang="nl-BE" dirty="0"/>
              <a:t>) (-7,82%) = 212.409,68 € (</a:t>
            </a:r>
            <a:r>
              <a:rPr lang="nl-BE" dirty="0" err="1"/>
              <a:t>augmentation</a:t>
            </a:r>
            <a:r>
              <a:rPr lang="nl-BE" dirty="0"/>
              <a:t> de la prise en charge par la </a:t>
            </a:r>
            <a:r>
              <a:rPr lang="nl-BE" dirty="0" err="1"/>
              <a:t>Province</a:t>
            </a:r>
            <a:r>
              <a:rPr lang="nl-BE" dirty="0"/>
              <a:t>)</a:t>
            </a:r>
          </a:p>
          <a:p>
            <a:pPr marL="171450" indent="-171450">
              <a:buFont typeface="Arial" panose="020B0604020202020204" pitchFamily="34" charset="0"/>
              <a:buChar char="•"/>
            </a:pPr>
            <a:r>
              <a:rPr lang="nl-BE" dirty="0" err="1"/>
              <a:t>Subventions</a:t>
            </a:r>
            <a:r>
              <a:rPr lang="nl-BE" dirty="0"/>
              <a:t> </a:t>
            </a:r>
            <a:r>
              <a:rPr lang="nl-BE" dirty="0" err="1"/>
              <a:t>associations</a:t>
            </a:r>
            <a:r>
              <a:rPr lang="nl-BE" dirty="0"/>
              <a:t> (en </a:t>
            </a:r>
            <a:r>
              <a:rPr lang="nl-BE" dirty="0" err="1"/>
              <a:t>brun</a:t>
            </a:r>
            <a:r>
              <a:rPr lang="nl-BE" dirty="0"/>
              <a:t>) de 87.125,26 € (-19%)(au </a:t>
            </a:r>
            <a:r>
              <a:rPr lang="nl-BE" dirty="0" err="1"/>
              <a:t>lieu</a:t>
            </a:r>
            <a:r>
              <a:rPr lang="nl-BE" dirty="0"/>
              <a:t> de 103.237 € en 2021).  Pour rappel, 40.720 € de </a:t>
            </a:r>
            <a:r>
              <a:rPr lang="nl-BE" dirty="0" err="1"/>
              <a:t>subvention</a:t>
            </a:r>
            <a:r>
              <a:rPr lang="nl-BE" dirty="0"/>
              <a:t> </a:t>
            </a:r>
            <a:r>
              <a:rPr lang="nl-BE" dirty="0" err="1"/>
              <a:t>exceptionnelle</a:t>
            </a:r>
            <a:r>
              <a:rPr lang="nl-BE" dirty="0"/>
              <a:t> du SPW (COVID 19) en soutien </a:t>
            </a:r>
            <a:r>
              <a:rPr lang="nl-BE" dirty="0" err="1"/>
              <a:t>aux</a:t>
            </a:r>
            <a:r>
              <a:rPr lang="nl-BE" dirty="0"/>
              <a:t> clubs </a:t>
            </a:r>
            <a:r>
              <a:rPr lang="nl-BE" dirty="0" err="1"/>
              <a:t>sportifs</a:t>
            </a:r>
            <a:endParaRPr lang="nl-BE" dirty="0"/>
          </a:p>
          <a:p>
            <a:pPr marL="171450" indent="-171450">
              <a:buFont typeface="Arial" panose="020B0604020202020204" pitchFamily="34" charset="0"/>
              <a:buChar char="•"/>
            </a:pPr>
            <a:endParaRPr lang="nl-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105543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u="sng" dirty="0" err="1"/>
              <a:t>Dépenses</a:t>
            </a:r>
            <a:r>
              <a:rPr lang="nl-BE" u="sng" dirty="0"/>
              <a:t> de </a:t>
            </a:r>
            <a:r>
              <a:rPr lang="nl-BE" u="sng" dirty="0" err="1"/>
              <a:t>personnel</a:t>
            </a:r>
            <a:r>
              <a:rPr lang="nl-BE" u="sng" dirty="0"/>
              <a:t> </a:t>
            </a:r>
            <a:r>
              <a:rPr lang="nl-BE" dirty="0"/>
              <a:t>en </a:t>
            </a:r>
            <a:r>
              <a:rPr lang="nl-BE" dirty="0" err="1"/>
              <a:t>augmentation</a:t>
            </a:r>
            <a:r>
              <a:rPr lang="nl-BE" dirty="0"/>
              <a:t> de 5,70%, soit + 190,231,06 € par rapport à 2021. </a:t>
            </a:r>
            <a:r>
              <a:rPr lang="fr-BE" sz="1800" dirty="0">
                <a:solidFill>
                  <a:srgbClr val="000000"/>
                </a:solidFill>
                <a:effectLst/>
                <a:latin typeface="Calibri" panose="020F0502020204030204" pitchFamily="34" charset="0"/>
                <a:ea typeface="Times New Roman" panose="02020603050405020304" pitchFamily="18" charset="0"/>
              </a:rPr>
              <a:t>Il y a eu cinq indexations des salaires en 2022 pour une  augmentation totale de 5,33%. </a:t>
            </a:r>
            <a:endParaRPr lang="fr-BE" sz="1800" dirty="0">
              <a:solidFill>
                <a:srgbClr val="000000"/>
              </a:solidFill>
              <a:effectLst/>
              <a:latin typeface="Times New Roman" panose="02020603050405020304" pitchFamily="18" charset="0"/>
              <a:ea typeface="Times New Roman" panose="02020603050405020304" pitchFamily="18" charset="0"/>
            </a:endParaRPr>
          </a:p>
          <a:p>
            <a:pPr marL="0" indent="0">
              <a:buFont typeface="Arial" panose="020B0604020202020204" pitchFamily="34" charset="0"/>
              <a:buNone/>
            </a:pPr>
            <a:r>
              <a:rPr lang="nl-BE" dirty="0"/>
              <a:t>Pour rappel </a:t>
            </a:r>
            <a:r>
              <a:rPr lang="nl-BE" dirty="0" err="1"/>
              <a:t>elles</a:t>
            </a:r>
            <a:r>
              <a:rPr lang="nl-BE" dirty="0"/>
              <a:t> </a:t>
            </a:r>
            <a:r>
              <a:rPr lang="nl-BE" dirty="0" err="1"/>
              <a:t>représentent</a:t>
            </a:r>
            <a:r>
              <a:rPr lang="nl-BE" dirty="0"/>
              <a:t> +/- 46% du budget des </a:t>
            </a:r>
            <a:r>
              <a:rPr lang="nl-BE" dirty="0" err="1"/>
              <a:t>dépenses</a:t>
            </a:r>
            <a:r>
              <a:rPr lang="nl-BE" dirty="0"/>
              <a:t> (</a:t>
            </a:r>
            <a:r>
              <a:rPr lang="nl-BE" dirty="0" err="1"/>
              <a:t>dépenses</a:t>
            </a:r>
            <a:r>
              <a:rPr lang="nl-BE" dirty="0"/>
              <a:t> </a:t>
            </a:r>
            <a:r>
              <a:rPr lang="nl-BE" dirty="0" err="1"/>
              <a:t>incompressibles</a:t>
            </a:r>
            <a:r>
              <a:rPr lang="nl-BE" dirty="0"/>
              <a:t>)</a:t>
            </a:r>
          </a:p>
          <a:p>
            <a:pPr marL="0" indent="0">
              <a:buFont typeface="Arial" panose="020B0604020202020204" pitchFamily="34" charset="0"/>
              <a:buNone/>
            </a:pPr>
            <a:r>
              <a:rPr lang="nl-BE" dirty="0"/>
              <a:t>Le </a:t>
            </a:r>
            <a:r>
              <a:rPr lang="nl-BE" dirty="0" err="1"/>
              <a:t>coût</a:t>
            </a:r>
            <a:r>
              <a:rPr lang="nl-BE" dirty="0"/>
              <a:t> </a:t>
            </a:r>
            <a:r>
              <a:rPr lang="nl-BE" dirty="0" err="1"/>
              <a:t>total</a:t>
            </a:r>
            <a:r>
              <a:rPr lang="nl-BE" dirty="0"/>
              <a:t> </a:t>
            </a:r>
            <a:r>
              <a:rPr lang="nl-BE" dirty="0" err="1"/>
              <a:t>est</a:t>
            </a:r>
            <a:r>
              <a:rPr lang="nl-BE" dirty="0"/>
              <a:t> de 3.542.334,14 </a:t>
            </a:r>
            <a:r>
              <a:rPr lang="nl-BE" dirty="0" err="1"/>
              <a:t>euros</a:t>
            </a:r>
            <a:r>
              <a:rPr lang="nl-BE" dirty="0"/>
              <a:t>.  </a:t>
            </a:r>
            <a:r>
              <a:rPr lang="nl-BE" dirty="0" err="1"/>
              <a:t>Déduction</a:t>
            </a:r>
            <a:r>
              <a:rPr lang="nl-BE" dirty="0"/>
              <a:t> </a:t>
            </a:r>
            <a:r>
              <a:rPr lang="nl-BE" dirty="0" err="1"/>
              <a:t>faite</a:t>
            </a:r>
            <a:r>
              <a:rPr lang="nl-BE" dirty="0"/>
              <a:t> des </a:t>
            </a:r>
            <a:r>
              <a:rPr lang="nl-BE" dirty="0" err="1"/>
              <a:t>subventions</a:t>
            </a:r>
            <a:r>
              <a:rPr lang="nl-BE" dirty="0"/>
              <a:t> </a:t>
            </a:r>
            <a:r>
              <a:rPr lang="nl-BE" dirty="0" err="1"/>
              <a:t>reçues</a:t>
            </a:r>
            <a:r>
              <a:rPr lang="nl-BE" dirty="0"/>
              <a:t> </a:t>
            </a:r>
            <a:r>
              <a:rPr lang="nl-BE" dirty="0" err="1"/>
              <a:t>le</a:t>
            </a:r>
            <a:r>
              <a:rPr lang="nl-BE" dirty="0"/>
              <a:t> </a:t>
            </a:r>
            <a:r>
              <a:rPr lang="nl-BE" dirty="0" err="1"/>
              <a:t>coût</a:t>
            </a:r>
            <a:r>
              <a:rPr lang="nl-BE" dirty="0"/>
              <a:t> net des charges de </a:t>
            </a:r>
            <a:r>
              <a:rPr lang="nl-BE" dirty="0" err="1"/>
              <a:t>personnel</a:t>
            </a:r>
            <a:r>
              <a:rPr lang="nl-BE" dirty="0"/>
              <a:t> (en </a:t>
            </a:r>
            <a:r>
              <a:rPr lang="nl-BE" dirty="0" err="1"/>
              <a:t>jaune</a:t>
            </a:r>
            <a:r>
              <a:rPr lang="nl-BE" dirty="0"/>
              <a:t>) </a:t>
            </a:r>
            <a:r>
              <a:rPr lang="nl-BE" dirty="0" err="1"/>
              <a:t>est</a:t>
            </a:r>
            <a:r>
              <a:rPr lang="nl-BE" dirty="0"/>
              <a:t> de +/- 2,460,000 </a:t>
            </a:r>
            <a:r>
              <a:rPr lang="nl-BE" dirty="0" err="1"/>
              <a:t>euros</a:t>
            </a:r>
            <a:r>
              <a:rPr lang="nl-BE" dirty="0"/>
              <a:t>.</a:t>
            </a:r>
          </a:p>
          <a:p>
            <a:pPr marL="0" indent="0">
              <a:buFont typeface="Arial" panose="020B0604020202020204" pitchFamily="34" charset="0"/>
              <a:buNone/>
            </a:pPr>
            <a:r>
              <a:rPr lang="nl-BE" dirty="0" err="1"/>
              <a:t>L’emploi</a:t>
            </a:r>
            <a:r>
              <a:rPr lang="nl-BE" dirty="0"/>
              <a:t> </a:t>
            </a:r>
            <a:r>
              <a:rPr lang="nl-BE" dirty="0" err="1"/>
              <a:t>reste</a:t>
            </a:r>
            <a:r>
              <a:rPr lang="nl-BE" dirty="0"/>
              <a:t> </a:t>
            </a:r>
            <a:r>
              <a:rPr lang="nl-BE" dirty="0" err="1"/>
              <a:t>stable</a:t>
            </a:r>
            <a:r>
              <a:rPr lang="nl-BE" dirty="0"/>
              <a:t>, </a:t>
            </a:r>
            <a:r>
              <a:rPr lang="nl-BE" dirty="0" err="1"/>
              <a:t>nous</a:t>
            </a:r>
            <a:r>
              <a:rPr lang="nl-BE" dirty="0"/>
              <a:t> </a:t>
            </a:r>
            <a:r>
              <a:rPr lang="nl-BE" dirty="0" err="1"/>
              <a:t>comptions</a:t>
            </a:r>
            <a:r>
              <a:rPr lang="nl-BE" dirty="0"/>
              <a:t> au 31/12/2022  77 </a:t>
            </a:r>
            <a:r>
              <a:rPr lang="nl-BE" dirty="0" err="1"/>
              <a:t>agents</a:t>
            </a:r>
            <a:r>
              <a:rPr lang="nl-BE" dirty="0"/>
              <a:t> pour 56,69 ETP.</a:t>
            </a:r>
          </a:p>
          <a:p>
            <a:pPr marL="171450" indent="-171450">
              <a:buFont typeface="Arial" panose="020B0604020202020204" pitchFamily="34" charset="0"/>
              <a:buChar char="•"/>
            </a:pPr>
            <a:endParaRPr lang="nl-BE" dirty="0"/>
          </a:p>
          <a:p>
            <a:pPr marL="171450" indent="-171450">
              <a:buFont typeface="Arial" panose="020B0604020202020204" pitchFamily="34" charset="0"/>
              <a:buChar char="•"/>
            </a:pPr>
            <a:r>
              <a:rPr lang="nl-BE" dirty="0" err="1"/>
              <a:t>Dépenses</a:t>
            </a:r>
            <a:r>
              <a:rPr lang="nl-BE" dirty="0"/>
              <a:t> de </a:t>
            </a:r>
            <a:r>
              <a:rPr lang="nl-BE" dirty="0" err="1"/>
              <a:t>dette</a:t>
            </a:r>
            <a:r>
              <a:rPr lang="nl-BE" dirty="0"/>
              <a:t> en </a:t>
            </a:r>
            <a:r>
              <a:rPr lang="nl-BE" dirty="0" err="1"/>
              <a:t>augmentation</a:t>
            </a:r>
            <a:r>
              <a:rPr lang="nl-BE" dirty="0"/>
              <a:t> de 11% par rapport à 2021, </a:t>
            </a:r>
            <a:r>
              <a:rPr lang="nl-BE" dirty="0" err="1"/>
              <a:t>elles</a:t>
            </a:r>
            <a:r>
              <a:rPr lang="nl-BE" dirty="0"/>
              <a:t> </a:t>
            </a:r>
            <a:r>
              <a:rPr lang="nl-BE" dirty="0" err="1"/>
              <a:t>avoisinent</a:t>
            </a:r>
            <a:r>
              <a:rPr lang="nl-BE" dirty="0"/>
              <a:t> les 12,68% du budget des </a:t>
            </a:r>
            <a:r>
              <a:rPr lang="nl-BE" dirty="0" err="1"/>
              <a:t>dépenses</a:t>
            </a:r>
            <a:r>
              <a:rPr lang="nl-BE" dirty="0"/>
              <a:t>, soit </a:t>
            </a:r>
            <a:r>
              <a:rPr lang="nl-BE" dirty="0" err="1"/>
              <a:t>une</a:t>
            </a:r>
            <a:r>
              <a:rPr lang="nl-BE" dirty="0"/>
              <a:t> </a:t>
            </a:r>
            <a:r>
              <a:rPr lang="nl-BE" dirty="0" err="1"/>
              <a:t>croissance</a:t>
            </a:r>
            <a:r>
              <a:rPr lang="nl-BE" dirty="0"/>
              <a:t> normale par rapport </a:t>
            </a:r>
            <a:r>
              <a:rPr lang="nl-BE" dirty="0" err="1"/>
              <a:t>aux</a:t>
            </a:r>
            <a:r>
              <a:rPr lang="nl-BE" dirty="0"/>
              <a:t> </a:t>
            </a:r>
            <a:r>
              <a:rPr lang="nl-BE" dirty="0" err="1"/>
              <a:t>investissements</a:t>
            </a:r>
            <a:r>
              <a:rPr lang="nl-BE" dirty="0"/>
              <a:t> </a:t>
            </a:r>
            <a:r>
              <a:rPr lang="nl-BE" dirty="0" err="1"/>
              <a:t>réalisés</a:t>
            </a:r>
            <a:r>
              <a:rPr lang="nl-BE" dirty="0"/>
              <a:t>.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10964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Les dépenses de fonctionnement sont en augmentation d’un peu plus de15%, soit +/- 175.000 euros;</a:t>
            </a:r>
          </a:p>
          <a:p>
            <a:r>
              <a:rPr lang="fr-BE" dirty="0"/>
              <a:t>Pour rappel, durant le 1</a:t>
            </a:r>
            <a:r>
              <a:rPr lang="fr-BE" baseline="30000" dirty="0"/>
              <a:t>er</a:t>
            </a:r>
            <a:r>
              <a:rPr lang="fr-BE" dirty="0"/>
              <a:t> confinement de 2020, notre administration et nos écoles étaient presque à l’arrêt, d’où des diminutions de dépenses;</a:t>
            </a:r>
          </a:p>
          <a:p>
            <a:r>
              <a:rPr lang="fr-BE" dirty="0"/>
              <a:t>La plus forte augmentation se situe en matière de carburant pour véhicules, on passe de +/-36,000 € à 60,600 € dont 11,500 € remboursés par le CPAS. En matière d’énergies (mazout, gaz, électricité) on constate une augmentation de 7,761 euros, soit un montant bien inférieur à ce que nous craignions.  L’éclairage public est quant à lui en diminution de 5,500 euros, </a:t>
            </a:r>
            <a:r>
              <a:rPr lang="fr-BE" sz="1800" dirty="0">
                <a:effectLst/>
                <a:latin typeface="Calibri" panose="020F0502020204030204" pitchFamily="34" charset="0"/>
                <a:ea typeface="Times New Roman" panose="02020603050405020304" pitchFamily="18" charset="0"/>
              </a:rPr>
              <a:t>conséquence de l’extinction de l’éclairage en novembre 2022 de minuit à 5 heures du matin mais aussi et surtout du passage au LED dont les deux premières phases ont déjà été réalisées.</a:t>
            </a:r>
          </a:p>
          <a:p>
            <a:r>
              <a:rPr lang="fr-BE" dirty="0"/>
              <a:t>Nous avons aussi une forte diminution des charges informatiques de près de 21,000 euros mais rappelons qu’en 2021 nous avions fait l’acquisition de plusieurs logiciels.</a:t>
            </a:r>
          </a:p>
          <a:p>
            <a:pPr marL="180340" marR="36195" indent="395605" algn="just">
              <a:lnSpc>
                <a:spcPct val="106000"/>
              </a:lnSpc>
              <a:spcAft>
                <a:spcPts val="830"/>
              </a:spcAft>
            </a:pPr>
            <a:r>
              <a:rPr lang="fr-BE" dirty="0"/>
              <a:t>Concernant les autres frais techniques, </a:t>
            </a:r>
            <a:r>
              <a:rPr lang="fr-BE" sz="1800" dirty="0">
                <a:solidFill>
                  <a:srgbClr val="000000"/>
                </a:solidFill>
                <a:effectLst/>
                <a:latin typeface="Calibri" panose="020F0502020204030204" pitchFamily="34" charset="0"/>
                <a:ea typeface="Times New Roman" panose="02020603050405020304" pitchFamily="18" charset="0"/>
              </a:rPr>
              <a:t>on constate une augmentation importante de 67.705,64 qui se justifient par de nouveaux projets dont le tourisme et le commerce, l’organisation de plaines de jeux, le Ravel, et l’aménagement des cimetières communaux.</a:t>
            </a:r>
            <a:endParaRPr lang="fr-BE" sz="1800" dirty="0">
              <a:solidFill>
                <a:srgbClr val="000000"/>
              </a:solidFill>
              <a:effectLst/>
              <a:latin typeface="Times New Roman" panose="02020603050405020304" pitchFamily="18" charset="0"/>
              <a:ea typeface="Times New Roman" panose="02020603050405020304" pitchFamily="18" charset="0"/>
            </a:endParaRPr>
          </a:p>
          <a:p>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296963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Ceci</a:t>
            </a:r>
            <a:r>
              <a:rPr lang="nl-BE" dirty="0"/>
              <a:t> </a:t>
            </a:r>
            <a:r>
              <a:rPr lang="nl-BE" dirty="0" err="1"/>
              <a:t>termine</a:t>
            </a:r>
            <a:r>
              <a:rPr lang="nl-BE" dirty="0"/>
              <a:t> la </a:t>
            </a:r>
            <a:r>
              <a:rPr lang="nl-BE" dirty="0" err="1"/>
              <a:t>présentation</a:t>
            </a:r>
            <a:r>
              <a:rPr lang="nl-BE" dirty="0"/>
              <a:t> du </a:t>
            </a:r>
            <a:r>
              <a:rPr lang="nl-BE" dirty="0" err="1"/>
              <a:t>compte</a:t>
            </a:r>
            <a:r>
              <a:rPr lang="nl-BE" dirty="0"/>
              <a:t> </a:t>
            </a:r>
            <a:r>
              <a:rPr lang="nl-BE" dirty="0" err="1"/>
              <a:t>communal</a:t>
            </a:r>
            <a:r>
              <a:rPr lang="nl-BE" dirty="0"/>
              <a:t> pour </a:t>
            </a:r>
            <a:r>
              <a:rPr lang="nl-BE" dirty="0" err="1"/>
              <a:t>le</a:t>
            </a:r>
            <a:r>
              <a:rPr lang="nl-BE" dirty="0"/>
              <a:t> service ordinaire</a:t>
            </a:r>
          </a:p>
          <a:p>
            <a:r>
              <a:rPr lang="nl-BE" dirty="0"/>
              <a:t>Comme pour les recettes, </a:t>
            </a:r>
            <a:r>
              <a:rPr lang="nl-BE" dirty="0" err="1"/>
              <a:t>ce</a:t>
            </a:r>
            <a:r>
              <a:rPr lang="nl-BE" dirty="0"/>
              <a:t> tableau </a:t>
            </a:r>
            <a:r>
              <a:rPr lang="nl-BE" dirty="0" err="1"/>
              <a:t>compare</a:t>
            </a:r>
            <a:r>
              <a:rPr lang="nl-BE" dirty="0"/>
              <a:t> dans </a:t>
            </a:r>
            <a:r>
              <a:rPr lang="nl-BE" dirty="0" err="1"/>
              <a:t>quelle</a:t>
            </a:r>
            <a:r>
              <a:rPr lang="nl-BE" dirty="0"/>
              <a:t> </a:t>
            </a:r>
            <a:r>
              <a:rPr lang="nl-BE" dirty="0" err="1"/>
              <a:t>mesure</a:t>
            </a:r>
            <a:r>
              <a:rPr lang="nl-BE" dirty="0"/>
              <a:t> </a:t>
            </a:r>
            <a:r>
              <a:rPr lang="nl-BE" dirty="0" err="1"/>
              <a:t>le</a:t>
            </a:r>
            <a:r>
              <a:rPr lang="nl-BE" dirty="0"/>
              <a:t> budget a </a:t>
            </a:r>
            <a:r>
              <a:rPr lang="nl-BE" dirty="0" err="1"/>
              <a:t>été</a:t>
            </a:r>
            <a:r>
              <a:rPr lang="nl-BE" dirty="0"/>
              <a:t> </a:t>
            </a:r>
            <a:r>
              <a:rPr lang="nl-BE" dirty="0" err="1"/>
              <a:t>réalisé</a:t>
            </a:r>
            <a:r>
              <a:rPr lang="nl-BE" dirty="0"/>
              <a:t>. Les </a:t>
            </a:r>
            <a:r>
              <a:rPr lang="nl-BE" dirty="0" err="1"/>
              <a:t>taux</a:t>
            </a:r>
            <a:r>
              <a:rPr lang="nl-BE" dirty="0"/>
              <a:t> de </a:t>
            </a:r>
            <a:r>
              <a:rPr lang="nl-BE" dirty="0" err="1"/>
              <a:t>réalisation</a:t>
            </a:r>
            <a:r>
              <a:rPr lang="nl-BE" dirty="0"/>
              <a:t> </a:t>
            </a:r>
            <a:r>
              <a:rPr lang="nl-BE" dirty="0" err="1"/>
              <a:t>sont</a:t>
            </a:r>
            <a:r>
              <a:rPr lang="nl-BE" dirty="0"/>
              <a:t> à nouveau </a:t>
            </a:r>
            <a:r>
              <a:rPr lang="nl-BE" dirty="0" err="1"/>
              <a:t>très</a:t>
            </a:r>
            <a:r>
              <a:rPr lang="nl-BE" dirty="0"/>
              <a:t> bons et </a:t>
            </a:r>
            <a:r>
              <a:rPr lang="nl-BE" dirty="0" err="1"/>
              <a:t>globalement</a:t>
            </a:r>
            <a:r>
              <a:rPr lang="nl-BE" dirty="0"/>
              <a:t> on </a:t>
            </a:r>
            <a:r>
              <a:rPr lang="nl-BE" dirty="0" err="1"/>
              <a:t>atteint</a:t>
            </a:r>
            <a:r>
              <a:rPr lang="nl-BE" dirty="0"/>
              <a:t> </a:t>
            </a:r>
            <a:r>
              <a:rPr lang="nl-BE" dirty="0" err="1"/>
              <a:t>un</a:t>
            </a:r>
            <a:r>
              <a:rPr lang="nl-BE" dirty="0"/>
              <a:t> </a:t>
            </a:r>
            <a:r>
              <a:rPr lang="nl-BE" dirty="0" err="1"/>
              <a:t>taux</a:t>
            </a:r>
            <a:r>
              <a:rPr lang="nl-BE" dirty="0"/>
              <a:t> de </a:t>
            </a:r>
            <a:r>
              <a:rPr lang="nl-BE" dirty="0" err="1"/>
              <a:t>réalisation</a:t>
            </a:r>
            <a:r>
              <a:rPr lang="nl-BE" dirty="0"/>
              <a:t> de 97,45%.</a:t>
            </a:r>
          </a:p>
          <a:p>
            <a:r>
              <a:rPr lang="nl-BE" dirty="0"/>
              <a:t>Le </a:t>
            </a:r>
            <a:r>
              <a:rPr lang="nl-BE" dirty="0" err="1"/>
              <a:t>taux</a:t>
            </a:r>
            <a:r>
              <a:rPr lang="nl-BE" dirty="0"/>
              <a:t> de </a:t>
            </a:r>
            <a:r>
              <a:rPr lang="nl-BE" dirty="0" err="1"/>
              <a:t>réalisation</a:t>
            </a:r>
            <a:r>
              <a:rPr lang="nl-BE" dirty="0"/>
              <a:t> des </a:t>
            </a:r>
            <a:r>
              <a:rPr lang="nl-BE" dirty="0" err="1"/>
              <a:t>dépenses</a:t>
            </a:r>
            <a:r>
              <a:rPr lang="nl-BE" dirty="0"/>
              <a:t> de </a:t>
            </a:r>
            <a:r>
              <a:rPr lang="nl-BE" dirty="0" err="1"/>
              <a:t>fonctionnement</a:t>
            </a:r>
            <a:r>
              <a:rPr lang="nl-BE" dirty="0"/>
              <a:t> </a:t>
            </a:r>
            <a:r>
              <a:rPr lang="nl-BE" dirty="0" err="1"/>
              <a:t>est</a:t>
            </a:r>
            <a:r>
              <a:rPr lang="nl-BE" dirty="0"/>
              <a:t> </a:t>
            </a:r>
            <a:r>
              <a:rPr lang="nl-BE" dirty="0" err="1"/>
              <a:t>moins</a:t>
            </a:r>
            <a:r>
              <a:rPr lang="nl-BE" dirty="0"/>
              <a:t> bon que les </a:t>
            </a:r>
            <a:r>
              <a:rPr lang="nl-BE" dirty="0" err="1"/>
              <a:t>autres</a:t>
            </a:r>
            <a:r>
              <a:rPr lang="nl-BE" dirty="0"/>
              <a:t> (91,21%), </a:t>
            </a:r>
            <a:r>
              <a:rPr lang="nl-BE" dirty="0" err="1"/>
              <a:t>ce</a:t>
            </a:r>
            <a:r>
              <a:rPr lang="nl-BE" dirty="0"/>
              <a:t> </a:t>
            </a:r>
            <a:r>
              <a:rPr lang="nl-BE" dirty="0" err="1"/>
              <a:t>qui</a:t>
            </a:r>
            <a:r>
              <a:rPr lang="nl-BE" dirty="0"/>
              <a:t> </a:t>
            </a:r>
            <a:r>
              <a:rPr lang="nl-BE" dirty="0" err="1"/>
              <a:t>est</a:t>
            </a:r>
            <a:r>
              <a:rPr lang="nl-BE" dirty="0"/>
              <a:t> </a:t>
            </a:r>
            <a:r>
              <a:rPr lang="nl-BE" dirty="0" err="1"/>
              <a:t>normal</a:t>
            </a:r>
            <a:r>
              <a:rPr lang="nl-BE" dirty="0"/>
              <a:t> </a:t>
            </a:r>
            <a:r>
              <a:rPr lang="nl-BE" dirty="0" err="1"/>
              <a:t>car</a:t>
            </a:r>
            <a:r>
              <a:rPr lang="nl-BE" dirty="0"/>
              <a:t> </a:t>
            </a:r>
            <a:r>
              <a:rPr lang="nl-BE" dirty="0" err="1"/>
              <a:t>ce</a:t>
            </a:r>
            <a:r>
              <a:rPr lang="nl-BE" dirty="0"/>
              <a:t> </a:t>
            </a:r>
            <a:r>
              <a:rPr lang="nl-BE" dirty="0" err="1"/>
              <a:t>sont</a:t>
            </a:r>
            <a:r>
              <a:rPr lang="nl-BE" dirty="0"/>
              <a:t> les </a:t>
            </a:r>
            <a:r>
              <a:rPr lang="nl-BE" dirty="0" err="1"/>
              <a:t>dépenses</a:t>
            </a:r>
            <a:r>
              <a:rPr lang="nl-BE" dirty="0"/>
              <a:t> les plus </a:t>
            </a:r>
            <a:r>
              <a:rPr lang="nl-BE" dirty="0" err="1"/>
              <a:t>difficiles</a:t>
            </a:r>
            <a:r>
              <a:rPr lang="nl-BE" dirty="0"/>
              <a:t> à </a:t>
            </a:r>
            <a:r>
              <a:rPr lang="nl-BE" dirty="0" err="1"/>
              <a:t>prévoir</a:t>
            </a:r>
            <a:r>
              <a:rPr lang="nl-BE" dirty="0"/>
              <a:t>.</a:t>
            </a:r>
          </a:p>
          <a:p>
            <a:r>
              <a:rPr lang="nl-BE" dirty="0"/>
              <a:t>A </a:t>
            </a:r>
            <a:r>
              <a:rPr lang="nl-BE" dirty="0" err="1"/>
              <a:t>titre</a:t>
            </a:r>
            <a:r>
              <a:rPr lang="nl-BE" dirty="0"/>
              <a:t> </a:t>
            </a:r>
            <a:r>
              <a:rPr lang="nl-BE" dirty="0" err="1"/>
              <a:t>informatif</a:t>
            </a:r>
            <a:r>
              <a:rPr lang="nl-BE" dirty="0"/>
              <a:t>, pour 8.375.000 de </a:t>
            </a:r>
            <a:r>
              <a:rPr lang="nl-BE" dirty="0" err="1"/>
              <a:t>dépenses</a:t>
            </a:r>
            <a:r>
              <a:rPr lang="nl-BE" dirty="0"/>
              <a:t>, </a:t>
            </a:r>
            <a:r>
              <a:rPr lang="nl-BE" dirty="0" err="1"/>
              <a:t>nous</a:t>
            </a:r>
            <a:r>
              <a:rPr lang="nl-BE" dirty="0"/>
              <a:t> </a:t>
            </a:r>
            <a:r>
              <a:rPr lang="nl-BE" dirty="0" err="1"/>
              <a:t>avions</a:t>
            </a:r>
            <a:r>
              <a:rPr lang="nl-BE" dirty="0"/>
              <a:t> +/- 130,000 </a:t>
            </a:r>
            <a:r>
              <a:rPr lang="nl-BE" dirty="0" err="1"/>
              <a:t>euros</a:t>
            </a:r>
            <a:r>
              <a:rPr lang="nl-BE" dirty="0"/>
              <a:t> de </a:t>
            </a:r>
            <a:r>
              <a:rPr lang="nl-BE" dirty="0" err="1"/>
              <a:t>crédits</a:t>
            </a:r>
            <a:r>
              <a:rPr lang="nl-BE" dirty="0"/>
              <a:t> sans </a:t>
            </a:r>
            <a:r>
              <a:rPr lang="nl-BE" dirty="0" err="1"/>
              <a:t>emplois</a:t>
            </a:r>
            <a:r>
              <a:rPr lang="nl-BE" dirty="0"/>
              <a:t>, </a:t>
            </a:r>
            <a:r>
              <a:rPr lang="nl-BE" dirty="0" err="1"/>
              <a:t>ce</a:t>
            </a:r>
            <a:r>
              <a:rPr lang="nl-BE" dirty="0"/>
              <a:t> </a:t>
            </a:r>
            <a:r>
              <a:rPr lang="nl-BE" dirty="0" err="1"/>
              <a:t>qui</a:t>
            </a:r>
            <a:r>
              <a:rPr lang="nl-BE" dirty="0"/>
              <a:t> </a:t>
            </a:r>
            <a:r>
              <a:rPr lang="nl-BE" dirty="0" err="1"/>
              <a:t>est</a:t>
            </a:r>
            <a:r>
              <a:rPr lang="nl-BE" dirty="0"/>
              <a:t> </a:t>
            </a:r>
            <a:r>
              <a:rPr lang="nl-BE" dirty="0" err="1"/>
              <a:t>vraiment</a:t>
            </a:r>
            <a:r>
              <a:rPr lang="nl-BE" dirty="0"/>
              <a:t> </a:t>
            </a:r>
            <a:r>
              <a:rPr lang="nl-BE" dirty="0" err="1"/>
              <a:t>minime</a:t>
            </a:r>
            <a:r>
              <a:rPr lang="nl-BE" dirty="0"/>
              <a:t>.</a:t>
            </a: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1783631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Le service extraordinaire c-à-d les investissements réalisés</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58058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Etant donné que les projets s’étalent souvent sur plusieurs exercices, je présente uniquement le résultat de l’exercice global. </a:t>
            </a:r>
          </a:p>
          <a:p>
            <a:r>
              <a:rPr lang="fr-BE" dirty="0"/>
              <a:t>L’équilibre est à considérer projet par projet.</a:t>
            </a:r>
          </a:p>
          <a:p>
            <a:r>
              <a:rPr lang="fr-BE" dirty="0"/>
              <a:t>La différence entre le boni comptable et le boni budgétaires est très important car de nombreux projets ont été adjugés durant le 2</a:t>
            </a:r>
            <a:r>
              <a:rPr lang="fr-BE" baseline="30000" dirty="0"/>
              <a:t>ème</a:t>
            </a:r>
            <a:r>
              <a:rPr lang="fr-BE" dirty="0"/>
              <a:t> semestre 2022,</a:t>
            </a:r>
          </a:p>
          <a:p>
            <a:r>
              <a:rPr lang="fr-BE" dirty="0"/>
              <a:t>Le engagements reportés sont de 3.821.937,43 €.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7754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Les différents </a:t>
            </a:r>
            <a:r>
              <a:rPr lang="nl-BE" dirty="0" err="1"/>
              <a:t>projets</a:t>
            </a:r>
            <a:r>
              <a:rPr lang="nl-BE" dirty="0"/>
              <a:t> </a:t>
            </a:r>
            <a:r>
              <a:rPr lang="nl-BE" dirty="0" err="1"/>
              <a:t>adjugés</a:t>
            </a:r>
            <a:r>
              <a:rPr lang="nl-BE" dirty="0"/>
              <a:t> en 2022 </a:t>
            </a:r>
            <a:r>
              <a:rPr lang="nl-BE" dirty="0" err="1"/>
              <a:t>vous</a:t>
            </a:r>
            <a:r>
              <a:rPr lang="nl-BE" dirty="0"/>
              <a:t> ont </a:t>
            </a:r>
            <a:r>
              <a:rPr lang="nl-BE" dirty="0" err="1"/>
              <a:t>été</a:t>
            </a:r>
            <a:r>
              <a:rPr lang="nl-BE" dirty="0"/>
              <a:t> </a:t>
            </a:r>
            <a:r>
              <a:rPr lang="nl-BE" dirty="0" err="1"/>
              <a:t>présentés</a:t>
            </a:r>
            <a:r>
              <a:rPr lang="nl-BE" dirty="0"/>
              <a:t> en détail </a:t>
            </a:r>
            <a:r>
              <a:rPr lang="nl-BE" dirty="0" err="1"/>
              <a:t>lors</a:t>
            </a:r>
            <a:r>
              <a:rPr lang="nl-BE" dirty="0"/>
              <a:t> de la </a:t>
            </a:r>
            <a:r>
              <a:rPr lang="nl-BE" dirty="0" err="1"/>
              <a:t>commission</a:t>
            </a:r>
            <a:r>
              <a:rPr lang="nl-BE" dirty="0"/>
              <a:t> des finances.  On se </a:t>
            </a:r>
            <a:r>
              <a:rPr lang="nl-BE" dirty="0" err="1"/>
              <a:t>limitera</a:t>
            </a:r>
            <a:r>
              <a:rPr lang="nl-BE" dirty="0"/>
              <a:t> </a:t>
            </a:r>
            <a:r>
              <a:rPr lang="nl-BE" dirty="0" err="1"/>
              <a:t>donc</a:t>
            </a:r>
            <a:r>
              <a:rPr lang="nl-BE" dirty="0"/>
              <a:t> </a:t>
            </a:r>
            <a:r>
              <a:rPr lang="nl-BE" dirty="0" err="1"/>
              <a:t>aux</a:t>
            </a:r>
            <a:r>
              <a:rPr lang="nl-BE" dirty="0"/>
              <a:t> plus importants.</a:t>
            </a:r>
          </a:p>
          <a:p>
            <a:r>
              <a:rPr lang="nl-BE" dirty="0"/>
              <a:t>Le </a:t>
            </a:r>
            <a:r>
              <a:rPr lang="nl-BE" dirty="0" err="1"/>
              <a:t>montant</a:t>
            </a:r>
            <a:r>
              <a:rPr lang="nl-BE" dirty="0"/>
              <a:t> </a:t>
            </a:r>
            <a:r>
              <a:rPr lang="nl-BE" dirty="0" err="1"/>
              <a:t>total</a:t>
            </a:r>
            <a:r>
              <a:rPr lang="nl-BE" dirty="0"/>
              <a:t> des </a:t>
            </a:r>
            <a:r>
              <a:rPr lang="nl-BE" dirty="0" err="1"/>
              <a:t>engagements</a:t>
            </a:r>
            <a:r>
              <a:rPr lang="nl-BE" dirty="0"/>
              <a:t> </a:t>
            </a:r>
            <a:r>
              <a:rPr lang="nl-BE" dirty="0" err="1"/>
              <a:t>effectués</a:t>
            </a:r>
            <a:r>
              <a:rPr lang="nl-BE" dirty="0"/>
              <a:t> </a:t>
            </a:r>
            <a:r>
              <a:rPr lang="nl-BE" dirty="0" err="1"/>
              <a:t>sur</a:t>
            </a:r>
            <a:r>
              <a:rPr lang="nl-BE" dirty="0"/>
              <a:t> </a:t>
            </a:r>
            <a:r>
              <a:rPr lang="nl-BE" dirty="0" err="1"/>
              <a:t>l’année</a:t>
            </a:r>
            <a:r>
              <a:rPr lang="nl-BE" dirty="0"/>
              <a:t> 2022 </a:t>
            </a:r>
            <a:r>
              <a:rPr lang="nl-BE" dirty="0" err="1"/>
              <a:t>est</a:t>
            </a:r>
            <a:r>
              <a:rPr lang="nl-BE" dirty="0"/>
              <a:t> de </a:t>
            </a:r>
            <a:r>
              <a:rPr lang="nl-BE" dirty="0" err="1"/>
              <a:t>près</a:t>
            </a:r>
            <a:r>
              <a:rPr lang="nl-BE" dirty="0"/>
              <a:t> de 2,880,000 €</a:t>
            </a:r>
          </a:p>
          <a:p>
            <a:r>
              <a:rPr lang="nl-BE" dirty="0" err="1"/>
              <a:t>Ils</a:t>
            </a:r>
            <a:r>
              <a:rPr lang="nl-BE" dirty="0"/>
              <a:t> se </a:t>
            </a:r>
            <a:r>
              <a:rPr lang="nl-BE" dirty="0" err="1"/>
              <a:t>répartissent</a:t>
            </a:r>
            <a:r>
              <a:rPr lang="nl-BE" dirty="0"/>
              <a:t> de la </a:t>
            </a:r>
            <a:r>
              <a:rPr lang="nl-BE" dirty="0" err="1"/>
              <a:t>manière</a:t>
            </a:r>
            <a:r>
              <a:rPr lang="nl-BE" dirty="0"/>
              <a:t> </a:t>
            </a:r>
            <a:r>
              <a:rPr lang="nl-BE" dirty="0" err="1"/>
              <a:t>suivante</a:t>
            </a:r>
            <a:r>
              <a:rPr lang="nl-BE" dirty="0"/>
              <a:t> :</a:t>
            </a:r>
          </a:p>
          <a:p>
            <a:pPr marL="171450" indent="-171450">
              <a:buFont typeface="Arial" panose="020B0604020202020204" pitchFamily="34" charset="0"/>
              <a:buChar char="•"/>
            </a:pPr>
            <a:r>
              <a:rPr lang="nl-BE" dirty="0"/>
              <a:t>La plus importante = </a:t>
            </a:r>
            <a:r>
              <a:rPr lang="nl-BE" dirty="0" err="1"/>
              <a:t>le</a:t>
            </a:r>
            <a:r>
              <a:rPr lang="nl-BE" dirty="0"/>
              <a:t> </a:t>
            </a:r>
            <a:r>
              <a:rPr lang="nl-BE" dirty="0" err="1"/>
              <a:t>patrimoine</a:t>
            </a:r>
            <a:r>
              <a:rPr lang="nl-BE" dirty="0"/>
              <a:t> </a:t>
            </a:r>
            <a:r>
              <a:rPr lang="nl-BE" dirty="0" err="1"/>
              <a:t>avec</a:t>
            </a:r>
            <a:r>
              <a:rPr lang="nl-BE" dirty="0"/>
              <a:t> </a:t>
            </a:r>
            <a:r>
              <a:rPr lang="nl-BE" dirty="0" err="1"/>
              <a:t>l’adjudication</a:t>
            </a:r>
            <a:r>
              <a:rPr lang="nl-BE" dirty="0"/>
              <a:t> de la Maison de </a:t>
            </a:r>
            <a:r>
              <a:rPr lang="nl-BE" dirty="0" err="1"/>
              <a:t>Village</a:t>
            </a:r>
            <a:r>
              <a:rPr lang="nl-BE" dirty="0"/>
              <a:t> de Velaines</a:t>
            </a:r>
          </a:p>
          <a:p>
            <a:pPr marL="171450" indent="-171450">
              <a:buFont typeface="Arial" panose="020B0604020202020204" pitchFamily="34" charset="0"/>
              <a:buChar char="•"/>
            </a:pPr>
            <a:r>
              <a:rPr lang="nl-BE" dirty="0" err="1"/>
              <a:t>Vient</a:t>
            </a:r>
            <a:r>
              <a:rPr lang="nl-BE" dirty="0"/>
              <a:t> </a:t>
            </a:r>
            <a:r>
              <a:rPr lang="nl-BE" dirty="0" err="1"/>
              <a:t>ensuite</a:t>
            </a:r>
            <a:r>
              <a:rPr lang="nl-BE" dirty="0"/>
              <a:t> la </a:t>
            </a:r>
            <a:r>
              <a:rPr lang="nl-BE" dirty="0" err="1"/>
              <a:t>voirie</a:t>
            </a:r>
            <a:r>
              <a:rPr lang="nl-BE" dirty="0"/>
              <a:t> </a:t>
            </a:r>
          </a:p>
          <a:p>
            <a:pPr marL="171450" indent="-171450">
              <a:buFont typeface="Arial" panose="020B0604020202020204" pitchFamily="34" charset="0"/>
              <a:buChar char="•"/>
            </a:pP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556321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err="1"/>
              <a:t>Viennent</a:t>
            </a:r>
            <a:r>
              <a:rPr lang="nl-BE" dirty="0"/>
              <a:t> </a:t>
            </a:r>
            <a:r>
              <a:rPr lang="nl-BE" dirty="0" err="1"/>
              <a:t>ensuite</a:t>
            </a:r>
            <a:r>
              <a:rPr lang="nl-BE" dirty="0"/>
              <a:t>, dans </a:t>
            </a:r>
            <a:r>
              <a:rPr lang="nl-BE" dirty="0" err="1"/>
              <a:t>une</a:t>
            </a:r>
            <a:r>
              <a:rPr lang="nl-BE" dirty="0"/>
              <a:t> </a:t>
            </a:r>
            <a:r>
              <a:rPr lang="nl-BE" dirty="0" err="1"/>
              <a:t>moindre</a:t>
            </a:r>
            <a:r>
              <a:rPr lang="nl-BE" dirty="0"/>
              <a:t> </a:t>
            </a:r>
            <a:r>
              <a:rPr lang="nl-BE" dirty="0" err="1"/>
              <a:t>mesure</a:t>
            </a:r>
            <a:r>
              <a:rPr lang="nl-BE" dirty="0"/>
              <a:t> :</a:t>
            </a:r>
          </a:p>
          <a:p>
            <a:pPr marL="171450" indent="-171450">
              <a:buFont typeface="Arial" panose="020B0604020202020204" pitchFamily="34" charset="0"/>
              <a:buChar char="•"/>
            </a:pPr>
            <a:r>
              <a:rPr lang="nl-BE" dirty="0" err="1"/>
              <a:t>L’enseignement</a:t>
            </a:r>
            <a:r>
              <a:rPr lang="nl-BE" dirty="0"/>
              <a:t> </a:t>
            </a:r>
            <a:r>
              <a:rPr lang="nl-BE" dirty="0" err="1"/>
              <a:t>avec</a:t>
            </a:r>
            <a:r>
              <a:rPr lang="nl-BE" dirty="0"/>
              <a:t> en </a:t>
            </a:r>
            <a:r>
              <a:rPr lang="nl-BE" dirty="0" err="1"/>
              <a:t>principal</a:t>
            </a:r>
            <a:r>
              <a:rPr lang="nl-BE" dirty="0"/>
              <a:t> </a:t>
            </a:r>
            <a:r>
              <a:rPr lang="nl-BE" dirty="0" err="1"/>
              <a:t>le</a:t>
            </a:r>
            <a:r>
              <a:rPr lang="nl-BE" dirty="0"/>
              <a:t> </a:t>
            </a:r>
            <a:r>
              <a:rPr lang="nl-BE" dirty="0" err="1"/>
              <a:t>Relighting</a:t>
            </a:r>
            <a:r>
              <a:rPr lang="nl-BE" dirty="0"/>
              <a:t> des </a:t>
            </a:r>
            <a:r>
              <a:rPr lang="nl-BE" dirty="0" err="1"/>
              <a:t>écoles</a:t>
            </a:r>
            <a:r>
              <a:rPr lang="nl-BE" dirty="0"/>
              <a:t> </a:t>
            </a:r>
            <a:r>
              <a:rPr lang="nl-BE" dirty="0" err="1"/>
              <a:t>communales</a:t>
            </a:r>
            <a:endParaRPr lang="nl-BE" dirty="0"/>
          </a:p>
          <a:p>
            <a:pPr marL="171450" indent="-171450">
              <a:buFont typeface="Arial" panose="020B0604020202020204" pitchFamily="34" charset="0"/>
              <a:buChar char="•"/>
            </a:pPr>
            <a:r>
              <a:rPr lang="nl-BE" dirty="0" err="1"/>
              <a:t>L’environnement</a:t>
            </a:r>
            <a:r>
              <a:rPr lang="nl-BE" dirty="0"/>
              <a:t> </a:t>
            </a:r>
            <a:r>
              <a:rPr lang="nl-BE" dirty="0" err="1"/>
              <a:t>avec</a:t>
            </a:r>
            <a:r>
              <a:rPr lang="nl-BE" dirty="0"/>
              <a:t> </a:t>
            </a:r>
            <a:r>
              <a:rPr lang="nl-BE" dirty="0" err="1"/>
              <a:t>l’installation</a:t>
            </a:r>
            <a:r>
              <a:rPr lang="nl-BE" dirty="0"/>
              <a:t> de PAV à Escanaffles</a:t>
            </a:r>
          </a:p>
          <a:p>
            <a:pPr marL="171450" indent="-171450">
              <a:buFont typeface="Arial" panose="020B0604020202020204" pitchFamily="34" charset="0"/>
              <a:buChar char="•"/>
            </a:pPr>
            <a:r>
              <a:rPr lang="nl-BE" dirty="0"/>
              <a:t>La Crèche </a:t>
            </a:r>
            <a:r>
              <a:rPr lang="nl-BE" dirty="0" err="1"/>
              <a:t>avec</a:t>
            </a:r>
            <a:r>
              <a:rPr lang="nl-BE" dirty="0"/>
              <a:t> </a:t>
            </a:r>
            <a:r>
              <a:rPr lang="nl-BE" dirty="0" err="1"/>
              <a:t>le</a:t>
            </a:r>
            <a:r>
              <a:rPr lang="nl-BE" dirty="0"/>
              <a:t> remplacement des </a:t>
            </a:r>
            <a:r>
              <a:rPr lang="nl-BE" dirty="0" err="1"/>
              <a:t>menuiseries</a:t>
            </a:r>
            <a:r>
              <a:rPr lang="nl-BE" dirty="0"/>
              <a:t> </a:t>
            </a:r>
            <a:r>
              <a:rPr lang="nl-BE" dirty="0" err="1"/>
              <a:t>extérieures</a:t>
            </a:r>
            <a:r>
              <a:rPr lang="nl-BE" dirty="0"/>
              <a:t> et </a:t>
            </a:r>
            <a:r>
              <a:rPr lang="nl-BE" dirty="0" err="1"/>
              <a:t>l’installation</a:t>
            </a:r>
            <a:r>
              <a:rPr lang="nl-BE" dirty="0"/>
              <a:t> de barrières de </a:t>
            </a:r>
            <a:r>
              <a:rPr lang="nl-BE" dirty="0" err="1"/>
              <a:t>protection</a:t>
            </a:r>
            <a:endParaRPr lang="nl-BE" dirty="0"/>
          </a:p>
          <a:p>
            <a:pPr marL="171450" indent="-171450">
              <a:buFont typeface="Arial" panose="020B0604020202020204" pitchFamily="34" charset="0"/>
              <a:buChar char="•"/>
            </a:pPr>
            <a:r>
              <a:rPr lang="nl-BE" dirty="0"/>
              <a:t>Les </a:t>
            </a:r>
            <a:r>
              <a:rPr lang="nl-BE" dirty="0" err="1"/>
              <a:t>cimetières</a:t>
            </a:r>
            <a:r>
              <a:rPr lang="nl-BE" dirty="0"/>
              <a:t> </a:t>
            </a:r>
            <a:r>
              <a:rPr lang="nl-BE" dirty="0" err="1"/>
              <a:t>avec</a:t>
            </a:r>
            <a:r>
              <a:rPr lang="nl-BE" dirty="0"/>
              <a:t> les </a:t>
            </a:r>
            <a:r>
              <a:rPr lang="nl-BE" dirty="0" err="1"/>
              <a:t>aménagements</a:t>
            </a:r>
            <a:r>
              <a:rPr lang="nl-BE" dirty="0"/>
              <a:t> du </a:t>
            </a:r>
            <a:r>
              <a:rPr lang="nl-BE" dirty="0" err="1"/>
              <a:t>cimetière</a:t>
            </a:r>
            <a:r>
              <a:rPr lang="nl-BE" dirty="0"/>
              <a:t> </a:t>
            </a:r>
            <a:r>
              <a:rPr lang="nl-BE" dirty="0" err="1"/>
              <a:t>d’Escanaffles</a:t>
            </a:r>
            <a:endParaRPr lang="nl-BE" dirty="0"/>
          </a:p>
          <a:p>
            <a:pPr marL="171450" indent="-171450">
              <a:buFont typeface="Arial" panose="020B0604020202020204" pitchFamily="34" charset="0"/>
              <a:buChar char="•"/>
            </a:pP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368427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Ce tableau représente quant à lui les travaux engagés pour la plupart sur exercices antérieurs, qui ont été terminés en 2022 et injectés dans le patrimoine</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23519505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nl-BE" dirty="0"/>
              <a:t>Le fonds de réserve extra </a:t>
            </a:r>
            <a:r>
              <a:rPr lang="nl-BE" dirty="0" err="1"/>
              <a:t>est</a:t>
            </a:r>
            <a:r>
              <a:rPr lang="nl-BE" dirty="0"/>
              <a:t> </a:t>
            </a:r>
            <a:r>
              <a:rPr lang="nl-BE" dirty="0" err="1"/>
              <a:t>composé</a:t>
            </a:r>
            <a:r>
              <a:rPr lang="nl-BE" dirty="0"/>
              <a:t> AU 31/12/2022 de deux types de fonds </a:t>
            </a:r>
            <a:r>
              <a:rPr lang="nl-BE" dirty="0" err="1"/>
              <a:t>distincts</a:t>
            </a:r>
            <a:r>
              <a:rPr lang="nl-BE" dirty="0"/>
              <a:t>: (</a:t>
            </a:r>
            <a:r>
              <a:rPr lang="nl-BE" dirty="0" err="1"/>
              <a:t>ce</a:t>
            </a:r>
            <a:r>
              <a:rPr lang="nl-BE" dirty="0"/>
              <a:t> </a:t>
            </a:r>
            <a:r>
              <a:rPr lang="nl-BE" dirty="0" err="1"/>
              <a:t>sont</a:t>
            </a:r>
            <a:r>
              <a:rPr lang="nl-BE" dirty="0"/>
              <a:t> les fonds </a:t>
            </a:r>
            <a:r>
              <a:rPr lang="nl-BE" dirty="0" err="1"/>
              <a:t>disponibles</a:t>
            </a:r>
            <a:r>
              <a:rPr lang="nl-BE" dirty="0"/>
              <a:t> au 31/12 </a:t>
            </a:r>
            <a:r>
              <a:rPr lang="nl-BE" dirty="0" err="1"/>
              <a:t>qui</a:t>
            </a:r>
            <a:r>
              <a:rPr lang="nl-BE" dirty="0"/>
              <a:t> </a:t>
            </a:r>
            <a:r>
              <a:rPr lang="nl-BE" dirty="0" err="1"/>
              <a:t>permettront</a:t>
            </a:r>
            <a:r>
              <a:rPr lang="nl-BE" dirty="0"/>
              <a:t> de </a:t>
            </a:r>
            <a:r>
              <a:rPr lang="nl-BE" dirty="0" err="1"/>
              <a:t>financer</a:t>
            </a:r>
            <a:r>
              <a:rPr lang="nl-BE" dirty="0"/>
              <a:t> en </a:t>
            </a:r>
            <a:r>
              <a:rPr lang="nl-BE" dirty="0" err="1"/>
              <a:t>partie</a:t>
            </a:r>
            <a:r>
              <a:rPr lang="nl-BE" dirty="0"/>
              <a:t> les </a:t>
            </a:r>
            <a:r>
              <a:rPr lang="nl-BE" dirty="0" err="1"/>
              <a:t>projets</a:t>
            </a:r>
            <a:r>
              <a:rPr lang="nl-BE" dirty="0"/>
              <a:t> à </a:t>
            </a:r>
            <a:r>
              <a:rPr lang="nl-BE" dirty="0" err="1"/>
              <a:t>venir</a:t>
            </a:r>
            <a:r>
              <a:rPr lang="nl-BE" dirty="0"/>
              <a:t> (</a:t>
            </a:r>
            <a:r>
              <a:rPr lang="nl-BE" dirty="0" err="1"/>
              <a:t>année</a:t>
            </a:r>
            <a:r>
              <a:rPr lang="nl-BE" dirty="0"/>
              <a:t> 2023 et </a:t>
            </a:r>
            <a:r>
              <a:rPr lang="nl-BE" dirty="0" err="1"/>
              <a:t>suivantes</a:t>
            </a:r>
            <a:r>
              <a:rPr lang="nl-BE" dirty="0"/>
              <a:t>)</a:t>
            </a:r>
          </a:p>
          <a:p>
            <a:pPr marL="171450" indent="-171450">
              <a:buFont typeface="Arial" panose="020B0604020202020204" pitchFamily="34" charset="0"/>
              <a:buChar char="•"/>
            </a:pPr>
            <a:r>
              <a:rPr lang="nl-BE" dirty="0" err="1"/>
              <a:t>le</a:t>
            </a:r>
            <a:r>
              <a:rPr lang="nl-BE" dirty="0"/>
              <a:t> </a:t>
            </a:r>
            <a:r>
              <a:rPr lang="nl-BE" dirty="0" err="1"/>
              <a:t>classique</a:t>
            </a:r>
            <a:r>
              <a:rPr lang="nl-BE" dirty="0"/>
              <a:t> (transferts de </a:t>
            </a:r>
            <a:r>
              <a:rPr lang="nl-BE" dirty="0" err="1"/>
              <a:t>l’ordinaire</a:t>
            </a:r>
            <a:r>
              <a:rPr lang="nl-BE" dirty="0"/>
              <a:t>, </a:t>
            </a:r>
            <a:r>
              <a:rPr lang="nl-BE" dirty="0" err="1"/>
              <a:t>ventes</a:t>
            </a:r>
            <a:r>
              <a:rPr lang="nl-BE" dirty="0"/>
              <a:t> et </a:t>
            </a:r>
            <a:r>
              <a:rPr lang="nl-BE" dirty="0" err="1"/>
              <a:t>reconstitutions</a:t>
            </a:r>
            <a:r>
              <a:rPr lang="nl-BE" dirty="0"/>
              <a:t> de </a:t>
            </a:r>
            <a:r>
              <a:rPr lang="nl-BE" dirty="0" err="1"/>
              <a:t>trésoreries</a:t>
            </a:r>
            <a:r>
              <a:rPr lang="nl-BE" dirty="0"/>
              <a:t>), soit 297.798,04 </a:t>
            </a:r>
            <a:r>
              <a:rPr lang="nl-BE" dirty="0" err="1"/>
              <a:t>euros</a:t>
            </a:r>
            <a:endParaRPr lang="nl-BE" dirty="0"/>
          </a:p>
          <a:p>
            <a:pPr marL="171450" indent="-171450">
              <a:buFont typeface="Arial" panose="020B0604020202020204" pitchFamily="34" charset="0"/>
              <a:buChar char="•"/>
            </a:pPr>
            <a:r>
              <a:rPr lang="nl-BE" dirty="0"/>
              <a:t>Les </a:t>
            </a:r>
            <a:r>
              <a:rPr lang="nl-BE" dirty="0" err="1"/>
              <a:t>subventions</a:t>
            </a:r>
            <a:r>
              <a:rPr lang="nl-BE" dirty="0"/>
              <a:t> “FRIC” de 456.360,72 €, et les “PIMACI” pour 157.249,65 € et “</a:t>
            </a:r>
            <a:r>
              <a:rPr lang="nl-BE" dirty="0" err="1"/>
              <a:t>Risques</a:t>
            </a:r>
            <a:r>
              <a:rPr lang="nl-BE" dirty="0"/>
              <a:t> </a:t>
            </a:r>
            <a:r>
              <a:rPr lang="nl-BE" dirty="0" err="1"/>
              <a:t>d’inondations</a:t>
            </a:r>
            <a:r>
              <a:rPr lang="nl-BE" dirty="0"/>
              <a:t>” 59.314,34 €. </a:t>
            </a:r>
            <a:r>
              <a:rPr lang="nl-BE" dirty="0" err="1"/>
              <a:t>Qui</a:t>
            </a:r>
            <a:r>
              <a:rPr lang="nl-BE" dirty="0"/>
              <a:t> </a:t>
            </a:r>
            <a:r>
              <a:rPr lang="nl-BE" dirty="0" err="1"/>
              <a:t>couvriront</a:t>
            </a:r>
            <a:r>
              <a:rPr lang="nl-BE" dirty="0"/>
              <a:t> </a:t>
            </a:r>
            <a:r>
              <a:rPr lang="nl-BE" dirty="0" err="1"/>
              <a:t>plusieurs</a:t>
            </a:r>
            <a:r>
              <a:rPr lang="nl-BE" dirty="0"/>
              <a:t> </a:t>
            </a:r>
            <a:r>
              <a:rPr lang="nl-BE" dirty="0" err="1"/>
              <a:t>projets</a:t>
            </a:r>
            <a:r>
              <a:rPr lang="nl-BE" dirty="0"/>
              <a:t> </a:t>
            </a:r>
            <a:r>
              <a:rPr lang="nl-BE" dirty="0" err="1"/>
              <a:t>étalés</a:t>
            </a:r>
            <a:r>
              <a:rPr lang="nl-BE" dirty="0"/>
              <a:t> </a:t>
            </a:r>
            <a:r>
              <a:rPr lang="nl-BE" dirty="0" err="1"/>
              <a:t>sur</a:t>
            </a:r>
            <a:r>
              <a:rPr lang="nl-BE" dirty="0"/>
              <a:t> </a:t>
            </a:r>
            <a:r>
              <a:rPr lang="nl-BE" dirty="0" err="1"/>
              <a:t>plusieurs</a:t>
            </a:r>
            <a:r>
              <a:rPr lang="nl-BE" dirty="0"/>
              <a:t> </a:t>
            </a:r>
            <a:r>
              <a:rPr lang="nl-BE" dirty="0" err="1"/>
              <a:t>exercices</a:t>
            </a:r>
            <a:r>
              <a:rPr lang="nl-BE" dirty="0"/>
              <a:t>.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9345324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BE" dirty="0"/>
              <a:t>Le résultat du compte 2022 a permis de constituer une provision pour la cotisations de responsabilisation.  Dans les faits, la </a:t>
            </a:r>
            <a:r>
              <a:rPr lang="fr-BE" sz="1200" dirty="0">
                <a:effectLst/>
                <a:latin typeface="Calibri" panose="020F0502020204030204" pitchFamily="34" charset="0"/>
                <a:ea typeface="Times New Roman" panose="02020603050405020304" pitchFamily="18" charset="0"/>
              </a:rPr>
              <a:t>cotisation de base prélevée sur le salaire des statutaires n’est pas suffisante pour payer les pensions du personnel statutaire aujourd’hui à la retraite.  Cette cotisation est fixée actuellement à un minimum légal de 50% de la différence entre ces deux montants.</a:t>
            </a:r>
            <a:endParaRPr lang="fr-BE" dirty="0"/>
          </a:p>
          <a:p>
            <a:pPr marL="0" indent="0">
              <a:buFont typeface="Arial" panose="020B0604020202020204" pitchFamily="34" charset="0"/>
              <a:buNone/>
            </a:pPr>
            <a:r>
              <a:rPr lang="fr-BE" dirty="0"/>
              <a:t>Le total des provisions atteint donc au 31/12 la somme de 739,291 € </a:t>
            </a:r>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3550478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BE" dirty="0"/>
              <a:t>Au 1</a:t>
            </a:r>
            <a:r>
              <a:rPr lang="fr-BE" baseline="30000" dirty="0"/>
              <a:t>er</a:t>
            </a:r>
            <a:r>
              <a:rPr lang="fr-BE" dirty="0"/>
              <a:t> janvier 2022 nous avions en provisions  740.000 €, nous en avons utilisé 100.709 € (75.000 </a:t>
            </a:r>
            <a:r>
              <a:rPr lang="fr-BE" dirty="0" err="1"/>
              <a:t>pr</a:t>
            </a:r>
            <a:r>
              <a:rPr lang="fr-BE" dirty="0"/>
              <a:t> la zone de secours et le solde pour les </a:t>
            </a:r>
            <a:r>
              <a:rPr lang="fr-BE" dirty="0" err="1"/>
              <a:t>tx</a:t>
            </a:r>
            <a:r>
              <a:rPr lang="fr-BE" dirty="0"/>
              <a:t> sur pylônes </a:t>
            </a:r>
            <a:r>
              <a:rPr lang="fr-BE" dirty="0" err="1"/>
              <a:t>gsm</a:t>
            </a:r>
            <a:r>
              <a:rPr lang="fr-BE" dirty="0"/>
              <a:t>) et l’avons alimenté de 100.000 € ce qui donne ce résultat de 739.291,- €</a:t>
            </a:r>
          </a:p>
          <a:p>
            <a:pPr marL="0" indent="0">
              <a:buFont typeface="Arial" panose="020B0604020202020204" pitchFamily="34" charset="0"/>
              <a:buNone/>
            </a:pPr>
            <a:endParaRPr lang="fr-BE" dirty="0"/>
          </a:p>
        </p:txBody>
      </p:sp>
      <p:sp>
        <p:nvSpPr>
          <p:cNvPr id="4" name="Espace réservé du pied de page 3"/>
          <p:cNvSpPr>
            <a:spLocks noGrp="1"/>
          </p:cNvSpPr>
          <p:nvPr>
            <p:ph type="ftr" sz="quarter" idx="4"/>
          </p:nvPr>
        </p:nvSpPr>
        <p:spPr/>
        <p:txBody>
          <a:bodyPr/>
          <a:lstStyle/>
          <a:p>
            <a:pPr rtl="0"/>
            <a:r>
              <a:rPr lang="fr-FR" noProof="0"/>
              <a:t>Commune de Celles - Compte 2018</a:t>
            </a:r>
            <a:endParaRPr lang="fr-FR" noProof="0" dirty="0"/>
          </a:p>
        </p:txBody>
      </p:sp>
    </p:spTree>
    <p:extLst>
      <p:ext uri="{BB962C8B-B14F-4D97-AF65-F5344CB8AC3E}">
        <p14:creationId xmlns:p14="http://schemas.microsoft.com/office/powerpoint/2010/main" val="4152395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lgn="l">
              <a:defRPr/>
            </a:lvl1pPr>
          </a:lstStyle>
          <a:p>
            <a:endParaRPr lang="en-US" dirty="0"/>
          </a:p>
        </p:txBody>
      </p:sp>
      <p:sp>
        <p:nvSpPr>
          <p:cNvPr id="5" name="Footer Placeholder 4"/>
          <p:cNvSpPr>
            <a:spLocks noGrp="1"/>
          </p:cNvSpPr>
          <p:nvPr>
            <p:ph type="ftr" sz="quarter" idx="11"/>
          </p:nvPr>
        </p:nvSpPr>
        <p:spPr/>
        <p:txBody>
          <a:bodyPr/>
          <a:lstStyle/>
          <a:p>
            <a:r>
              <a:rPr lang="fr-FR"/>
              <a:t>Commune de Celles – Compte 2018</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11"/>
          </p:nvPr>
        </p:nvSpPr>
        <p:spPr/>
        <p:txBody>
          <a:bodyPr/>
          <a:lstStyle/>
          <a:p>
            <a:pPr rtl="0"/>
            <a:r>
              <a:rPr lang="fr-FR" dirty="0"/>
              <a:t>Commune de Celles – Compte 2018</a:t>
            </a:r>
            <a:endParaRPr lang="fr-FR" noProof="0" dirty="0"/>
          </a:p>
        </p:txBody>
      </p:sp>
      <p:pic>
        <p:nvPicPr>
          <p:cNvPr id="8" name="Image 7">
            <a:extLst>
              <a:ext uri="{FF2B5EF4-FFF2-40B4-BE49-F238E27FC236}">
                <a16:creationId xmlns:a16="http://schemas.microsoft.com/office/drawing/2014/main" id="{ED356C7E-18FD-4037-AB5E-A040839020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097" y="5507685"/>
            <a:ext cx="1308513" cy="1237339"/>
          </a:xfrm>
          <a:prstGeom prst="rect">
            <a:avLst/>
          </a:prstGeom>
        </p:spPr>
      </p:pic>
    </p:spTree>
    <p:extLst>
      <p:ext uri="{BB962C8B-B14F-4D97-AF65-F5344CB8AC3E}">
        <p14:creationId xmlns:p14="http://schemas.microsoft.com/office/powerpoint/2010/main" val="365423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fr-FR"/>
              <a:t>Modifiez le style du titre</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pPr/>
              <a:t>‹N°›</a:t>
            </a:fld>
            <a:endParaRPr lang="fr-FR" noProof="0" dirty="0"/>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36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6030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24128" y="2967788"/>
            <a:ext cx="4754880" cy="33415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r-FR"/>
              <a:t>Cliquez pour modifier les styles du texte du masque</a:t>
            </a:r>
          </a:p>
        </p:txBody>
      </p:sp>
      <p:sp>
        <p:nvSpPr>
          <p:cNvPr id="6" name="Content Placeholder 5"/>
          <p:cNvSpPr>
            <a:spLocks noGrp="1"/>
          </p:cNvSpPr>
          <p:nvPr>
            <p:ph sz="quarter" idx="4"/>
          </p:nvPr>
        </p:nvSpPr>
        <p:spPr>
          <a:xfrm>
            <a:off x="5989320" y="2967788"/>
            <a:ext cx="4754880" cy="33415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endParaRPr lang="fr-FR" dirty="0"/>
          </a:p>
        </p:txBody>
      </p:sp>
      <p:sp>
        <p:nvSpPr>
          <p:cNvPr id="8" name="Footer Placeholder 7"/>
          <p:cNvSpPr>
            <a:spLocks noGrp="1"/>
          </p:cNvSpPr>
          <p:nvPr>
            <p:ph type="ftr" sz="quarter" idx="11"/>
          </p:nvPr>
        </p:nvSpPr>
        <p:spPr/>
        <p:txBody>
          <a:bodyPr/>
          <a:lstStyle/>
          <a:p>
            <a:pPr rtl="0"/>
            <a:r>
              <a:rPr lang="fr-FR" noProof="0"/>
              <a:t>Commune de Celles – Compte 2018</a:t>
            </a:r>
            <a:endParaRPr lang="fr-FR" noProof="0" dirty="0"/>
          </a:p>
        </p:txBody>
      </p:sp>
      <p:sp>
        <p:nvSpPr>
          <p:cNvPr id="9" name="Slide Number Placeholder 8"/>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71014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endParaRPr lang="fr-FR" dirty="0"/>
          </a:p>
        </p:txBody>
      </p:sp>
      <p:sp>
        <p:nvSpPr>
          <p:cNvPr id="4" name="Footer Placeholder 3"/>
          <p:cNvSpPr>
            <a:spLocks noGrp="1"/>
          </p:cNvSpPr>
          <p:nvPr>
            <p:ph type="ftr" sz="quarter" idx="11"/>
          </p:nvPr>
        </p:nvSpPr>
        <p:spPr/>
        <p:txBody>
          <a:bodyPr/>
          <a:lstStyle/>
          <a:p>
            <a:pPr rtl="0"/>
            <a:r>
              <a:rPr lang="fr-FR" noProof="0"/>
              <a:t>Commune de Celles – Compte 2018</a:t>
            </a:r>
            <a:endParaRPr lang="fr-FR" noProof="0" dirty="0"/>
          </a:p>
        </p:txBody>
      </p:sp>
      <p:sp>
        <p:nvSpPr>
          <p:cNvPr id="5" name="Slide Number Placeholder 4"/>
          <p:cNvSpPr>
            <a:spLocks noGrp="1"/>
          </p:cNvSpPr>
          <p:nvPr>
            <p:ph type="sldNum" sz="quarter" idx="12"/>
          </p:nvPr>
        </p:nvSpPr>
        <p:spPr/>
        <p:txBody>
          <a:bodyPr/>
          <a:lstStyle/>
          <a:p>
            <a:pPr rtl="0"/>
            <a:fld id="{9CD8D479-8942-46E8-A226-A4E01F7A105C}" type="slidenum">
              <a:rPr lang="fr-FR" noProof="0" smtClean="0"/>
              <a:pPr/>
              <a:t>‹N°›</a:t>
            </a:fld>
            <a:endParaRPr lang="fr-FR" noProof="0" dirty="0"/>
          </a:p>
        </p:txBody>
      </p:sp>
    </p:spTree>
    <p:extLst>
      <p:ext uri="{BB962C8B-B14F-4D97-AF65-F5344CB8AC3E}">
        <p14:creationId xmlns:p14="http://schemas.microsoft.com/office/powerpoint/2010/main" val="3779487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dirty="0"/>
          </a:p>
        </p:txBody>
      </p:sp>
      <p:sp>
        <p:nvSpPr>
          <p:cNvPr id="3" name="Footer Placeholder 2"/>
          <p:cNvSpPr>
            <a:spLocks noGrp="1"/>
          </p:cNvSpPr>
          <p:nvPr>
            <p:ph type="ftr" sz="quarter" idx="11"/>
          </p:nvPr>
        </p:nvSpPr>
        <p:spPr/>
        <p:txBody>
          <a:bodyPr/>
          <a:lstStyle/>
          <a:p>
            <a:pPr rtl="0"/>
            <a:r>
              <a:rPr lang="fr-FR" noProof="0"/>
              <a:t>Commune de Celles – Compte 2018</a:t>
            </a:r>
            <a:endParaRPr lang="fr-FR" noProof="0" dirty="0"/>
          </a:p>
        </p:txBody>
      </p:sp>
      <p:sp>
        <p:nvSpPr>
          <p:cNvPr id="4" name="Slide Number Placeholder 3"/>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260190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fr-FR"/>
              <a:t>Modifiez le style du titre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31755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dirty="0"/>
          </a:p>
        </p:txBody>
      </p:sp>
      <p:sp>
        <p:nvSpPr>
          <p:cNvPr id="6" name="Footer Placeholder 5"/>
          <p:cNvSpPr>
            <a:spLocks noGrp="1"/>
          </p:cNvSpPr>
          <p:nvPr>
            <p:ph type="ftr" sz="quarter" idx="11"/>
          </p:nvPr>
        </p:nvSpPr>
        <p:spPr/>
        <p:txBody>
          <a:bodyPr/>
          <a:lstStyle/>
          <a:p>
            <a:pPr rtl="0"/>
            <a:r>
              <a:rPr lang="fr-FR" noProof="0"/>
              <a:t>Commune de Celles – Compte 2018</a:t>
            </a:r>
            <a:endParaRPr lang="fr-FR" noProof="0" dirty="0"/>
          </a:p>
        </p:txBody>
      </p:sp>
      <p:sp>
        <p:nvSpPr>
          <p:cNvPr id="7" name="Slide Number Placeholder 6"/>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26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spTree>
    <p:extLst>
      <p:ext uri="{BB962C8B-B14F-4D97-AF65-F5344CB8AC3E}">
        <p14:creationId xmlns:p14="http://schemas.microsoft.com/office/powerpoint/2010/main" val="30123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fr-FR"/>
              <a:t>Modifiez le style du titre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dirty="0"/>
          </a:p>
        </p:txBody>
      </p:sp>
      <p:sp>
        <p:nvSpPr>
          <p:cNvPr id="5" name="Footer Placeholder 4"/>
          <p:cNvSpPr>
            <a:spLocks noGrp="1"/>
          </p:cNvSpPr>
          <p:nvPr>
            <p:ph type="ftr" sz="quarter" idx="11"/>
          </p:nvPr>
        </p:nvSpPr>
        <p:spPr/>
        <p:txBody>
          <a:bodyPr/>
          <a:lstStyle/>
          <a:p>
            <a:pPr rtl="0"/>
            <a:r>
              <a:rPr lang="fr-FR" noProof="0"/>
              <a:t>Commune de Celles – Compte 2018</a:t>
            </a:r>
            <a:endParaRPr lang="fr-FR" noProof="0" dirty="0"/>
          </a:p>
        </p:txBody>
      </p:sp>
      <p:sp>
        <p:nvSpPr>
          <p:cNvPr id="6" name="Slide Number Placeholder 5"/>
          <p:cNvSpPr>
            <a:spLocks noGrp="1"/>
          </p:cNvSpPr>
          <p:nvPr>
            <p:ph type="sldNum" sz="quarter" idx="12"/>
          </p:nvPr>
        </p:nvSpPr>
        <p:spPr/>
        <p:txBody>
          <a:bodyPr/>
          <a:lstStyle/>
          <a:p>
            <a:pPr rtl="0"/>
            <a:fld id="{9CD8D479-8942-46E8-A226-A4E01F7A105C}" type="slidenum">
              <a:rPr lang="fr-FR" noProof="0" smtClean="0"/>
              <a:t>‹N°›</a:t>
            </a:fld>
            <a:endParaRPr lang="fr-FR" noProof="0" dirty="0"/>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53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2" name="Espace réservé de la date 1"/>
          <p:cNvSpPr>
            <a:spLocks noGrp="1"/>
          </p:cNvSpPr>
          <p:nvPr>
            <p:ph type="dt" sz="half" idx="10"/>
          </p:nvPr>
        </p:nvSpPr>
        <p:spPr/>
        <p:txBody>
          <a:bodyPr rtlCol="0"/>
          <a:lstStyle>
            <a:lvl1pPr>
              <a:defRPr/>
            </a:lvl1pPr>
          </a:lstStyle>
          <a:p>
            <a:endParaRPr lang="fr-FR" dirty="0"/>
          </a:p>
        </p:txBody>
      </p:sp>
      <p:sp>
        <p:nvSpPr>
          <p:cNvPr id="3" name="Espace réservé du pied de page 2"/>
          <p:cNvSpPr>
            <a:spLocks noGrp="1"/>
          </p:cNvSpPr>
          <p:nvPr>
            <p:ph type="ftr" sz="quarter" idx="11"/>
          </p:nvPr>
        </p:nvSpPr>
        <p:spPr/>
        <p:txBody>
          <a:bodyPr rtlCol="0"/>
          <a:lstStyle>
            <a:lvl1pPr>
              <a:defRPr/>
            </a:lvl1pPr>
          </a:lstStyle>
          <a:p>
            <a:pPr rtl="0"/>
            <a:r>
              <a:rPr lang="fr-FR" noProof="0"/>
              <a:t>Commune de Celles – Compte 2018</a:t>
            </a:r>
            <a:endParaRPr lang="fr-FR" noProof="0" dirty="0"/>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endParaRPr lang="fr-FR"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rtl="0"/>
            <a:r>
              <a:rPr lang="fr-FR" noProof="0"/>
              <a:t>Commune de Celles – Compte 2018</a:t>
            </a:r>
            <a:endParaRPr lang="fr-FR" noProof="0"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9CD8D479-8942-46E8-A226-A4E01F7A105C}" type="slidenum">
              <a:rPr lang="fr-FR" noProof="0" smtClean="0"/>
              <a:pPr/>
              <a:t>‹N°›</a:t>
            </a:fld>
            <a:endParaRPr lang="fr-FR" noProof="0" dirty="0"/>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Rectangle 9">
            <a:extLst>
              <a:ext uri="{FF2B5EF4-FFF2-40B4-BE49-F238E27FC236}">
                <a16:creationId xmlns:a16="http://schemas.microsoft.com/office/drawing/2014/main" id="{908B686E-BF88-4C9A-84A3-AB55382DB62C}"/>
              </a:ext>
            </a:extLst>
          </p:cNvPr>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pic>
        <p:nvPicPr>
          <p:cNvPr id="10" name="Image 9">
            <a:extLst>
              <a:ext uri="{FF2B5EF4-FFF2-40B4-BE49-F238E27FC236}">
                <a16:creationId xmlns:a16="http://schemas.microsoft.com/office/drawing/2014/main" id="{AA97A5FC-5F89-4AD5-BF75-04967F04D19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332" y="5635696"/>
            <a:ext cx="1171738" cy="1108003"/>
          </a:xfrm>
          <a:prstGeom prst="rect">
            <a:avLst/>
          </a:prstGeom>
        </p:spPr>
      </p:pic>
    </p:spTree>
    <p:extLst>
      <p:ext uri="{BB962C8B-B14F-4D97-AF65-F5344CB8AC3E}">
        <p14:creationId xmlns:p14="http://schemas.microsoft.com/office/powerpoint/2010/main" val="30287621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5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fr-FR" dirty="0"/>
              <a:t>Compte 2022</a:t>
            </a:r>
          </a:p>
        </p:txBody>
      </p:sp>
      <p:sp>
        <p:nvSpPr>
          <p:cNvPr id="3" name="Sous-titre 2"/>
          <p:cNvSpPr>
            <a:spLocks noGrp="1"/>
          </p:cNvSpPr>
          <p:nvPr>
            <p:ph type="subTitle" idx="1"/>
          </p:nvPr>
        </p:nvSpPr>
        <p:spPr/>
        <p:txBody>
          <a:bodyPr rtlCol="0"/>
          <a:lstStyle/>
          <a:p>
            <a:pPr rtl="0"/>
            <a:r>
              <a:rPr lang="fr-FR" dirty="0"/>
              <a:t>Commune de Celles</a:t>
            </a:r>
          </a:p>
        </p:txBody>
      </p:sp>
      <p:pic>
        <p:nvPicPr>
          <p:cNvPr id="5" name="Image 4">
            <a:extLst>
              <a:ext uri="{FF2B5EF4-FFF2-40B4-BE49-F238E27FC236}">
                <a16:creationId xmlns:a16="http://schemas.microsoft.com/office/drawing/2014/main" id="{BC539C12-A14F-47E2-89F3-9033935A81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827559"/>
            <a:ext cx="2147236" cy="2030441"/>
          </a:xfrm>
          <a:prstGeom prst="rect">
            <a:avLst/>
          </a:prstGeom>
        </p:spPr>
      </p:pic>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a:t>Service Ordinaire</a:t>
            </a:r>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2022</a:t>
            </a:r>
          </a:p>
        </p:txBody>
      </p:sp>
    </p:spTree>
    <p:extLst>
      <p:ext uri="{BB962C8B-B14F-4D97-AF65-F5344CB8AC3E}">
        <p14:creationId xmlns:p14="http://schemas.microsoft.com/office/powerpoint/2010/main" val="3685448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Ordinaire – Global</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9.710.140,23€</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8.341.463,10€</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072809"/>
            <a:ext cx="1596271" cy="192985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3" y="3846499"/>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8.239.074,06€</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1.368.677,13€</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7"/>
            <a:ext cx="1596271" cy="966312"/>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164650"/>
            <a:ext cx="1392025" cy="738664"/>
          </a:xfrm>
          <a:prstGeom prst="rect">
            <a:avLst/>
          </a:prstGeom>
          <a:noFill/>
        </p:spPr>
        <p:txBody>
          <a:bodyPr wrap="square" rtlCol="0">
            <a:spAutoFit/>
          </a:bodyPr>
          <a:lstStyle/>
          <a:p>
            <a:pPr algn="ctr"/>
            <a:r>
              <a:rPr lang="fr-BE" sz="1400" dirty="0"/>
              <a:t>BONI COMPTABLE</a:t>
            </a:r>
          </a:p>
          <a:p>
            <a:pPr algn="ctr"/>
            <a:r>
              <a:rPr lang="fr-BE" sz="1400" b="1" dirty="0"/>
              <a:t>1.471.066,17€</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8400"/>
            <a:ext cx="173848" cy="191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502368" y="2576514"/>
            <a:ext cx="1392025" cy="738664"/>
          </a:xfrm>
          <a:prstGeom prst="rect">
            <a:avLst/>
          </a:prstGeom>
          <a:noFill/>
        </p:spPr>
        <p:txBody>
          <a:bodyPr wrap="square" rtlCol="0">
            <a:spAutoFit/>
          </a:bodyPr>
          <a:lstStyle/>
          <a:p>
            <a:pPr algn="ctr"/>
            <a:r>
              <a:rPr lang="fr-BE" sz="1400" dirty="0"/>
              <a:t>ENGAGEMENTS A REPORTER</a:t>
            </a:r>
          </a:p>
          <a:p>
            <a:pPr algn="ctr"/>
            <a:r>
              <a:rPr lang="fr-BE" sz="1400" b="1" dirty="0"/>
              <a:t>102.389,04</a:t>
            </a:r>
          </a:p>
        </p:txBody>
      </p:sp>
      <p:sp>
        <p:nvSpPr>
          <p:cNvPr id="17" name="ZoneTexte 16">
            <a:extLst>
              <a:ext uri="{FF2B5EF4-FFF2-40B4-BE49-F238E27FC236}">
                <a16:creationId xmlns:a16="http://schemas.microsoft.com/office/drawing/2014/main" id="{18816D01-69ED-4766-984B-A257A7B831B5}"/>
              </a:ext>
            </a:extLst>
          </p:cNvPr>
          <p:cNvSpPr txBox="1"/>
          <p:nvPr/>
        </p:nvSpPr>
        <p:spPr>
          <a:xfrm>
            <a:off x="2421517" y="5651978"/>
            <a:ext cx="7348962" cy="369332"/>
          </a:xfrm>
          <a:prstGeom prst="rect">
            <a:avLst/>
          </a:prstGeom>
          <a:noFill/>
        </p:spPr>
        <p:txBody>
          <a:bodyPr wrap="square" rtlCol="0">
            <a:spAutoFit/>
          </a:bodyPr>
          <a:lstStyle/>
          <a:p>
            <a:r>
              <a:rPr lang="fr-BE" dirty="0"/>
              <a:t>GLOBAL = EXERCICE PROPRE + EXERCICES ANTERIEURS + PRELEVEMENTS</a:t>
            </a:r>
          </a:p>
        </p:txBody>
      </p:sp>
    </p:spTree>
    <p:extLst>
      <p:ext uri="{BB962C8B-B14F-4D97-AF65-F5344CB8AC3E}">
        <p14:creationId xmlns:p14="http://schemas.microsoft.com/office/powerpoint/2010/main" val="1162304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Ordinaire – EXERCICE PROPRE</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7.900.269,16€</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7.826.495,53€</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072809"/>
            <a:ext cx="1596271" cy="192985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3" y="3846499"/>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7.753.522,55€</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73.773,63€</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7"/>
            <a:ext cx="1596271" cy="966312"/>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164650"/>
            <a:ext cx="1392025" cy="738664"/>
          </a:xfrm>
          <a:prstGeom prst="rect">
            <a:avLst/>
          </a:prstGeom>
          <a:noFill/>
        </p:spPr>
        <p:txBody>
          <a:bodyPr wrap="square" rtlCol="0">
            <a:spAutoFit/>
          </a:bodyPr>
          <a:lstStyle/>
          <a:p>
            <a:pPr algn="ctr"/>
            <a:r>
              <a:rPr lang="fr-BE" sz="1400" dirty="0"/>
              <a:t>BONI COMPTABLE</a:t>
            </a:r>
          </a:p>
          <a:p>
            <a:pPr algn="ctr"/>
            <a:r>
              <a:rPr lang="fr-BE" sz="1400" b="1" dirty="0"/>
              <a:t>146.746,61€</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8400"/>
            <a:ext cx="173848" cy="191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502368" y="2576514"/>
            <a:ext cx="1392025" cy="738664"/>
          </a:xfrm>
          <a:prstGeom prst="rect">
            <a:avLst/>
          </a:prstGeom>
          <a:noFill/>
        </p:spPr>
        <p:txBody>
          <a:bodyPr wrap="square" rtlCol="0">
            <a:spAutoFit/>
          </a:bodyPr>
          <a:lstStyle/>
          <a:p>
            <a:pPr algn="ctr"/>
            <a:r>
              <a:rPr lang="fr-BE" sz="1400" dirty="0"/>
              <a:t>ENGAGEMENTS A REPORTER</a:t>
            </a:r>
          </a:p>
          <a:p>
            <a:pPr algn="ctr"/>
            <a:r>
              <a:rPr lang="fr-BE" sz="1400" b="1" dirty="0"/>
              <a:t>72.972,98€</a:t>
            </a:r>
          </a:p>
        </p:txBody>
      </p:sp>
    </p:spTree>
    <p:extLst>
      <p:ext uri="{BB962C8B-B14F-4D97-AF65-F5344CB8AC3E}">
        <p14:creationId xmlns:p14="http://schemas.microsoft.com/office/powerpoint/2010/main" val="411737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BB27AB-7113-4C58-AE39-880A85631619}"/>
              </a:ext>
            </a:extLst>
          </p:cNvPr>
          <p:cNvSpPr>
            <a:spLocks noGrp="1"/>
          </p:cNvSpPr>
          <p:nvPr>
            <p:ph type="title"/>
          </p:nvPr>
        </p:nvSpPr>
        <p:spPr>
          <a:xfrm>
            <a:off x="1024128" y="585216"/>
            <a:ext cx="9916774" cy="1499616"/>
          </a:xfrm>
        </p:spPr>
        <p:txBody>
          <a:bodyPr/>
          <a:lstStyle/>
          <a:p>
            <a:r>
              <a:rPr lang="fr-BE" dirty="0"/>
              <a:t>Service Ordinaire – évolution des résultats</a:t>
            </a:r>
          </a:p>
        </p:txBody>
      </p:sp>
      <p:sp>
        <p:nvSpPr>
          <p:cNvPr id="4" name="Espace réservé du pied de page 3">
            <a:extLst>
              <a:ext uri="{FF2B5EF4-FFF2-40B4-BE49-F238E27FC236}">
                <a16:creationId xmlns:a16="http://schemas.microsoft.com/office/drawing/2014/main" id="{412B2243-E461-46B1-8C58-583F6835CCC5}"/>
              </a:ext>
            </a:extLst>
          </p:cNvPr>
          <p:cNvSpPr>
            <a:spLocks noGrp="1"/>
          </p:cNvSpPr>
          <p:nvPr>
            <p:ph type="ftr" sz="quarter" idx="11"/>
          </p:nvPr>
        </p:nvSpPr>
        <p:spPr/>
        <p:txBody>
          <a:bodyPr/>
          <a:lstStyle/>
          <a:p>
            <a:pPr rtl="0"/>
            <a:r>
              <a:rPr lang="fr-FR" dirty="0"/>
              <a:t>Commune de Celles – Compte 2022</a:t>
            </a:r>
            <a:endParaRPr lang="fr-FR" noProof="0" dirty="0"/>
          </a:p>
        </p:txBody>
      </p:sp>
      <p:graphicFrame>
        <p:nvGraphicFramePr>
          <p:cNvPr id="5" name="Tableau 4">
            <a:extLst>
              <a:ext uri="{FF2B5EF4-FFF2-40B4-BE49-F238E27FC236}">
                <a16:creationId xmlns:a16="http://schemas.microsoft.com/office/drawing/2014/main" id="{5BC36A4C-8F92-49F8-AEDA-23597349F03E}"/>
              </a:ext>
            </a:extLst>
          </p:cNvPr>
          <p:cNvGraphicFramePr>
            <a:graphicFrameLocks noGrp="1"/>
          </p:cNvGraphicFramePr>
          <p:nvPr>
            <p:extLst>
              <p:ext uri="{D42A27DB-BD31-4B8C-83A1-F6EECF244321}">
                <p14:modId xmlns:p14="http://schemas.microsoft.com/office/powerpoint/2010/main" val="2506704638"/>
              </p:ext>
            </p:extLst>
          </p:nvPr>
        </p:nvGraphicFramePr>
        <p:xfrm>
          <a:off x="712381" y="2084832"/>
          <a:ext cx="10802681" cy="3104446"/>
        </p:xfrm>
        <a:graphic>
          <a:graphicData uri="http://schemas.openxmlformats.org/drawingml/2006/table">
            <a:tbl>
              <a:tblPr firstRow="1" firstCol="1" bandRow="1">
                <a:tableStyleId>{3B4B98B0-60AC-42C2-AFA5-B58CD77FA1E5}</a:tableStyleId>
              </a:tblPr>
              <a:tblGrid>
                <a:gridCol w="1770856">
                  <a:extLst>
                    <a:ext uri="{9D8B030D-6E8A-4147-A177-3AD203B41FA5}">
                      <a16:colId xmlns:a16="http://schemas.microsoft.com/office/drawing/2014/main" val="630948635"/>
                    </a:ext>
                  </a:extLst>
                </a:gridCol>
                <a:gridCol w="1806365">
                  <a:extLst>
                    <a:ext uri="{9D8B030D-6E8A-4147-A177-3AD203B41FA5}">
                      <a16:colId xmlns:a16="http://schemas.microsoft.com/office/drawing/2014/main" val="1513713142"/>
                    </a:ext>
                  </a:extLst>
                </a:gridCol>
                <a:gridCol w="1806365">
                  <a:extLst>
                    <a:ext uri="{9D8B030D-6E8A-4147-A177-3AD203B41FA5}">
                      <a16:colId xmlns:a16="http://schemas.microsoft.com/office/drawing/2014/main" val="1394406105"/>
                    </a:ext>
                  </a:extLst>
                </a:gridCol>
                <a:gridCol w="1806365">
                  <a:extLst>
                    <a:ext uri="{9D8B030D-6E8A-4147-A177-3AD203B41FA5}">
                      <a16:colId xmlns:a16="http://schemas.microsoft.com/office/drawing/2014/main" val="1378021748"/>
                    </a:ext>
                  </a:extLst>
                </a:gridCol>
                <a:gridCol w="1806365">
                  <a:extLst>
                    <a:ext uri="{9D8B030D-6E8A-4147-A177-3AD203B41FA5}">
                      <a16:colId xmlns:a16="http://schemas.microsoft.com/office/drawing/2014/main" val="1447409708"/>
                    </a:ext>
                  </a:extLst>
                </a:gridCol>
                <a:gridCol w="1806365">
                  <a:extLst>
                    <a:ext uri="{9D8B030D-6E8A-4147-A177-3AD203B41FA5}">
                      <a16:colId xmlns:a16="http://schemas.microsoft.com/office/drawing/2014/main" val="431910394"/>
                    </a:ext>
                  </a:extLst>
                </a:gridCol>
              </a:tblGrid>
              <a:tr h="414732">
                <a:tc gridSpan="5">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                Résultat budgétaire ordinaire du compte</a:t>
                      </a:r>
                      <a:endParaRPr lang="fr-BE" sz="2400" dirty="0">
                        <a:effectLst/>
                        <a:latin typeface="Calibri" panose="020F0502020204030204" pitchFamily="34" charset="0"/>
                        <a:cs typeface="Calibri" panose="020F0502020204030204" pitchFamily="34" charset="0"/>
                      </a:endParaRPr>
                    </a:p>
                  </a:txBody>
                  <a:tcPr marL="44450" marR="44450" marT="0" marB="0" anchor="ctr"/>
                </a:tc>
                <a:tc hMerge="1">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                Résultat budgétaire ordinaire du compte</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ctr">
                        <a:lnSpc>
                          <a:spcPct val="107000"/>
                        </a:lnSpc>
                        <a:spcAft>
                          <a:spcPts val="800"/>
                        </a:spcAft>
                      </a:pPr>
                      <a:endParaRPr lang="fr-BE" sz="2400" dirty="0">
                        <a:effectLst/>
                        <a:latin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118737568"/>
                  </a:ext>
                </a:extLst>
              </a:tr>
              <a:tr h="414732">
                <a:tc>
                  <a:txBody>
                    <a:bodyPr/>
                    <a:lstStyle/>
                    <a:p>
                      <a:pPr algn="r">
                        <a:lnSpc>
                          <a:spcPct val="107000"/>
                        </a:lnSpc>
                        <a:spcAft>
                          <a:spcPts val="800"/>
                        </a:spcAft>
                      </a:pP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2018</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2019</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2020</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2021</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2022</a:t>
                      </a:r>
                    </a:p>
                  </a:txBody>
                  <a:tcPr marL="44450" marR="44450" marT="0" marB="0" anchor="ctr"/>
                </a:tc>
                <a:extLst>
                  <a:ext uri="{0D108BD9-81ED-4DB2-BD59-A6C34878D82A}">
                    <a16:rowId xmlns:a16="http://schemas.microsoft.com/office/drawing/2014/main" val="1664034583"/>
                  </a:ext>
                </a:extLst>
              </a:tr>
              <a:tr h="414732">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Exercice Propre</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228.023,65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333.681,45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0" dirty="0">
                          <a:solidFill>
                            <a:schemeClr val="tx1"/>
                          </a:solidFill>
                          <a:effectLst/>
                          <a:latin typeface="Calibri" panose="020F0502020204030204" pitchFamily="34" charset="0"/>
                          <a:cs typeface="Calibri" panose="020F0502020204030204" pitchFamily="34" charset="0"/>
                        </a:rPr>
                        <a:t>174.373,62</a:t>
                      </a:r>
                      <a:endParaRPr lang="fr-BE"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0" kern="1200" dirty="0">
                          <a:solidFill>
                            <a:schemeClr val="tx1"/>
                          </a:solidFill>
                          <a:effectLst/>
                          <a:latin typeface="Calibri" panose="020F0502020204030204" pitchFamily="34" charset="0"/>
                          <a:ea typeface="+mn-ea"/>
                          <a:cs typeface="Calibri" panose="020F0502020204030204" pitchFamily="34" charset="0"/>
                        </a:rPr>
                        <a:t>4.887,89</a:t>
                      </a:r>
                    </a:p>
                  </a:txBody>
                  <a:tcPr marL="44450" marR="44450" marT="0" marB="0" anchor="ctr"/>
                </a:tc>
                <a:tc>
                  <a:txBody>
                    <a:bodyPr/>
                    <a:lstStyle/>
                    <a:p>
                      <a:pPr algn="ctr">
                        <a:lnSpc>
                          <a:spcPct val="107000"/>
                        </a:lnSpc>
                        <a:spcAft>
                          <a:spcPts val="800"/>
                        </a:spcAft>
                      </a:pPr>
                      <a:r>
                        <a:rPr lang="fr-BE" sz="1800" b="0" kern="1200" dirty="0">
                          <a:solidFill>
                            <a:schemeClr val="tx1"/>
                          </a:solidFill>
                          <a:effectLst/>
                          <a:latin typeface="Calibri" panose="020F0502020204030204" pitchFamily="34" charset="0"/>
                          <a:ea typeface="+mn-ea"/>
                          <a:cs typeface="Calibri" panose="020F0502020204030204" pitchFamily="34" charset="0"/>
                        </a:rPr>
                        <a:t>73.773,63</a:t>
                      </a:r>
                    </a:p>
                  </a:txBody>
                  <a:tcPr marL="44450" marR="44450" marT="0" marB="0" anchor="ctr"/>
                </a:tc>
                <a:extLst>
                  <a:ext uri="{0D108BD9-81ED-4DB2-BD59-A6C34878D82A}">
                    <a16:rowId xmlns:a16="http://schemas.microsoft.com/office/drawing/2014/main" val="3133548460"/>
                  </a:ext>
                </a:extLst>
              </a:tr>
              <a:tr h="722759">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Exercices antérieurs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a:effectLst/>
                          <a:latin typeface="Calibri" panose="020F0502020204030204" pitchFamily="34" charset="0"/>
                          <a:cs typeface="Calibri" panose="020F0502020204030204" pitchFamily="34" charset="0"/>
                        </a:rPr>
                        <a:t>1.997.191,84</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1.848.364,50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1.978.781,61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2.034.915,40</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1.666.318,32</a:t>
                      </a:r>
                    </a:p>
                  </a:txBody>
                  <a:tcPr marL="44450" marR="44450" marT="0" marB="0" anchor="ctr"/>
                </a:tc>
                <a:extLst>
                  <a:ext uri="{0D108BD9-81ED-4DB2-BD59-A6C34878D82A}">
                    <a16:rowId xmlns:a16="http://schemas.microsoft.com/office/drawing/2014/main" val="305064985"/>
                  </a:ext>
                </a:extLst>
              </a:tr>
              <a:tr h="414732">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Prélèvements</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a:effectLst/>
                          <a:latin typeface="Calibri" panose="020F0502020204030204" pitchFamily="34" charset="0"/>
                          <a:cs typeface="Calibri" panose="020F0502020204030204" pitchFamily="34" charset="0"/>
                        </a:rPr>
                        <a:t>-353.496,67</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a:effectLst/>
                          <a:latin typeface="Calibri" panose="020F0502020204030204" pitchFamily="34" charset="0"/>
                          <a:cs typeface="Calibri" panose="020F0502020204030204" pitchFamily="34" charset="0"/>
                        </a:rPr>
                        <a:t>-281.063,89</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dirty="0">
                          <a:effectLst/>
                          <a:latin typeface="Calibri" panose="020F0502020204030204" pitchFamily="34" charset="0"/>
                          <a:cs typeface="Calibri" panose="020F0502020204030204" pitchFamily="34" charset="0"/>
                        </a:rPr>
                        <a:t>-184.000,00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-416.772,63</a:t>
                      </a:r>
                    </a:p>
                  </a:txBody>
                  <a:tcPr marL="44450" marR="44450" marT="0" marB="0" anchor="ctr"/>
                </a:tc>
                <a:tc>
                  <a:txBody>
                    <a:bodyPr/>
                    <a:lstStyle/>
                    <a:p>
                      <a:pPr algn="ctr">
                        <a:lnSpc>
                          <a:spcPct val="107000"/>
                        </a:lnSpc>
                        <a:spcAft>
                          <a:spcPts val="800"/>
                        </a:spcAft>
                      </a:pPr>
                      <a:r>
                        <a:rPr lang="fr-BE" sz="1800" kern="1200" dirty="0">
                          <a:solidFill>
                            <a:schemeClr val="tx1"/>
                          </a:solidFill>
                          <a:effectLst/>
                          <a:latin typeface="Calibri" panose="020F0502020204030204" pitchFamily="34" charset="0"/>
                          <a:ea typeface="+mn-ea"/>
                          <a:cs typeface="Calibri" panose="020F0502020204030204" pitchFamily="34" charset="0"/>
                        </a:rPr>
                        <a:t>-371.414,82</a:t>
                      </a:r>
                    </a:p>
                  </a:txBody>
                  <a:tcPr marL="44450" marR="44450" marT="0" marB="0" anchor="ctr"/>
                </a:tc>
                <a:extLst>
                  <a:ext uri="{0D108BD9-81ED-4DB2-BD59-A6C34878D82A}">
                    <a16:rowId xmlns:a16="http://schemas.microsoft.com/office/drawing/2014/main" val="2378618165"/>
                  </a:ext>
                </a:extLst>
              </a:tr>
              <a:tr h="722759">
                <a:tc>
                  <a:txBody>
                    <a:bodyPr/>
                    <a:lstStyle/>
                    <a:p>
                      <a:pPr algn="r">
                        <a:lnSpc>
                          <a:spcPct val="107000"/>
                        </a:lnSpc>
                        <a:spcAft>
                          <a:spcPts val="800"/>
                        </a:spcAft>
                      </a:pPr>
                      <a:r>
                        <a:rPr lang="fr-BE" sz="1800">
                          <a:effectLst/>
                          <a:latin typeface="Calibri" panose="020F0502020204030204" pitchFamily="34" charset="0"/>
                          <a:cs typeface="Calibri" panose="020F0502020204030204" pitchFamily="34" charset="0"/>
                        </a:rPr>
                        <a:t>Résultat global</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1.871.718,82</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effectLst/>
                          <a:latin typeface="Calibri" panose="020F0502020204030204" pitchFamily="34" charset="0"/>
                          <a:cs typeface="Calibri" panose="020F0502020204030204" pitchFamily="34" charset="0"/>
                        </a:rPr>
                        <a:t>1.900.982,06</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dirty="0">
                          <a:solidFill>
                            <a:schemeClr val="tx1"/>
                          </a:solidFill>
                          <a:effectLst/>
                          <a:latin typeface="Calibri" panose="020F0502020204030204" pitchFamily="34" charset="0"/>
                          <a:cs typeface="Calibri" panose="020F0502020204030204" pitchFamily="34" charset="0"/>
                        </a:rPr>
                        <a:t>1.969.155,23</a:t>
                      </a:r>
                      <a:endParaRPr lang="fr-BE" sz="24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1.623.030,66</a:t>
                      </a:r>
                    </a:p>
                  </a:txBody>
                  <a:tcPr marL="44450" marR="44450" marT="0" marB="0" anchor="ctr"/>
                </a:tc>
                <a:tc>
                  <a:txBody>
                    <a:bodyPr/>
                    <a:lstStyle/>
                    <a:p>
                      <a:pPr algn="ctr">
                        <a:lnSpc>
                          <a:spcPct val="107000"/>
                        </a:lnSpc>
                        <a:spcAft>
                          <a:spcPts val="800"/>
                        </a:spcAft>
                      </a:pPr>
                      <a:r>
                        <a:rPr lang="fr-BE" sz="1800" b="1" kern="1200" dirty="0">
                          <a:solidFill>
                            <a:schemeClr val="tx1"/>
                          </a:solidFill>
                          <a:effectLst/>
                          <a:latin typeface="Calibri" panose="020F0502020204030204" pitchFamily="34" charset="0"/>
                          <a:ea typeface="+mn-ea"/>
                          <a:cs typeface="Calibri" panose="020F0502020204030204" pitchFamily="34" charset="0"/>
                        </a:rPr>
                        <a:t>1.368.677,13</a:t>
                      </a:r>
                    </a:p>
                  </a:txBody>
                  <a:tcPr marL="44450" marR="44450" marT="0" marB="0" anchor="ctr"/>
                </a:tc>
                <a:extLst>
                  <a:ext uri="{0D108BD9-81ED-4DB2-BD59-A6C34878D82A}">
                    <a16:rowId xmlns:a16="http://schemas.microsoft.com/office/drawing/2014/main" val="696158772"/>
                  </a:ext>
                </a:extLst>
              </a:tr>
            </a:tbl>
          </a:graphicData>
        </a:graphic>
      </p:graphicFrame>
    </p:spTree>
    <p:extLst>
      <p:ext uri="{BB962C8B-B14F-4D97-AF65-F5344CB8AC3E}">
        <p14:creationId xmlns:p14="http://schemas.microsoft.com/office/powerpoint/2010/main" val="238819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a:t>RECETTES </a:t>
            </a:r>
            <a:r>
              <a:rPr lang="fr-BE" dirty="0" err="1"/>
              <a:t>OrdinaireS</a:t>
            </a:r>
            <a:endParaRPr lang="fr-BE" dirty="0"/>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2022</a:t>
            </a:r>
          </a:p>
        </p:txBody>
      </p:sp>
    </p:spTree>
    <p:extLst>
      <p:ext uri="{BB962C8B-B14F-4D97-AF65-F5344CB8AC3E}">
        <p14:creationId xmlns:p14="http://schemas.microsoft.com/office/powerpoint/2010/main" val="190902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a:xfrm>
            <a:off x="831961" y="460686"/>
            <a:ext cx="9720072" cy="1499616"/>
          </a:xfrm>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6" name="ZoneTexte 5">
            <a:extLst>
              <a:ext uri="{FF2B5EF4-FFF2-40B4-BE49-F238E27FC236}">
                <a16:creationId xmlns:a16="http://schemas.microsoft.com/office/drawing/2014/main" id="{25408919-A049-4D6D-A051-83CD06BAB349}"/>
              </a:ext>
            </a:extLst>
          </p:cNvPr>
          <p:cNvSpPr txBox="1"/>
          <p:nvPr/>
        </p:nvSpPr>
        <p:spPr>
          <a:xfrm>
            <a:off x="4912372" y="452207"/>
            <a:ext cx="2775098" cy="646331"/>
          </a:xfrm>
          <a:prstGeom prst="rect">
            <a:avLst/>
          </a:prstGeom>
          <a:noFill/>
        </p:spPr>
        <p:txBody>
          <a:bodyPr wrap="square" rtlCol="0">
            <a:spAutoFit/>
          </a:bodyPr>
          <a:lstStyle/>
          <a:p>
            <a:pPr algn="ctr"/>
            <a:r>
              <a:rPr lang="fr-BE" dirty="0"/>
              <a:t>REPARTITION DES RECETTES</a:t>
            </a:r>
          </a:p>
          <a:p>
            <a:pPr algn="ctr"/>
            <a:r>
              <a:rPr lang="fr-BE" b="1" dirty="0"/>
              <a:t>7.799.560,16€</a:t>
            </a:r>
          </a:p>
        </p:txBody>
      </p:sp>
      <p:sp>
        <p:nvSpPr>
          <p:cNvPr id="7" name="ZoneTexte 6">
            <a:extLst>
              <a:ext uri="{FF2B5EF4-FFF2-40B4-BE49-F238E27FC236}">
                <a16:creationId xmlns:a16="http://schemas.microsoft.com/office/drawing/2014/main" id="{20B4FD68-2B23-4D3B-9BE0-3DE1D89E629B}"/>
              </a:ext>
            </a:extLst>
          </p:cNvPr>
          <p:cNvSpPr txBox="1"/>
          <p:nvPr/>
        </p:nvSpPr>
        <p:spPr>
          <a:xfrm>
            <a:off x="8183591" y="4647953"/>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transferts (90,80%)</a:t>
            </a:r>
          </a:p>
          <a:p>
            <a:pPr algn="ctr"/>
            <a:r>
              <a:rPr lang="fr-BE" sz="1600" b="1" dirty="0">
                <a:latin typeface="Calibri" panose="020F0502020204030204" pitchFamily="34" charset="0"/>
                <a:cs typeface="Calibri" panose="020F0502020204030204" pitchFamily="34" charset="0"/>
              </a:rPr>
              <a:t>7.082.283,28€</a:t>
            </a:r>
          </a:p>
        </p:txBody>
      </p:sp>
      <p:sp>
        <p:nvSpPr>
          <p:cNvPr id="13" name="ZoneTexte 12">
            <a:extLst>
              <a:ext uri="{FF2B5EF4-FFF2-40B4-BE49-F238E27FC236}">
                <a16:creationId xmlns:a16="http://schemas.microsoft.com/office/drawing/2014/main" id="{CB575D66-2455-4655-B90F-5D5F6DB3DC05}"/>
              </a:ext>
            </a:extLst>
          </p:cNvPr>
          <p:cNvSpPr txBox="1"/>
          <p:nvPr/>
        </p:nvSpPr>
        <p:spPr>
          <a:xfrm>
            <a:off x="1372082" y="1987471"/>
            <a:ext cx="2775098"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dette (1,72%)</a:t>
            </a:r>
          </a:p>
          <a:p>
            <a:pPr algn="ctr"/>
            <a:r>
              <a:rPr lang="fr-BE" sz="1600" b="1" dirty="0">
                <a:latin typeface="Calibri" panose="020F0502020204030204" pitchFamily="34" charset="0"/>
                <a:cs typeface="Calibri" panose="020F0502020204030204" pitchFamily="34" charset="0"/>
              </a:rPr>
              <a:t>134.533,38€</a:t>
            </a:r>
          </a:p>
        </p:txBody>
      </p:sp>
      <p:graphicFrame>
        <p:nvGraphicFramePr>
          <p:cNvPr id="5" name="Graphique 4">
            <a:extLst>
              <a:ext uri="{FF2B5EF4-FFF2-40B4-BE49-F238E27FC236}">
                <a16:creationId xmlns:a16="http://schemas.microsoft.com/office/drawing/2014/main" id="{3FBE4D03-F2ED-448B-BCFF-6EAE98A5F039}"/>
              </a:ext>
            </a:extLst>
          </p:cNvPr>
          <p:cNvGraphicFramePr>
            <a:graphicFrameLocks/>
          </p:cNvGraphicFramePr>
          <p:nvPr>
            <p:extLst>
              <p:ext uri="{D42A27DB-BD31-4B8C-83A1-F6EECF244321}">
                <p14:modId xmlns:p14="http://schemas.microsoft.com/office/powerpoint/2010/main" val="3064658894"/>
              </p:ext>
            </p:extLst>
          </p:nvPr>
        </p:nvGraphicFramePr>
        <p:xfrm>
          <a:off x="1828797" y="1297173"/>
          <a:ext cx="8123273" cy="5184164"/>
        </p:xfrm>
        <a:graphic>
          <a:graphicData uri="http://schemas.openxmlformats.org/drawingml/2006/chart">
            <c:chart xmlns:c="http://schemas.openxmlformats.org/drawingml/2006/chart" xmlns:r="http://schemas.openxmlformats.org/officeDocument/2006/relationships" r:id="rId3"/>
          </a:graphicData>
        </a:graphic>
      </p:graphicFrame>
      <p:sp>
        <p:nvSpPr>
          <p:cNvPr id="10" name="ZoneTexte 9">
            <a:extLst>
              <a:ext uri="{FF2B5EF4-FFF2-40B4-BE49-F238E27FC236}">
                <a16:creationId xmlns:a16="http://schemas.microsoft.com/office/drawing/2014/main" id="{3B3F2A4F-EBE9-4CF3-9394-FE8CA500855C}"/>
              </a:ext>
            </a:extLst>
          </p:cNvPr>
          <p:cNvSpPr txBox="1"/>
          <p:nvPr/>
        </p:nvSpPr>
        <p:spPr>
          <a:xfrm>
            <a:off x="7508778" y="2014205"/>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Recettes de prestations (7,47%)</a:t>
            </a:r>
          </a:p>
          <a:p>
            <a:pPr algn="ctr"/>
            <a:r>
              <a:rPr lang="fr-BE" sz="1600" b="1" dirty="0">
                <a:latin typeface="Calibri" panose="020F0502020204030204" pitchFamily="34" charset="0"/>
                <a:cs typeface="Calibri" panose="020F0502020204030204" pitchFamily="34" charset="0"/>
              </a:rPr>
              <a:t>582.743,50€</a:t>
            </a:r>
          </a:p>
        </p:txBody>
      </p:sp>
      <p:cxnSp>
        <p:nvCxnSpPr>
          <p:cNvPr id="16" name="Connecteur droit avec flèche 15">
            <a:extLst>
              <a:ext uri="{FF2B5EF4-FFF2-40B4-BE49-F238E27FC236}">
                <a16:creationId xmlns:a16="http://schemas.microsoft.com/office/drawing/2014/main" id="{A3D86829-3F21-4473-9D99-9A56697A5EDC}"/>
              </a:ext>
            </a:extLst>
          </p:cNvPr>
          <p:cNvCxnSpPr>
            <a:cxnSpLocks/>
          </p:cNvCxnSpPr>
          <p:nvPr/>
        </p:nvCxnSpPr>
        <p:spPr>
          <a:xfrm flipH="1" flipV="1">
            <a:off x="3988417" y="2174604"/>
            <a:ext cx="1788640" cy="131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cteur droit avec flèche 11">
            <a:extLst>
              <a:ext uri="{FF2B5EF4-FFF2-40B4-BE49-F238E27FC236}">
                <a16:creationId xmlns:a16="http://schemas.microsoft.com/office/drawing/2014/main" id="{6B244B87-7DA3-48FC-A35A-21EEE597DCAC}"/>
              </a:ext>
            </a:extLst>
          </p:cNvPr>
          <p:cNvCxnSpPr>
            <a:cxnSpLocks/>
          </p:cNvCxnSpPr>
          <p:nvPr/>
        </p:nvCxnSpPr>
        <p:spPr>
          <a:xfrm flipV="1">
            <a:off x="6299921" y="2182141"/>
            <a:ext cx="1208857" cy="214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Connecteur droit avec flèche 8">
            <a:extLst>
              <a:ext uri="{FF2B5EF4-FFF2-40B4-BE49-F238E27FC236}">
                <a16:creationId xmlns:a16="http://schemas.microsoft.com/office/drawing/2014/main" id="{6D4556F9-390B-4C38-8EF3-9B457D9669D3}"/>
              </a:ext>
            </a:extLst>
          </p:cNvPr>
          <p:cNvCxnSpPr>
            <a:cxnSpLocks/>
          </p:cNvCxnSpPr>
          <p:nvPr/>
        </p:nvCxnSpPr>
        <p:spPr>
          <a:xfrm flipV="1">
            <a:off x="6953693" y="4831644"/>
            <a:ext cx="1229898" cy="126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172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81D1B6-D229-42AA-AC9E-BD0EF1244B7D}"/>
              </a:ext>
            </a:extLst>
          </p:cNvPr>
          <p:cNvSpPr>
            <a:spLocks noGrp="1"/>
          </p:cNvSpPr>
          <p:nvPr>
            <p:ph type="title"/>
          </p:nvPr>
        </p:nvSpPr>
        <p:spPr>
          <a:xfrm>
            <a:off x="1024128" y="585216"/>
            <a:ext cx="9720072" cy="1499616"/>
          </a:xfrm>
        </p:spPr>
        <p:txBody>
          <a:bodyPr/>
          <a:lstStyle/>
          <a:p>
            <a:r>
              <a:rPr lang="fr-BE" dirty="0"/>
              <a:t>SERVICE ORDINAIRE – RECETTES DE TRANSFERTS</a:t>
            </a:r>
          </a:p>
        </p:txBody>
      </p:sp>
      <p:sp>
        <p:nvSpPr>
          <p:cNvPr id="4" name="Espace réservé du pied de page 3">
            <a:extLst>
              <a:ext uri="{FF2B5EF4-FFF2-40B4-BE49-F238E27FC236}">
                <a16:creationId xmlns:a16="http://schemas.microsoft.com/office/drawing/2014/main" id="{D84E06B3-203B-4303-9C5E-B1E85575FF96}"/>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10" name="ZoneTexte 9">
            <a:extLst>
              <a:ext uri="{FF2B5EF4-FFF2-40B4-BE49-F238E27FC236}">
                <a16:creationId xmlns:a16="http://schemas.microsoft.com/office/drawing/2014/main" id="{B448BE20-C410-4E3C-B40D-06915FF9076E}"/>
              </a:ext>
            </a:extLst>
          </p:cNvPr>
          <p:cNvSpPr txBox="1"/>
          <p:nvPr/>
        </p:nvSpPr>
        <p:spPr>
          <a:xfrm>
            <a:off x="8812271" y="237245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Contribution AS frais personnel</a:t>
            </a:r>
          </a:p>
          <a:p>
            <a:pPr algn="ctr"/>
            <a:r>
              <a:rPr lang="fr-BE" sz="1600" b="1" dirty="0">
                <a:latin typeface="Calibri" panose="020F0502020204030204" pitchFamily="34" charset="0"/>
                <a:cs typeface="Calibri" panose="020F0502020204030204" pitchFamily="34" charset="0"/>
              </a:rPr>
              <a:t>1.082.350,91€</a:t>
            </a:r>
          </a:p>
        </p:txBody>
      </p:sp>
      <p:sp>
        <p:nvSpPr>
          <p:cNvPr id="15" name="ZoneTexte 14">
            <a:extLst>
              <a:ext uri="{FF2B5EF4-FFF2-40B4-BE49-F238E27FC236}">
                <a16:creationId xmlns:a16="http://schemas.microsoft.com/office/drawing/2014/main" id="{6776EEF1-31C0-4C6E-AE7A-7E2F25B4449A}"/>
              </a:ext>
            </a:extLst>
          </p:cNvPr>
          <p:cNvSpPr txBox="1"/>
          <p:nvPr/>
        </p:nvSpPr>
        <p:spPr>
          <a:xfrm>
            <a:off x="472146" y="421556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Fonds des communes</a:t>
            </a:r>
          </a:p>
          <a:p>
            <a:pPr algn="ctr"/>
            <a:r>
              <a:rPr lang="fr-BE" sz="1600" b="1" dirty="0">
                <a:latin typeface="Calibri" panose="020F0502020204030204" pitchFamily="34" charset="0"/>
                <a:cs typeface="Calibri" panose="020F0502020204030204" pitchFamily="34" charset="0"/>
              </a:rPr>
              <a:t>1.899.072,33€</a:t>
            </a:r>
          </a:p>
        </p:txBody>
      </p:sp>
      <p:sp>
        <p:nvSpPr>
          <p:cNvPr id="18" name="ZoneTexte 17">
            <a:extLst>
              <a:ext uri="{FF2B5EF4-FFF2-40B4-BE49-F238E27FC236}">
                <a16:creationId xmlns:a16="http://schemas.microsoft.com/office/drawing/2014/main" id="{8C11A78B-E9B0-4F05-B109-CD417354AA5D}"/>
              </a:ext>
            </a:extLst>
          </p:cNvPr>
          <p:cNvSpPr txBox="1"/>
          <p:nvPr/>
        </p:nvSpPr>
        <p:spPr>
          <a:xfrm>
            <a:off x="8102284" y="5369856"/>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Additionnels</a:t>
            </a:r>
          </a:p>
          <a:p>
            <a:pPr algn="ctr"/>
            <a:r>
              <a:rPr lang="fr-BE" sz="1600" b="1" dirty="0">
                <a:latin typeface="Calibri" panose="020F0502020204030204" pitchFamily="34" charset="0"/>
                <a:cs typeface="Calibri" panose="020F0502020204030204" pitchFamily="34" charset="0"/>
              </a:rPr>
              <a:t>3.253.627,23€</a:t>
            </a:r>
          </a:p>
        </p:txBody>
      </p:sp>
      <p:sp>
        <p:nvSpPr>
          <p:cNvPr id="21" name="ZoneTexte 20">
            <a:extLst>
              <a:ext uri="{FF2B5EF4-FFF2-40B4-BE49-F238E27FC236}">
                <a16:creationId xmlns:a16="http://schemas.microsoft.com/office/drawing/2014/main" id="{A4AB8769-182E-4AD2-9966-3E184C95B9FE}"/>
              </a:ext>
            </a:extLst>
          </p:cNvPr>
          <p:cNvSpPr txBox="1"/>
          <p:nvPr/>
        </p:nvSpPr>
        <p:spPr>
          <a:xfrm>
            <a:off x="742722" y="1908245"/>
            <a:ext cx="3379729"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Contribution AS frais fonctionnement</a:t>
            </a:r>
          </a:p>
          <a:p>
            <a:pPr algn="ctr"/>
            <a:r>
              <a:rPr lang="fr-BE" sz="1600" b="1" dirty="0">
                <a:latin typeface="Calibri" panose="020F0502020204030204" pitchFamily="34" charset="0"/>
                <a:cs typeface="Calibri" panose="020F0502020204030204" pitchFamily="34" charset="0"/>
              </a:rPr>
              <a:t>202.796,13€</a:t>
            </a:r>
          </a:p>
        </p:txBody>
      </p:sp>
      <p:graphicFrame>
        <p:nvGraphicFramePr>
          <p:cNvPr id="6" name="Graphique 5">
            <a:extLst>
              <a:ext uri="{FF2B5EF4-FFF2-40B4-BE49-F238E27FC236}">
                <a16:creationId xmlns:a16="http://schemas.microsoft.com/office/drawing/2014/main" id="{5E3901A9-8058-4960-A2AB-BB488F351DFC}"/>
              </a:ext>
            </a:extLst>
          </p:cNvPr>
          <p:cNvGraphicFramePr>
            <a:graphicFrameLocks/>
          </p:cNvGraphicFramePr>
          <p:nvPr>
            <p:extLst>
              <p:ext uri="{D42A27DB-BD31-4B8C-83A1-F6EECF244321}">
                <p14:modId xmlns:p14="http://schemas.microsoft.com/office/powerpoint/2010/main" val="1576195092"/>
              </p:ext>
            </p:extLst>
          </p:nvPr>
        </p:nvGraphicFramePr>
        <p:xfrm>
          <a:off x="3001062" y="1335024"/>
          <a:ext cx="9106740" cy="5422605"/>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Connecteur droit avec flèche 22">
            <a:extLst>
              <a:ext uri="{FF2B5EF4-FFF2-40B4-BE49-F238E27FC236}">
                <a16:creationId xmlns:a16="http://schemas.microsoft.com/office/drawing/2014/main" id="{98F81ABB-EACC-489A-8392-D376CCA293CF}"/>
              </a:ext>
            </a:extLst>
          </p:cNvPr>
          <p:cNvCxnSpPr/>
          <p:nvPr/>
        </p:nvCxnSpPr>
        <p:spPr>
          <a:xfrm flipH="1" flipV="1">
            <a:off x="4122451" y="2084832"/>
            <a:ext cx="2154171" cy="1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cteur droit avec flèche 19">
            <a:extLst>
              <a:ext uri="{FF2B5EF4-FFF2-40B4-BE49-F238E27FC236}">
                <a16:creationId xmlns:a16="http://schemas.microsoft.com/office/drawing/2014/main" id="{D4EA79F8-FBF7-4734-842A-3D3B7AE19501}"/>
              </a:ext>
            </a:extLst>
          </p:cNvPr>
          <p:cNvCxnSpPr>
            <a:cxnSpLocks/>
          </p:cNvCxnSpPr>
          <p:nvPr/>
        </p:nvCxnSpPr>
        <p:spPr>
          <a:xfrm>
            <a:off x="6794205" y="4910366"/>
            <a:ext cx="1669311" cy="4539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Connecteur droit avec flèche 8">
            <a:extLst>
              <a:ext uri="{FF2B5EF4-FFF2-40B4-BE49-F238E27FC236}">
                <a16:creationId xmlns:a16="http://schemas.microsoft.com/office/drawing/2014/main" id="{3C7119BB-70F3-4386-9FBF-407F02C4A367}"/>
              </a:ext>
            </a:extLst>
          </p:cNvPr>
          <p:cNvCxnSpPr>
            <a:cxnSpLocks/>
          </p:cNvCxnSpPr>
          <p:nvPr/>
        </p:nvCxnSpPr>
        <p:spPr>
          <a:xfrm flipV="1">
            <a:off x="7010400" y="2540000"/>
            <a:ext cx="1801871" cy="3892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necteur droit avec flèche 16">
            <a:extLst>
              <a:ext uri="{FF2B5EF4-FFF2-40B4-BE49-F238E27FC236}">
                <a16:creationId xmlns:a16="http://schemas.microsoft.com/office/drawing/2014/main" id="{FA64B482-DE8B-4B82-BB08-E3DFB65B9791}"/>
              </a:ext>
            </a:extLst>
          </p:cNvPr>
          <p:cNvCxnSpPr>
            <a:cxnSpLocks/>
          </p:cNvCxnSpPr>
          <p:nvPr/>
        </p:nvCxnSpPr>
        <p:spPr>
          <a:xfrm flipH="1">
            <a:off x="3085260" y="3636335"/>
            <a:ext cx="1646228" cy="5792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Connecteur droit avec flèche 13">
            <a:extLst>
              <a:ext uri="{FF2B5EF4-FFF2-40B4-BE49-F238E27FC236}">
                <a16:creationId xmlns:a16="http://schemas.microsoft.com/office/drawing/2014/main" id="{F480141A-AE57-0B8C-348B-43CA1FA35F26}"/>
              </a:ext>
            </a:extLst>
          </p:cNvPr>
          <p:cNvCxnSpPr>
            <a:cxnSpLocks/>
          </p:cNvCxnSpPr>
          <p:nvPr/>
        </p:nvCxnSpPr>
        <p:spPr>
          <a:xfrm>
            <a:off x="7554432" y="4098624"/>
            <a:ext cx="1408815" cy="1169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ZoneTexte 18">
            <a:extLst>
              <a:ext uri="{FF2B5EF4-FFF2-40B4-BE49-F238E27FC236}">
                <a16:creationId xmlns:a16="http://schemas.microsoft.com/office/drawing/2014/main" id="{79164FD4-189D-BE3A-92A1-125184E512BD}"/>
              </a:ext>
            </a:extLst>
          </p:cNvPr>
          <p:cNvSpPr txBox="1"/>
          <p:nvPr/>
        </p:nvSpPr>
        <p:spPr>
          <a:xfrm>
            <a:off x="8584293" y="4035627"/>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Taxes</a:t>
            </a:r>
          </a:p>
          <a:p>
            <a:pPr algn="ctr"/>
            <a:r>
              <a:rPr lang="fr-BE" sz="1600" b="1" dirty="0">
                <a:latin typeface="Calibri" panose="020F0502020204030204" pitchFamily="34" charset="0"/>
                <a:cs typeface="Calibri" panose="020F0502020204030204" pitchFamily="34" charset="0"/>
              </a:rPr>
              <a:t>491.580,60€</a:t>
            </a:r>
          </a:p>
        </p:txBody>
      </p:sp>
    </p:spTree>
    <p:extLst>
      <p:ext uri="{BB962C8B-B14F-4D97-AF65-F5344CB8AC3E}">
        <p14:creationId xmlns:p14="http://schemas.microsoft.com/office/powerpoint/2010/main" val="4285348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a:xfrm>
            <a:off x="831961" y="460686"/>
            <a:ext cx="9720072" cy="1499616"/>
          </a:xfrm>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rPr>
              <a:t>Commune de Celles – Compte 2022</a:t>
            </a:r>
          </a:p>
        </p:txBody>
      </p:sp>
      <p:sp>
        <p:nvSpPr>
          <p:cNvPr id="6" name="ZoneTexte 5">
            <a:extLst>
              <a:ext uri="{FF2B5EF4-FFF2-40B4-BE49-F238E27FC236}">
                <a16:creationId xmlns:a16="http://schemas.microsoft.com/office/drawing/2014/main" id="{25408919-A049-4D6D-A051-83CD06BAB349}"/>
              </a:ext>
            </a:extLst>
          </p:cNvPr>
          <p:cNvSpPr txBox="1"/>
          <p:nvPr/>
        </p:nvSpPr>
        <p:spPr>
          <a:xfrm>
            <a:off x="4912372" y="452207"/>
            <a:ext cx="277509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Tw Cen MT" panose="020B0602020104020603"/>
                <a:ea typeface="+mn-ea"/>
                <a:cs typeface="+mn-cs"/>
              </a:rPr>
              <a:t>REPARTITION DES RECETTES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black"/>
                </a:solidFill>
                <a:effectLst/>
                <a:uLnTx/>
                <a:uFillTx/>
                <a:latin typeface="Tw Cen MT" panose="020B0602020104020603"/>
                <a:ea typeface="+mn-ea"/>
                <a:cs typeface="+mn-cs"/>
              </a:rPr>
              <a:t>7.799.560,16€</a:t>
            </a:r>
          </a:p>
        </p:txBody>
      </p:sp>
      <p:sp>
        <p:nvSpPr>
          <p:cNvPr id="7" name="ZoneTexte 6">
            <a:extLst>
              <a:ext uri="{FF2B5EF4-FFF2-40B4-BE49-F238E27FC236}">
                <a16:creationId xmlns:a16="http://schemas.microsoft.com/office/drawing/2014/main" id="{20B4FD68-2B23-4D3B-9BE0-3DE1D89E629B}"/>
              </a:ext>
            </a:extLst>
          </p:cNvPr>
          <p:cNvSpPr txBox="1"/>
          <p:nvPr/>
        </p:nvSpPr>
        <p:spPr>
          <a:xfrm>
            <a:off x="8183591" y="4647953"/>
            <a:ext cx="277509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Recettes de transferts (90,80%)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7.082.283,28€</a:t>
            </a:r>
          </a:p>
        </p:txBody>
      </p:sp>
      <p:sp>
        <p:nvSpPr>
          <p:cNvPr id="13" name="ZoneTexte 12">
            <a:extLst>
              <a:ext uri="{FF2B5EF4-FFF2-40B4-BE49-F238E27FC236}">
                <a16:creationId xmlns:a16="http://schemas.microsoft.com/office/drawing/2014/main" id="{CB575D66-2455-4655-B90F-5D5F6DB3DC05}"/>
              </a:ext>
            </a:extLst>
          </p:cNvPr>
          <p:cNvSpPr txBox="1"/>
          <p:nvPr/>
        </p:nvSpPr>
        <p:spPr>
          <a:xfrm>
            <a:off x="1372082" y="1987471"/>
            <a:ext cx="277509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Recettes de dette (1,72%)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134.533,38€</a:t>
            </a:r>
          </a:p>
        </p:txBody>
      </p:sp>
      <p:graphicFrame>
        <p:nvGraphicFramePr>
          <p:cNvPr id="5" name="Graphique 4">
            <a:extLst>
              <a:ext uri="{FF2B5EF4-FFF2-40B4-BE49-F238E27FC236}">
                <a16:creationId xmlns:a16="http://schemas.microsoft.com/office/drawing/2014/main" id="{3FBE4D03-F2ED-448B-BCFF-6EAE98A5F039}"/>
              </a:ext>
            </a:extLst>
          </p:cNvPr>
          <p:cNvGraphicFramePr>
            <a:graphicFrameLocks/>
          </p:cNvGraphicFramePr>
          <p:nvPr/>
        </p:nvGraphicFramePr>
        <p:xfrm>
          <a:off x="1828797" y="1297173"/>
          <a:ext cx="8123273" cy="5184164"/>
        </p:xfrm>
        <a:graphic>
          <a:graphicData uri="http://schemas.openxmlformats.org/drawingml/2006/chart">
            <c:chart xmlns:c="http://schemas.openxmlformats.org/drawingml/2006/chart" xmlns:r="http://schemas.openxmlformats.org/officeDocument/2006/relationships" r:id="rId3"/>
          </a:graphicData>
        </a:graphic>
      </p:graphicFrame>
      <p:sp>
        <p:nvSpPr>
          <p:cNvPr id="10" name="ZoneTexte 9">
            <a:extLst>
              <a:ext uri="{FF2B5EF4-FFF2-40B4-BE49-F238E27FC236}">
                <a16:creationId xmlns:a16="http://schemas.microsoft.com/office/drawing/2014/main" id="{3B3F2A4F-EBE9-4CF3-9394-FE8CA500855C}"/>
              </a:ext>
            </a:extLst>
          </p:cNvPr>
          <p:cNvSpPr txBox="1"/>
          <p:nvPr/>
        </p:nvSpPr>
        <p:spPr>
          <a:xfrm>
            <a:off x="7508778" y="2014205"/>
            <a:ext cx="2893013"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Recettes de prestations (7,47%)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582.743,50€</a:t>
            </a:r>
          </a:p>
        </p:txBody>
      </p:sp>
      <p:cxnSp>
        <p:nvCxnSpPr>
          <p:cNvPr id="16" name="Connecteur droit avec flèche 15">
            <a:extLst>
              <a:ext uri="{FF2B5EF4-FFF2-40B4-BE49-F238E27FC236}">
                <a16:creationId xmlns:a16="http://schemas.microsoft.com/office/drawing/2014/main" id="{A3D86829-3F21-4473-9D99-9A56697A5EDC}"/>
              </a:ext>
            </a:extLst>
          </p:cNvPr>
          <p:cNvCxnSpPr>
            <a:cxnSpLocks/>
          </p:cNvCxnSpPr>
          <p:nvPr/>
        </p:nvCxnSpPr>
        <p:spPr>
          <a:xfrm flipH="1" flipV="1">
            <a:off x="3988417" y="2174604"/>
            <a:ext cx="1788640" cy="131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cteur droit avec flèche 11">
            <a:extLst>
              <a:ext uri="{FF2B5EF4-FFF2-40B4-BE49-F238E27FC236}">
                <a16:creationId xmlns:a16="http://schemas.microsoft.com/office/drawing/2014/main" id="{6B244B87-7DA3-48FC-A35A-21EEE597DCAC}"/>
              </a:ext>
            </a:extLst>
          </p:cNvPr>
          <p:cNvCxnSpPr>
            <a:cxnSpLocks/>
          </p:cNvCxnSpPr>
          <p:nvPr/>
        </p:nvCxnSpPr>
        <p:spPr>
          <a:xfrm flipV="1">
            <a:off x="6299921" y="2182141"/>
            <a:ext cx="1208857" cy="214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Connecteur droit avec flèche 8">
            <a:extLst>
              <a:ext uri="{FF2B5EF4-FFF2-40B4-BE49-F238E27FC236}">
                <a16:creationId xmlns:a16="http://schemas.microsoft.com/office/drawing/2014/main" id="{6D4556F9-390B-4C38-8EF3-9B457D9669D3}"/>
              </a:ext>
            </a:extLst>
          </p:cNvPr>
          <p:cNvCxnSpPr>
            <a:cxnSpLocks/>
          </p:cNvCxnSpPr>
          <p:nvPr/>
        </p:nvCxnSpPr>
        <p:spPr>
          <a:xfrm flipV="1">
            <a:off x="6953693" y="4831644"/>
            <a:ext cx="1229898" cy="126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7545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D8B24188-90B9-4C31-9CCE-5591057E0049}"/>
              </a:ext>
            </a:extLst>
          </p:cNvPr>
          <p:cNvGraphicFramePr>
            <a:graphicFrameLocks/>
          </p:cNvGraphicFramePr>
          <p:nvPr>
            <p:extLst>
              <p:ext uri="{D42A27DB-BD31-4B8C-83A1-F6EECF244321}">
                <p14:modId xmlns:p14="http://schemas.microsoft.com/office/powerpoint/2010/main" val="2926416186"/>
              </p:ext>
            </p:extLst>
          </p:nvPr>
        </p:nvGraphicFramePr>
        <p:xfrm>
          <a:off x="2738014" y="1431679"/>
          <a:ext cx="7041451" cy="533204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7B81D1B6-D229-42AA-AC9E-BD0EF1244B7D}"/>
              </a:ext>
            </a:extLst>
          </p:cNvPr>
          <p:cNvSpPr>
            <a:spLocks noGrp="1"/>
          </p:cNvSpPr>
          <p:nvPr>
            <p:ph type="title"/>
          </p:nvPr>
        </p:nvSpPr>
        <p:spPr>
          <a:xfrm>
            <a:off x="1024128" y="585216"/>
            <a:ext cx="9720072" cy="1499616"/>
          </a:xfrm>
        </p:spPr>
        <p:txBody>
          <a:bodyPr/>
          <a:lstStyle/>
          <a:p>
            <a:r>
              <a:rPr lang="fr-BE" dirty="0"/>
              <a:t>SERVICE ORDINAIRE – RECETTES DE prestations</a:t>
            </a:r>
          </a:p>
        </p:txBody>
      </p:sp>
      <p:sp>
        <p:nvSpPr>
          <p:cNvPr id="4" name="Espace réservé du pied de page 3">
            <a:extLst>
              <a:ext uri="{FF2B5EF4-FFF2-40B4-BE49-F238E27FC236}">
                <a16:creationId xmlns:a16="http://schemas.microsoft.com/office/drawing/2014/main" id="{D84E06B3-203B-4303-9C5E-B1E85575FF96}"/>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10" name="ZoneTexte 9">
            <a:extLst>
              <a:ext uri="{FF2B5EF4-FFF2-40B4-BE49-F238E27FC236}">
                <a16:creationId xmlns:a16="http://schemas.microsoft.com/office/drawing/2014/main" id="{B448BE20-C410-4E3C-B40D-06915FF9076E}"/>
              </a:ext>
            </a:extLst>
          </p:cNvPr>
          <p:cNvSpPr txBox="1"/>
          <p:nvPr/>
        </p:nvSpPr>
        <p:spPr>
          <a:xfrm>
            <a:off x="6912271" y="143167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ATL</a:t>
            </a:r>
          </a:p>
          <a:p>
            <a:pPr algn="ctr"/>
            <a:r>
              <a:rPr lang="fr-BE" sz="1600" b="1" dirty="0">
                <a:latin typeface="Calibri" panose="020F0502020204030204" pitchFamily="34" charset="0"/>
                <a:cs typeface="Calibri" panose="020F0502020204030204" pitchFamily="34" charset="0"/>
              </a:rPr>
              <a:t>42.508,70€</a:t>
            </a:r>
          </a:p>
        </p:txBody>
      </p:sp>
      <p:cxnSp>
        <p:nvCxnSpPr>
          <p:cNvPr id="7" name="Connecteur droit avec flèche 6">
            <a:extLst>
              <a:ext uri="{FF2B5EF4-FFF2-40B4-BE49-F238E27FC236}">
                <a16:creationId xmlns:a16="http://schemas.microsoft.com/office/drawing/2014/main" id="{D216D4FB-D33E-42CA-ACA8-C7138A269C51}"/>
              </a:ext>
            </a:extLst>
          </p:cNvPr>
          <p:cNvCxnSpPr/>
          <p:nvPr/>
        </p:nvCxnSpPr>
        <p:spPr>
          <a:xfrm flipV="1">
            <a:off x="6558844" y="1758964"/>
            <a:ext cx="1234817" cy="3853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ZoneTexte 15">
            <a:extLst>
              <a:ext uri="{FF2B5EF4-FFF2-40B4-BE49-F238E27FC236}">
                <a16:creationId xmlns:a16="http://schemas.microsoft.com/office/drawing/2014/main" id="{56FBA65E-3982-4C5B-8FEB-94FEB0514ABC}"/>
              </a:ext>
            </a:extLst>
          </p:cNvPr>
          <p:cNvSpPr txBox="1"/>
          <p:nvPr/>
        </p:nvSpPr>
        <p:spPr>
          <a:xfrm>
            <a:off x="8447968" y="175307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Carburant CPAS</a:t>
            </a:r>
          </a:p>
          <a:p>
            <a:pPr algn="ctr"/>
            <a:r>
              <a:rPr lang="fr-BE" sz="1600" b="1" dirty="0">
                <a:latin typeface="Calibri" panose="020F0502020204030204" pitchFamily="34" charset="0"/>
                <a:cs typeface="Calibri" panose="020F0502020204030204" pitchFamily="34" charset="0"/>
              </a:rPr>
              <a:t>11.491,65€</a:t>
            </a:r>
          </a:p>
        </p:txBody>
      </p:sp>
      <p:cxnSp>
        <p:nvCxnSpPr>
          <p:cNvPr id="11" name="Connecteur droit avec flèche 10">
            <a:extLst>
              <a:ext uri="{FF2B5EF4-FFF2-40B4-BE49-F238E27FC236}">
                <a16:creationId xmlns:a16="http://schemas.microsoft.com/office/drawing/2014/main" id="{6827D9B8-8286-4EC8-A9C8-A9F49F670AE0}"/>
              </a:ext>
            </a:extLst>
          </p:cNvPr>
          <p:cNvCxnSpPr>
            <a:cxnSpLocks/>
          </p:cNvCxnSpPr>
          <p:nvPr/>
        </p:nvCxnSpPr>
        <p:spPr>
          <a:xfrm flipV="1">
            <a:off x="7346663" y="2045460"/>
            <a:ext cx="1819915" cy="1535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ZoneTexte 18">
            <a:extLst>
              <a:ext uri="{FF2B5EF4-FFF2-40B4-BE49-F238E27FC236}">
                <a16:creationId xmlns:a16="http://schemas.microsoft.com/office/drawing/2014/main" id="{DD34680F-BA7B-42E8-A8EB-21A28861E009}"/>
              </a:ext>
            </a:extLst>
          </p:cNvPr>
          <p:cNvSpPr txBox="1"/>
          <p:nvPr/>
        </p:nvSpPr>
        <p:spPr>
          <a:xfrm>
            <a:off x="8916457" y="230401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Chasses</a:t>
            </a:r>
          </a:p>
          <a:p>
            <a:pPr algn="ctr"/>
            <a:r>
              <a:rPr lang="fr-BE" sz="1600" b="1" dirty="0">
                <a:latin typeface="Calibri" panose="020F0502020204030204" pitchFamily="34" charset="0"/>
                <a:cs typeface="Calibri" panose="020F0502020204030204" pitchFamily="34" charset="0"/>
              </a:rPr>
              <a:t>6.363,98€</a:t>
            </a:r>
          </a:p>
        </p:txBody>
      </p:sp>
      <p:cxnSp>
        <p:nvCxnSpPr>
          <p:cNvPr id="13" name="Connecteur droit avec flèche 12">
            <a:extLst>
              <a:ext uri="{FF2B5EF4-FFF2-40B4-BE49-F238E27FC236}">
                <a16:creationId xmlns:a16="http://schemas.microsoft.com/office/drawing/2014/main" id="{C3E6ABCE-0B1D-459F-9004-6073262A52FE}"/>
              </a:ext>
            </a:extLst>
          </p:cNvPr>
          <p:cNvCxnSpPr>
            <a:cxnSpLocks/>
          </p:cNvCxnSpPr>
          <p:nvPr/>
        </p:nvCxnSpPr>
        <p:spPr>
          <a:xfrm>
            <a:off x="7529689" y="2370929"/>
            <a:ext cx="2313574" cy="787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ZoneTexte 21">
            <a:extLst>
              <a:ext uri="{FF2B5EF4-FFF2-40B4-BE49-F238E27FC236}">
                <a16:creationId xmlns:a16="http://schemas.microsoft.com/office/drawing/2014/main" id="{3AB499A4-6A9F-4EE5-8890-6DAA72C85B6C}"/>
              </a:ext>
            </a:extLst>
          </p:cNvPr>
          <p:cNvSpPr txBox="1"/>
          <p:nvPr/>
        </p:nvSpPr>
        <p:spPr>
          <a:xfrm>
            <a:off x="9034990" y="284907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Concessions cimetières</a:t>
            </a:r>
          </a:p>
          <a:p>
            <a:pPr algn="ctr"/>
            <a:r>
              <a:rPr lang="fr-BE" sz="1600" b="1" dirty="0">
                <a:latin typeface="Calibri" panose="020F0502020204030204" pitchFamily="34" charset="0"/>
                <a:cs typeface="Calibri" panose="020F0502020204030204" pitchFamily="34" charset="0"/>
              </a:rPr>
              <a:t>5.867,65€</a:t>
            </a:r>
          </a:p>
        </p:txBody>
      </p:sp>
      <p:cxnSp>
        <p:nvCxnSpPr>
          <p:cNvPr id="24" name="Connecteur droit avec flèche 23">
            <a:extLst>
              <a:ext uri="{FF2B5EF4-FFF2-40B4-BE49-F238E27FC236}">
                <a16:creationId xmlns:a16="http://schemas.microsoft.com/office/drawing/2014/main" id="{8E9A947C-CCAE-49B1-9580-5B23D755CE6A}"/>
              </a:ext>
            </a:extLst>
          </p:cNvPr>
          <p:cNvCxnSpPr>
            <a:cxnSpLocks/>
          </p:cNvCxnSpPr>
          <p:nvPr/>
        </p:nvCxnSpPr>
        <p:spPr>
          <a:xfrm>
            <a:off x="7653867" y="2460337"/>
            <a:ext cx="1817511" cy="5537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ZoneTexte 25">
            <a:extLst>
              <a:ext uri="{FF2B5EF4-FFF2-40B4-BE49-F238E27FC236}">
                <a16:creationId xmlns:a16="http://schemas.microsoft.com/office/drawing/2014/main" id="{1BCD245B-E62F-4520-8AE7-8CF1C9020326}"/>
              </a:ext>
            </a:extLst>
          </p:cNvPr>
          <p:cNvSpPr txBox="1"/>
          <p:nvPr/>
        </p:nvSpPr>
        <p:spPr>
          <a:xfrm>
            <a:off x="9023701" y="359124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Crèche</a:t>
            </a:r>
          </a:p>
          <a:p>
            <a:pPr algn="ctr"/>
            <a:r>
              <a:rPr lang="fr-BE" sz="1600" b="1" dirty="0">
                <a:latin typeface="Calibri" panose="020F0502020204030204" pitchFamily="34" charset="0"/>
                <a:cs typeface="Calibri" panose="020F0502020204030204" pitchFamily="34" charset="0"/>
              </a:rPr>
              <a:t>126.430,67€</a:t>
            </a:r>
          </a:p>
        </p:txBody>
      </p:sp>
      <p:cxnSp>
        <p:nvCxnSpPr>
          <p:cNvPr id="28" name="Connecteur droit avec flèche 27">
            <a:extLst>
              <a:ext uri="{FF2B5EF4-FFF2-40B4-BE49-F238E27FC236}">
                <a16:creationId xmlns:a16="http://schemas.microsoft.com/office/drawing/2014/main" id="{E36CD729-2A0C-4B48-AD56-B2296E8E1687}"/>
              </a:ext>
            </a:extLst>
          </p:cNvPr>
          <p:cNvCxnSpPr/>
          <p:nvPr/>
        </p:nvCxnSpPr>
        <p:spPr>
          <a:xfrm flipV="1">
            <a:off x="7529689" y="3736622"/>
            <a:ext cx="2449689" cy="147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ZoneTexte 28">
            <a:extLst>
              <a:ext uri="{FF2B5EF4-FFF2-40B4-BE49-F238E27FC236}">
                <a16:creationId xmlns:a16="http://schemas.microsoft.com/office/drawing/2014/main" id="{EACFB1A2-DB57-4EA5-BE16-242C0B0CB755}"/>
              </a:ext>
            </a:extLst>
          </p:cNvPr>
          <p:cNvSpPr txBox="1"/>
          <p:nvPr/>
        </p:nvSpPr>
        <p:spPr>
          <a:xfrm>
            <a:off x="9048600" y="422000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Culture</a:t>
            </a:r>
          </a:p>
          <a:p>
            <a:pPr algn="ctr"/>
            <a:r>
              <a:rPr lang="fr-BE" sz="1600" b="1" dirty="0">
                <a:latin typeface="Calibri" panose="020F0502020204030204" pitchFamily="34" charset="0"/>
                <a:cs typeface="Calibri" panose="020F0502020204030204" pitchFamily="34" charset="0"/>
              </a:rPr>
              <a:t>11.937,16€</a:t>
            </a:r>
          </a:p>
        </p:txBody>
      </p:sp>
      <p:cxnSp>
        <p:nvCxnSpPr>
          <p:cNvPr id="31" name="Connecteur droit avec flèche 30">
            <a:extLst>
              <a:ext uri="{FF2B5EF4-FFF2-40B4-BE49-F238E27FC236}">
                <a16:creationId xmlns:a16="http://schemas.microsoft.com/office/drawing/2014/main" id="{1EEE8EF6-E190-42B5-AC9F-2061316EEC70}"/>
              </a:ext>
            </a:extLst>
          </p:cNvPr>
          <p:cNvCxnSpPr>
            <a:cxnSpLocks/>
          </p:cNvCxnSpPr>
          <p:nvPr/>
        </p:nvCxnSpPr>
        <p:spPr>
          <a:xfrm flipV="1">
            <a:off x="7736197" y="4604689"/>
            <a:ext cx="2222072" cy="5957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ZoneTexte 35">
            <a:extLst>
              <a:ext uri="{FF2B5EF4-FFF2-40B4-BE49-F238E27FC236}">
                <a16:creationId xmlns:a16="http://schemas.microsoft.com/office/drawing/2014/main" id="{EF593D9D-9BED-47E4-8CAD-5F242FE93122}"/>
              </a:ext>
            </a:extLst>
          </p:cNvPr>
          <p:cNvSpPr txBox="1"/>
          <p:nvPr/>
        </p:nvSpPr>
        <p:spPr>
          <a:xfrm>
            <a:off x="9023701" y="509031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Fermages</a:t>
            </a:r>
          </a:p>
          <a:p>
            <a:pPr algn="ctr"/>
            <a:r>
              <a:rPr lang="fr-BE" sz="1600" b="1" dirty="0">
                <a:latin typeface="Calibri" panose="020F0502020204030204" pitchFamily="34" charset="0"/>
                <a:cs typeface="Calibri" panose="020F0502020204030204" pitchFamily="34" charset="0"/>
              </a:rPr>
              <a:t>26.480,32€</a:t>
            </a:r>
          </a:p>
        </p:txBody>
      </p:sp>
      <p:cxnSp>
        <p:nvCxnSpPr>
          <p:cNvPr id="38" name="Connecteur droit avec flèche 37">
            <a:extLst>
              <a:ext uri="{FF2B5EF4-FFF2-40B4-BE49-F238E27FC236}">
                <a16:creationId xmlns:a16="http://schemas.microsoft.com/office/drawing/2014/main" id="{60C18FFD-1709-4A61-A9D3-960F47EA3A70}"/>
              </a:ext>
            </a:extLst>
          </p:cNvPr>
          <p:cNvCxnSpPr>
            <a:cxnSpLocks/>
          </p:cNvCxnSpPr>
          <p:nvPr/>
        </p:nvCxnSpPr>
        <p:spPr>
          <a:xfrm>
            <a:off x="7514861" y="5333962"/>
            <a:ext cx="2222072" cy="276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ZoneTexte 38">
            <a:extLst>
              <a:ext uri="{FF2B5EF4-FFF2-40B4-BE49-F238E27FC236}">
                <a16:creationId xmlns:a16="http://schemas.microsoft.com/office/drawing/2014/main" id="{F2C22578-AFB1-48EA-B2B7-C2302297DC6D}"/>
              </a:ext>
            </a:extLst>
          </p:cNvPr>
          <p:cNvSpPr txBox="1"/>
          <p:nvPr/>
        </p:nvSpPr>
        <p:spPr>
          <a:xfrm>
            <a:off x="688930" y="292306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Ristourne IPALLE</a:t>
            </a:r>
          </a:p>
          <a:p>
            <a:pPr algn="ctr"/>
            <a:r>
              <a:rPr lang="fr-BE" sz="1600" b="1" dirty="0">
                <a:latin typeface="Calibri" panose="020F0502020204030204" pitchFamily="34" charset="0"/>
                <a:cs typeface="Calibri" panose="020F0502020204030204" pitchFamily="34" charset="0"/>
              </a:rPr>
              <a:t>13.946,70€</a:t>
            </a:r>
          </a:p>
        </p:txBody>
      </p:sp>
      <p:sp>
        <p:nvSpPr>
          <p:cNvPr id="40" name="ZoneTexte 39">
            <a:extLst>
              <a:ext uri="{FF2B5EF4-FFF2-40B4-BE49-F238E27FC236}">
                <a16:creationId xmlns:a16="http://schemas.microsoft.com/office/drawing/2014/main" id="{763E826F-CEF5-4F2D-B83D-0CD32002227B}"/>
              </a:ext>
            </a:extLst>
          </p:cNvPr>
          <p:cNvSpPr txBox="1"/>
          <p:nvPr/>
        </p:nvSpPr>
        <p:spPr>
          <a:xfrm>
            <a:off x="326582" y="3645395"/>
            <a:ext cx="2893013" cy="830997"/>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Occupation domaine public réseaux gaz &amp; électricité</a:t>
            </a:r>
          </a:p>
          <a:p>
            <a:pPr algn="ctr"/>
            <a:r>
              <a:rPr lang="fr-BE" sz="1600" b="1" dirty="0">
                <a:latin typeface="Calibri" panose="020F0502020204030204" pitchFamily="34" charset="0"/>
                <a:cs typeface="Calibri" panose="020F0502020204030204" pitchFamily="34" charset="0"/>
              </a:rPr>
              <a:t>202.343,67€</a:t>
            </a:r>
          </a:p>
        </p:txBody>
      </p:sp>
      <p:cxnSp>
        <p:nvCxnSpPr>
          <p:cNvPr id="42" name="Connecteur droit avec flèche 41">
            <a:extLst>
              <a:ext uri="{FF2B5EF4-FFF2-40B4-BE49-F238E27FC236}">
                <a16:creationId xmlns:a16="http://schemas.microsoft.com/office/drawing/2014/main" id="{637103A5-D114-4338-94CA-B18499EF6FE2}"/>
              </a:ext>
            </a:extLst>
          </p:cNvPr>
          <p:cNvCxnSpPr>
            <a:cxnSpLocks/>
            <a:endCxn id="40" idx="3"/>
          </p:cNvCxnSpPr>
          <p:nvPr/>
        </p:nvCxnSpPr>
        <p:spPr>
          <a:xfrm flipH="1" flipV="1">
            <a:off x="3219595" y="4060894"/>
            <a:ext cx="1650931" cy="1845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a:extLst>
              <a:ext uri="{FF2B5EF4-FFF2-40B4-BE49-F238E27FC236}">
                <a16:creationId xmlns:a16="http://schemas.microsoft.com/office/drawing/2014/main" id="{4D365EDA-178A-4830-9CDE-D6D081DD75F2}"/>
              </a:ext>
            </a:extLst>
          </p:cNvPr>
          <p:cNvCxnSpPr>
            <a:cxnSpLocks/>
          </p:cNvCxnSpPr>
          <p:nvPr/>
        </p:nvCxnSpPr>
        <p:spPr>
          <a:xfrm flipH="1">
            <a:off x="3147837" y="2304019"/>
            <a:ext cx="1982963" cy="8581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5" name="ZoneTexte 44">
            <a:extLst>
              <a:ext uri="{FF2B5EF4-FFF2-40B4-BE49-F238E27FC236}">
                <a16:creationId xmlns:a16="http://schemas.microsoft.com/office/drawing/2014/main" id="{A48ABB51-5FD5-4F89-A267-36DFD8461273}"/>
              </a:ext>
            </a:extLst>
          </p:cNvPr>
          <p:cNvSpPr txBox="1"/>
          <p:nvPr/>
        </p:nvSpPr>
        <p:spPr>
          <a:xfrm>
            <a:off x="326582" y="4631700"/>
            <a:ext cx="2893013" cy="830997"/>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NC diverses: assurances, décomptes</a:t>
            </a:r>
          </a:p>
          <a:p>
            <a:pPr algn="ctr"/>
            <a:r>
              <a:rPr lang="fr-BE" sz="1600" b="1" dirty="0">
                <a:latin typeface="Calibri" panose="020F0502020204030204" pitchFamily="34" charset="0"/>
                <a:cs typeface="Calibri" panose="020F0502020204030204" pitchFamily="34" charset="0"/>
              </a:rPr>
              <a:t>6.004,36€</a:t>
            </a:r>
          </a:p>
        </p:txBody>
      </p:sp>
      <p:cxnSp>
        <p:nvCxnSpPr>
          <p:cNvPr id="47" name="Connecteur droit avec flèche 46">
            <a:extLst>
              <a:ext uri="{FF2B5EF4-FFF2-40B4-BE49-F238E27FC236}">
                <a16:creationId xmlns:a16="http://schemas.microsoft.com/office/drawing/2014/main" id="{89350EAE-D9C8-4095-B6D7-78F0E111953C}"/>
              </a:ext>
            </a:extLst>
          </p:cNvPr>
          <p:cNvCxnSpPr>
            <a:cxnSpLocks/>
          </p:cNvCxnSpPr>
          <p:nvPr/>
        </p:nvCxnSpPr>
        <p:spPr>
          <a:xfrm flipH="1" flipV="1">
            <a:off x="2972279" y="4985987"/>
            <a:ext cx="2778535" cy="8175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ZoneTexte 47">
            <a:extLst>
              <a:ext uri="{FF2B5EF4-FFF2-40B4-BE49-F238E27FC236}">
                <a16:creationId xmlns:a16="http://schemas.microsoft.com/office/drawing/2014/main" id="{17C01268-1070-440F-9C79-7EF66F39C8FE}"/>
              </a:ext>
            </a:extLst>
          </p:cNvPr>
          <p:cNvSpPr txBox="1"/>
          <p:nvPr/>
        </p:nvSpPr>
        <p:spPr>
          <a:xfrm>
            <a:off x="739130" y="5566266"/>
            <a:ext cx="2893013" cy="830997"/>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Location salles de fêtes et de sports</a:t>
            </a:r>
          </a:p>
          <a:p>
            <a:pPr algn="ctr"/>
            <a:r>
              <a:rPr lang="fr-BE" sz="1600" b="1" dirty="0">
                <a:latin typeface="Calibri" panose="020F0502020204030204" pitchFamily="34" charset="0"/>
                <a:cs typeface="Calibri" panose="020F0502020204030204" pitchFamily="34" charset="0"/>
              </a:rPr>
              <a:t>25.481,50€</a:t>
            </a:r>
          </a:p>
        </p:txBody>
      </p:sp>
      <p:cxnSp>
        <p:nvCxnSpPr>
          <p:cNvPr id="50" name="Connecteur droit avec flèche 49">
            <a:extLst>
              <a:ext uri="{FF2B5EF4-FFF2-40B4-BE49-F238E27FC236}">
                <a16:creationId xmlns:a16="http://schemas.microsoft.com/office/drawing/2014/main" id="{5E998AD1-D00B-4642-8D1E-C48460F1426A}"/>
              </a:ext>
            </a:extLst>
          </p:cNvPr>
          <p:cNvCxnSpPr>
            <a:cxnSpLocks/>
          </p:cNvCxnSpPr>
          <p:nvPr/>
        </p:nvCxnSpPr>
        <p:spPr>
          <a:xfrm flipH="1" flipV="1">
            <a:off x="3088548" y="5996767"/>
            <a:ext cx="2795616" cy="507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4" name="ZoneTexte 53">
            <a:extLst>
              <a:ext uri="{FF2B5EF4-FFF2-40B4-BE49-F238E27FC236}">
                <a16:creationId xmlns:a16="http://schemas.microsoft.com/office/drawing/2014/main" id="{326F5A7D-2A67-4E6D-8109-D3B4D649CD5B}"/>
              </a:ext>
            </a:extLst>
          </p:cNvPr>
          <p:cNvSpPr txBox="1"/>
          <p:nvPr/>
        </p:nvSpPr>
        <p:spPr>
          <a:xfrm>
            <a:off x="7979217" y="573929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Location immeubles</a:t>
            </a:r>
          </a:p>
          <a:p>
            <a:pPr algn="ctr"/>
            <a:r>
              <a:rPr lang="fr-BE" sz="1600" b="1" dirty="0">
                <a:latin typeface="Calibri" panose="020F0502020204030204" pitchFamily="34" charset="0"/>
                <a:cs typeface="Calibri" panose="020F0502020204030204" pitchFamily="34" charset="0"/>
              </a:rPr>
              <a:t>50.922,29€</a:t>
            </a:r>
          </a:p>
        </p:txBody>
      </p:sp>
      <p:cxnSp>
        <p:nvCxnSpPr>
          <p:cNvPr id="56" name="Connecteur droit avec flèche 55">
            <a:extLst>
              <a:ext uri="{FF2B5EF4-FFF2-40B4-BE49-F238E27FC236}">
                <a16:creationId xmlns:a16="http://schemas.microsoft.com/office/drawing/2014/main" id="{36D71715-BDCD-48A4-AAF3-F04BE5369670}"/>
              </a:ext>
            </a:extLst>
          </p:cNvPr>
          <p:cNvCxnSpPr>
            <a:cxnSpLocks/>
          </p:cNvCxnSpPr>
          <p:nvPr/>
        </p:nvCxnSpPr>
        <p:spPr>
          <a:xfrm>
            <a:off x="6694311" y="5756200"/>
            <a:ext cx="1702445" cy="2049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ZoneTexte 33">
            <a:extLst>
              <a:ext uri="{FF2B5EF4-FFF2-40B4-BE49-F238E27FC236}">
                <a16:creationId xmlns:a16="http://schemas.microsoft.com/office/drawing/2014/main" id="{3A4FD274-1603-510F-8459-C6B8E6209F73}"/>
              </a:ext>
            </a:extLst>
          </p:cNvPr>
          <p:cNvSpPr txBox="1"/>
          <p:nvPr/>
        </p:nvSpPr>
        <p:spPr>
          <a:xfrm>
            <a:off x="948207" y="2244852"/>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Plaines de jeux</a:t>
            </a:r>
          </a:p>
          <a:p>
            <a:pPr algn="ctr"/>
            <a:r>
              <a:rPr lang="fr-BE" sz="1600" b="1" dirty="0">
                <a:latin typeface="Calibri" panose="020F0502020204030204" pitchFamily="34" charset="0"/>
                <a:cs typeface="Calibri" panose="020F0502020204030204" pitchFamily="34" charset="0"/>
              </a:rPr>
              <a:t>10.731,00€</a:t>
            </a:r>
          </a:p>
        </p:txBody>
      </p:sp>
      <p:cxnSp>
        <p:nvCxnSpPr>
          <p:cNvPr id="35" name="Connecteur droit avec flèche 34">
            <a:extLst>
              <a:ext uri="{FF2B5EF4-FFF2-40B4-BE49-F238E27FC236}">
                <a16:creationId xmlns:a16="http://schemas.microsoft.com/office/drawing/2014/main" id="{C7D35BD3-E1EB-B330-55D8-97D035F753A2}"/>
              </a:ext>
            </a:extLst>
          </p:cNvPr>
          <p:cNvCxnSpPr>
            <a:cxnSpLocks/>
          </p:cNvCxnSpPr>
          <p:nvPr/>
        </p:nvCxnSpPr>
        <p:spPr>
          <a:xfrm flipH="1">
            <a:off x="3455965" y="1925715"/>
            <a:ext cx="1894790" cy="5316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necteur droit avec flèche 16">
            <a:extLst>
              <a:ext uri="{FF2B5EF4-FFF2-40B4-BE49-F238E27FC236}">
                <a16:creationId xmlns:a16="http://schemas.microsoft.com/office/drawing/2014/main" id="{2B46825D-806C-3317-C662-F4672DC78592}"/>
              </a:ext>
            </a:extLst>
          </p:cNvPr>
          <p:cNvCxnSpPr>
            <a:cxnSpLocks/>
          </p:cNvCxnSpPr>
          <p:nvPr/>
        </p:nvCxnSpPr>
        <p:spPr>
          <a:xfrm flipH="1">
            <a:off x="3893505" y="1749264"/>
            <a:ext cx="1823764" cy="998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ZoneTexte 24">
            <a:extLst>
              <a:ext uri="{FF2B5EF4-FFF2-40B4-BE49-F238E27FC236}">
                <a16:creationId xmlns:a16="http://schemas.microsoft.com/office/drawing/2014/main" id="{DEAB0B59-7D77-78AD-EF75-01324EC74703}"/>
              </a:ext>
            </a:extLst>
          </p:cNvPr>
          <p:cNvSpPr txBox="1"/>
          <p:nvPr/>
        </p:nvSpPr>
        <p:spPr>
          <a:xfrm>
            <a:off x="1477706" y="152754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Repas scolaire</a:t>
            </a:r>
          </a:p>
          <a:p>
            <a:pPr algn="ctr"/>
            <a:r>
              <a:rPr lang="fr-BE" sz="1600" b="1" dirty="0">
                <a:latin typeface="Calibri" panose="020F0502020204030204" pitchFamily="34" charset="0"/>
                <a:cs typeface="Calibri" panose="020F0502020204030204" pitchFamily="34" charset="0"/>
              </a:rPr>
              <a:t>30.624,50€</a:t>
            </a:r>
          </a:p>
        </p:txBody>
      </p:sp>
    </p:spTree>
    <p:extLst>
      <p:ext uri="{BB962C8B-B14F-4D97-AF65-F5344CB8AC3E}">
        <p14:creationId xmlns:p14="http://schemas.microsoft.com/office/powerpoint/2010/main" val="117292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a:xfrm>
            <a:off x="831961" y="460686"/>
            <a:ext cx="9720072" cy="1499616"/>
          </a:xfrm>
        </p:spPr>
        <p:txBody>
          <a:bodyPr/>
          <a:lstStyle/>
          <a:p>
            <a:r>
              <a:rPr lang="fr-BE" dirty="0"/>
              <a:t>Service ordinaire </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r-FR" sz="1000" b="0" i="0" u="none" strike="noStrike" kern="1200" cap="all" spc="0" normalizeH="0" baseline="0" noProof="0" dirty="0">
                <a:ln>
                  <a:noFill/>
                </a:ln>
                <a:solidFill>
                  <a:prstClr val="black">
                    <a:lumMod val="95000"/>
                    <a:lumOff val="5000"/>
                  </a:prstClr>
                </a:solidFill>
                <a:effectLst/>
                <a:uLnTx/>
                <a:uFillTx/>
                <a:latin typeface="Tw Cen MT Condensed" panose="020B0606020104020203"/>
                <a:ea typeface="+mn-ea"/>
                <a:cs typeface="+mn-cs"/>
              </a:rPr>
              <a:t>Commune de Celles – Compte 2022</a:t>
            </a:r>
          </a:p>
        </p:txBody>
      </p:sp>
      <p:sp>
        <p:nvSpPr>
          <p:cNvPr id="6" name="ZoneTexte 5">
            <a:extLst>
              <a:ext uri="{FF2B5EF4-FFF2-40B4-BE49-F238E27FC236}">
                <a16:creationId xmlns:a16="http://schemas.microsoft.com/office/drawing/2014/main" id="{25408919-A049-4D6D-A051-83CD06BAB349}"/>
              </a:ext>
            </a:extLst>
          </p:cNvPr>
          <p:cNvSpPr txBox="1"/>
          <p:nvPr/>
        </p:nvSpPr>
        <p:spPr>
          <a:xfrm>
            <a:off x="4912372" y="452207"/>
            <a:ext cx="277509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black"/>
                </a:solidFill>
                <a:effectLst/>
                <a:uLnTx/>
                <a:uFillTx/>
                <a:latin typeface="Tw Cen MT" panose="020B0602020104020603"/>
                <a:ea typeface="+mn-ea"/>
                <a:cs typeface="+mn-cs"/>
              </a:rPr>
              <a:t>REPARTITION DES RECETTES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black"/>
                </a:solidFill>
                <a:effectLst/>
                <a:uLnTx/>
                <a:uFillTx/>
                <a:latin typeface="Tw Cen MT" panose="020B0602020104020603"/>
                <a:ea typeface="+mn-ea"/>
                <a:cs typeface="+mn-cs"/>
              </a:rPr>
              <a:t>7.799.560,16€</a:t>
            </a:r>
          </a:p>
        </p:txBody>
      </p:sp>
      <p:sp>
        <p:nvSpPr>
          <p:cNvPr id="7" name="ZoneTexte 6">
            <a:extLst>
              <a:ext uri="{FF2B5EF4-FFF2-40B4-BE49-F238E27FC236}">
                <a16:creationId xmlns:a16="http://schemas.microsoft.com/office/drawing/2014/main" id="{20B4FD68-2B23-4D3B-9BE0-3DE1D89E629B}"/>
              </a:ext>
            </a:extLst>
          </p:cNvPr>
          <p:cNvSpPr txBox="1"/>
          <p:nvPr/>
        </p:nvSpPr>
        <p:spPr>
          <a:xfrm>
            <a:off x="8183591" y="4647953"/>
            <a:ext cx="277509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Recettes de transferts (90,80%)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7.082.283,28€</a:t>
            </a:r>
          </a:p>
        </p:txBody>
      </p:sp>
      <p:sp>
        <p:nvSpPr>
          <p:cNvPr id="13" name="ZoneTexte 12">
            <a:extLst>
              <a:ext uri="{FF2B5EF4-FFF2-40B4-BE49-F238E27FC236}">
                <a16:creationId xmlns:a16="http://schemas.microsoft.com/office/drawing/2014/main" id="{CB575D66-2455-4655-B90F-5D5F6DB3DC05}"/>
              </a:ext>
            </a:extLst>
          </p:cNvPr>
          <p:cNvSpPr txBox="1"/>
          <p:nvPr/>
        </p:nvSpPr>
        <p:spPr>
          <a:xfrm>
            <a:off x="1372082" y="1987471"/>
            <a:ext cx="277509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Recettes de dette (1,72%)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134.533,38€</a:t>
            </a:r>
          </a:p>
        </p:txBody>
      </p:sp>
      <p:graphicFrame>
        <p:nvGraphicFramePr>
          <p:cNvPr id="5" name="Graphique 4">
            <a:extLst>
              <a:ext uri="{FF2B5EF4-FFF2-40B4-BE49-F238E27FC236}">
                <a16:creationId xmlns:a16="http://schemas.microsoft.com/office/drawing/2014/main" id="{3FBE4D03-F2ED-448B-BCFF-6EAE98A5F039}"/>
              </a:ext>
            </a:extLst>
          </p:cNvPr>
          <p:cNvGraphicFramePr>
            <a:graphicFrameLocks/>
          </p:cNvGraphicFramePr>
          <p:nvPr/>
        </p:nvGraphicFramePr>
        <p:xfrm>
          <a:off x="1828797" y="1297173"/>
          <a:ext cx="8123273" cy="5184164"/>
        </p:xfrm>
        <a:graphic>
          <a:graphicData uri="http://schemas.openxmlformats.org/drawingml/2006/chart">
            <c:chart xmlns:c="http://schemas.openxmlformats.org/drawingml/2006/chart" xmlns:r="http://schemas.openxmlformats.org/officeDocument/2006/relationships" r:id="rId3"/>
          </a:graphicData>
        </a:graphic>
      </p:graphicFrame>
      <p:sp>
        <p:nvSpPr>
          <p:cNvPr id="10" name="ZoneTexte 9">
            <a:extLst>
              <a:ext uri="{FF2B5EF4-FFF2-40B4-BE49-F238E27FC236}">
                <a16:creationId xmlns:a16="http://schemas.microsoft.com/office/drawing/2014/main" id="{3B3F2A4F-EBE9-4CF3-9394-FE8CA500855C}"/>
              </a:ext>
            </a:extLst>
          </p:cNvPr>
          <p:cNvSpPr txBox="1"/>
          <p:nvPr/>
        </p:nvSpPr>
        <p:spPr>
          <a:xfrm>
            <a:off x="7508778" y="2014205"/>
            <a:ext cx="2893013"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Recettes de prestations (7,47%)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582.743,50€</a:t>
            </a:r>
          </a:p>
        </p:txBody>
      </p:sp>
      <p:cxnSp>
        <p:nvCxnSpPr>
          <p:cNvPr id="16" name="Connecteur droit avec flèche 15">
            <a:extLst>
              <a:ext uri="{FF2B5EF4-FFF2-40B4-BE49-F238E27FC236}">
                <a16:creationId xmlns:a16="http://schemas.microsoft.com/office/drawing/2014/main" id="{A3D86829-3F21-4473-9D99-9A56697A5EDC}"/>
              </a:ext>
            </a:extLst>
          </p:cNvPr>
          <p:cNvCxnSpPr>
            <a:cxnSpLocks/>
          </p:cNvCxnSpPr>
          <p:nvPr/>
        </p:nvCxnSpPr>
        <p:spPr>
          <a:xfrm flipH="1" flipV="1">
            <a:off x="3988417" y="2174604"/>
            <a:ext cx="1788640" cy="1319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cteur droit avec flèche 11">
            <a:extLst>
              <a:ext uri="{FF2B5EF4-FFF2-40B4-BE49-F238E27FC236}">
                <a16:creationId xmlns:a16="http://schemas.microsoft.com/office/drawing/2014/main" id="{6B244B87-7DA3-48FC-A35A-21EEE597DCAC}"/>
              </a:ext>
            </a:extLst>
          </p:cNvPr>
          <p:cNvCxnSpPr>
            <a:cxnSpLocks/>
          </p:cNvCxnSpPr>
          <p:nvPr/>
        </p:nvCxnSpPr>
        <p:spPr>
          <a:xfrm flipV="1">
            <a:off x="6299921" y="2182141"/>
            <a:ext cx="1208857" cy="214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Connecteur droit avec flèche 8">
            <a:extLst>
              <a:ext uri="{FF2B5EF4-FFF2-40B4-BE49-F238E27FC236}">
                <a16:creationId xmlns:a16="http://schemas.microsoft.com/office/drawing/2014/main" id="{6D4556F9-390B-4C38-8EF3-9B457D9669D3}"/>
              </a:ext>
            </a:extLst>
          </p:cNvPr>
          <p:cNvCxnSpPr>
            <a:cxnSpLocks/>
          </p:cNvCxnSpPr>
          <p:nvPr/>
        </p:nvCxnSpPr>
        <p:spPr>
          <a:xfrm flipV="1">
            <a:off x="6953693" y="4831644"/>
            <a:ext cx="1229898" cy="126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66262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aphique 13">
            <a:extLst>
              <a:ext uri="{FF2B5EF4-FFF2-40B4-BE49-F238E27FC236}">
                <a16:creationId xmlns:a16="http://schemas.microsoft.com/office/drawing/2014/main" id="{C28F1538-BF3A-490D-B7D7-260FF21C4617}"/>
              </a:ext>
            </a:extLst>
          </p:cNvPr>
          <p:cNvGraphicFramePr>
            <a:graphicFrameLocks/>
          </p:cNvGraphicFramePr>
          <p:nvPr>
            <p:extLst>
              <p:ext uri="{D42A27DB-BD31-4B8C-83A1-F6EECF244321}">
                <p14:modId xmlns:p14="http://schemas.microsoft.com/office/powerpoint/2010/main" val="3398570436"/>
              </p:ext>
            </p:extLst>
          </p:nvPr>
        </p:nvGraphicFramePr>
        <p:xfrm>
          <a:off x="6296667" y="2045819"/>
          <a:ext cx="5367249" cy="35660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phique 2">
            <a:extLst>
              <a:ext uri="{FF2B5EF4-FFF2-40B4-BE49-F238E27FC236}">
                <a16:creationId xmlns:a16="http://schemas.microsoft.com/office/drawing/2014/main" id="{AF538C80-1428-4985-939E-4D9D3DDF64A9}"/>
              </a:ext>
            </a:extLst>
          </p:cNvPr>
          <p:cNvGraphicFramePr>
            <a:graphicFrameLocks/>
          </p:cNvGraphicFramePr>
          <p:nvPr>
            <p:extLst>
              <p:ext uri="{D42A27DB-BD31-4B8C-83A1-F6EECF244321}">
                <p14:modId xmlns:p14="http://schemas.microsoft.com/office/powerpoint/2010/main" val="1327448680"/>
              </p:ext>
            </p:extLst>
          </p:nvPr>
        </p:nvGraphicFramePr>
        <p:xfrm>
          <a:off x="691116" y="2020180"/>
          <a:ext cx="5696493" cy="3513847"/>
        </p:xfrm>
        <a:graphic>
          <a:graphicData uri="http://schemas.openxmlformats.org/drawingml/2006/chart">
            <c:chart xmlns:c="http://schemas.openxmlformats.org/drawingml/2006/chart" xmlns:r="http://schemas.openxmlformats.org/officeDocument/2006/relationships" r:id="rId4"/>
          </a:graphicData>
        </a:graphic>
      </p:graphicFrame>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1568939" y="1850592"/>
            <a:ext cx="3359888" cy="369332"/>
          </a:xfrm>
          <a:prstGeom prst="rect">
            <a:avLst/>
          </a:prstGeom>
          <a:noFill/>
        </p:spPr>
        <p:txBody>
          <a:bodyPr wrap="square" rtlCol="0">
            <a:spAutoFit/>
          </a:bodyPr>
          <a:lstStyle/>
          <a:p>
            <a:r>
              <a:rPr lang="fr-BE" u="sng" dirty="0"/>
              <a:t>Recettes de prestations &amp; de dette</a:t>
            </a:r>
          </a:p>
        </p:txBody>
      </p:sp>
      <p:sp>
        <p:nvSpPr>
          <p:cNvPr id="8" name="ZoneTexte 7">
            <a:extLst>
              <a:ext uri="{FF2B5EF4-FFF2-40B4-BE49-F238E27FC236}">
                <a16:creationId xmlns:a16="http://schemas.microsoft.com/office/drawing/2014/main" id="{123264FB-D31F-4CC7-9E49-5B7A8B8B9361}"/>
              </a:ext>
            </a:extLst>
          </p:cNvPr>
          <p:cNvSpPr txBox="1"/>
          <p:nvPr/>
        </p:nvSpPr>
        <p:spPr>
          <a:xfrm>
            <a:off x="7053109" y="1772712"/>
            <a:ext cx="3359888" cy="369332"/>
          </a:xfrm>
          <a:prstGeom prst="rect">
            <a:avLst/>
          </a:prstGeom>
          <a:noFill/>
        </p:spPr>
        <p:txBody>
          <a:bodyPr wrap="square" rtlCol="0">
            <a:spAutoFit/>
          </a:bodyPr>
          <a:lstStyle/>
          <a:p>
            <a:pPr algn="ctr"/>
            <a:r>
              <a:rPr lang="fr-BE" u="sng" dirty="0"/>
              <a:t>Recettes de transferts</a:t>
            </a:r>
          </a:p>
        </p:txBody>
      </p:sp>
      <p:cxnSp>
        <p:nvCxnSpPr>
          <p:cNvPr id="13" name="Connecteur droit avec flèche 12">
            <a:extLst>
              <a:ext uri="{FF2B5EF4-FFF2-40B4-BE49-F238E27FC236}">
                <a16:creationId xmlns:a16="http://schemas.microsoft.com/office/drawing/2014/main" id="{68BAF2DC-220F-B2A1-104C-7ADB6780CA7B}"/>
              </a:ext>
            </a:extLst>
          </p:cNvPr>
          <p:cNvCxnSpPr>
            <a:cxnSpLocks/>
          </p:cNvCxnSpPr>
          <p:nvPr/>
        </p:nvCxnSpPr>
        <p:spPr>
          <a:xfrm>
            <a:off x="2004873" y="2998381"/>
            <a:ext cx="127591" cy="1275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330FC86F-B8B8-5F9F-90DF-6882EADFD14E}"/>
              </a:ext>
            </a:extLst>
          </p:cNvPr>
          <p:cNvCxnSpPr>
            <a:cxnSpLocks/>
          </p:cNvCxnSpPr>
          <p:nvPr/>
        </p:nvCxnSpPr>
        <p:spPr>
          <a:xfrm>
            <a:off x="3008447" y="3062175"/>
            <a:ext cx="127591" cy="1275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3F092516-84A6-8055-B2C1-5BEA40E34D80}"/>
              </a:ext>
            </a:extLst>
          </p:cNvPr>
          <p:cNvCxnSpPr/>
          <p:nvPr/>
        </p:nvCxnSpPr>
        <p:spPr>
          <a:xfrm flipV="1">
            <a:off x="3983051" y="3040907"/>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ZoneTexte 1">
            <a:extLst>
              <a:ext uri="{FF2B5EF4-FFF2-40B4-BE49-F238E27FC236}">
                <a16:creationId xmlns:a16="http://schemas.microsoft.com/office/drawing/2014/main" id="{300CB1F6-0A9C-D175-DE64-954AB712D47D}"/>
              </a:ext>
            </a:extLst>
          </p:cNvPr>
          <p:cNvSpPr txBox="1"/>
          <p:nvPr/>
        </p:nvSpPr>
        <p:spPr>
          <a:xfrm>
            <a:off x="2068668" y="2955853"/>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-4,1</a:t>
            </a:r>
            <a:r>
              <a:rPr lang="fr-BE" sz="1200" kern="1200" dirty="0">
                <a:solidFill>
                  <a:srgbClr val="FF0000"/>
                </a:solidFill>
              </a:rPr>
              <a:t>%</a:t>
            </a:r>
          </a:p>
        </p:txBody>
      </p:sp>
      <p:sp>
        <p:nvSpPr>
          <p:cNvPr id="9" name="ZoneTexte 1">
            <a:extLst>
              <a:ext uri="{FF2B5EF4-FFF2-40B4-BE49-F238E27FC236}">
                <a16:creationId xmlns:a16="http://schemas.microsoft.com/office/drawing/2014/main" id="{B3EC65C3-5714-CA66-FE49-C41974C2A763}"/>
              </a:ext>
            </a:extLst>
          </p:cNvPr>
          <p:cNvSpPr txBox="1"/>
          <p:nvPr/>
        </p:nvSpPr>
        <p:spPr>
          <a:xfrm>
            <a:off x="3102894" y="2998381"/>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-4,1</a:t>
            </a:r>
            <a:r>
              <a:rPr lang="fr-BE" sz="1200" kern="1200" dirty="0">
                <a:solidFill>
                  <a:srgbClr val="FF0000"/>
                </a:solidFill>
              </a:rPr>
              <a:t>%</a:t>
            </a:r>
          </a:p>
        </p:txBody>
      </p:sp>
      <p:sp>
        <p:nvSpPr>
          <p:cNvPr id="11" name="ZoneTexte 1">
            <a:extLst>
              <a:ext uri="{FF2B5EF4-FFF2-40B4-BE49-F238E27FC236}">
                <a16:creationId xmlns:a16="http://schemas.microsoft.com/office/drawing/2014/main" id="{94E70B27-FD36-4CE8-7668-CF764FA97FB1}"/>
              </a:ext>
            </a:extLst>
          </p:cNvPr>
          <p:cNvSpPr txBox="1"/>
          <p:nvPr/>
        </p:nvSpPr>
        <p:spPr>
          <a:xfrm>
            <a:off x="4085123" y="2977111"/>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+1,1%</a:t>
            </a:r>
          </a:p>
        </p:txBody>
      </p:sp>
      <p:cxnSp>
        <p:nvCxnSpPr>
          <p:cNvPr id="15" name="Connecteur droit avec flèche 14">
            <a:extLst>
              <a:ext uri="{FF2B5EF4-FFF2-40B4-BE49-F238E27FC236}">
                <a16:creationId xmlns:a16="http://schemas.microsoft.com/office/drawing/2014/main" id="{45AAA0EB-2B48-210D-388C-1190DACBA7C9}"/>
              </a:ext>
            </a:extLst>
          </p:cNvPr>
          <p:cNvCxnSpPr/>
          <p:nvPr/>
        </p:nvCxnSpPr>
        <p:spPr>
          <a:xfrm flipV="1">
            <a:off x="7768331" y="4320358"/>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
            <a:extLst>
              <a:ext uri="{FF2B5EF4-FFF2-40B4-BE49-F238E27FC236}">
                <a16:creationId xmlns:a16="http://schemas.microsoft.com/office/drawing/2014/main" id="{322D27EC-D9D0-C3F3-406F-05CCFBA8D206}"/>
              </a:ext>
            </a:extLst>
          </p:cNvPr>
          <p:cNvSpPr txBox="1"/>
          <p:nvPr/>
        </p:nvSpPr>
        <p:spPr>
          <a:xfrm>
            <a:off x="7870403" y="4256562"/>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+5,8%</a:t>
            </a:r>
          </a:p>
        </p:txBody>
      </p:sp>
      <p:cxnSp>
        <p:nvCxnSpPr>
          <p:cNvPr id="17" name="Connecteur droit avec flèche 16">
            <a:extLst>
              <a:ext uri="{FF2B5EF4-FFF2-40B4-BE49-F238E27FC236}">
                <a16:creationId xmlns:a16="http://schemas.microsoft.com/office/drawing/2014/main" id="{D08A93D6-F764-9B00-895A-2CC36E0620E8}"/>
              </a:ext>
            </a:extLst>
          </p:cNvPr>
          <p:cNvCxnSpPr/>
          <p:nvPr/>
        </p:nvCxnSpPr>
        <p:spPr>
          <a:xfrm flipV="1">
            <a:off x="8548347" y="3791897"/>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1">
            <a:extLst>
              <a:ext uri="{FF2B5EF4-FFF2-40B4-BE49-F238E27FC236}">
                <a16:creationId xmlns:a16="http://schemas.microsoft.com/office/drawing/2014/main" id="{08545DAC-DCD6-A057-79EC-B1BB4F08F97F}"/>
              </a:ext>
            </a:extLst>
          </p:cNvPr>
          <p:cNvSpPr txBox="1"/>
          <p:nvPr/>
        </p:nvSpPr>
        <p:spPr>
          <a:xfrm>
            <a:off x="8650419" y="3728101"/>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+2,2%</a:t>
            </a:r>
          </a:p>
        </p:txBody>
      </p:sp>
      <p:cxnSp>
        <p:nvCxnSpPr>
          <p:cNvPr id="21" name="Connecteur droit avec flèche 20">
            <a:extLst>
              <a:ext uri="{FF2B5EF4-FFF2-40B4-BE49-F238E27FC236}">
                <a16:creationId xmlns:a16="http://schemas.microsoft.com/office/drawing/2014/main" id="{D4B10CAE-FF47-B5A0-EBE8-9FBE77148103}"/>
              </a:ext>
            </a:extLst>
          </p:cNvPr>
          <p:cNvCxnSpPr/>
          <p:nvPr/>
        </p:nvCxnSpPr>
        <p:spPr>
          <a:xfrm flipV="1">
            <a:off x="9540613" y="3430400"/>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ZoneTexte 1">
            <a:extLst>
              <a:ext uri="{FF2B5EF4-FFF2-40B4-BE49-F238E27FC236}">
                <a16:creationId xmlns:a16="http://schemas.microsoft.com/office/drawing/2014/main" id="{67ED6C50-3341-3E5F-F62D-8DEF171E7F67}"/>
              </a:ext>
            </a:extLst>
          </p:cNvPr>
          <p:cNvSpPr txBox="1"/>
          <p:nvPr/>
        </p:nvSpPr>
        <p:spPr>
          <a:xfrm>
            <a:off x="9642685" y="3366604"/>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+3,8%</a:t>
            </a:r>
          </a:p>
        </p:txBody>
      </p:sp>
      <p:cxnSp>
        <p:nvCxnSpPr>
          <p:cNvPr id="25" name="Connecteur droit avec flèche 24">
            <a:extLst>
              <a:ext uri="{FF2B5EF4-FFF2-40B4-BE49-F238E27FC236}">
                <a16:creationId xmlns:a16="http://schemas.microsoft.com/office/drawing/2014/main" id="{C9628FAF-E9B3-DD6F-D452-0D3063016213}"/>
              </a:ext>
            </a:extLst>
          </p:cNvPr>
          <p:cNvCxnSpPr/>
          <p:nvPr/>
        </p:nvCxnSpPr>
        <p:spPr>
          <a:xfrm flipV="1">
            <a:off x="10379143" y="3053103"/>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1">
            <a:extLst>
              <a:ext uri="{FF2B5EF4-FFF2-40B4-BE49-F238E27FC236}">
                <a16:creationId xmlns:a16="http://schemas.microsoft.com/office/drawing/2014/main" id="{74D5C9AB-C607-CCBC-A34A-8620CF6E607C}"/>
              </a:ext>
            </a:extLst>
          </p:cNvPr>
          <p:cNvSpPr txBox="1"/>
          <p:nvPr/>
        </p:nvSpPr>
        <p:spPr>
          <a:xfrm>
            <a:off x="10481215" y="2989307"/>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+3,2%</a:t>
            </a:r>
          </a:p>
        </p:txBody>
      </p:sp>
      <p:cxnSp>
        <p:nvCxnSpPr>
          <p:cNvPr id="27" name="Connecteur droit avec flèche 26">
            <a:extLst>
              <a:ext uri="{FF2B5EF4-FFF2-40B4-BE49-F238E27FC236}">
                <a16:creationId xmlns:a16="http://schemas.microsoft.com/office/drawing/2014/main" id="{F5EBAF55-2DAA-21E5-78A3-5586364BBDED}"/>
              </a:ext>
            </a:extLst>
          </p:cNvPr>
          <p:cNvCxnSpPr/>
          <p:nvPr/>
        </p:nvCxnSpPr>
        <p:spPr>
          <a:xfrm flipV="1">
            <a:off x="4919653" y="3007468"/>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ZoneTexte 1">
            <a:extLst>
              <a:ext uri="{FF2B5EF4-FFF2-40B4-BE49-F238E27FC236}">
                <a16:creationId xmlns:a16="http://schemas.microsoft.com/office/drawing/2014/main" id="{6075A375-6425-2628-2FDD-1FD67B4D95CA}"/>
              </a:ext>
            </a:extLst>
          </p:cNvPr>
          <p:cNvSpPr txBox="1"/>
          <p:nvPr/>
        </p:nvSpPr>
        <p:spPr>
          <a:xfrm>
            <a:off x="5021725" y="2943672"/>
            <a:ext cx="740856"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+15,7%</a:t>
            </a:r>
          </a:p>
        </p:txBody>
      </p:sp>
    </p:spTree>
    <p:extLst>
      <p:ext uri="{BB962C8B-B14F-4D97-AF65-F5344CB8AC3E}">
        <p14:creationId xmlns:p14="http://schemas.microsoft.com/office/powerpoint/2010/main" val="3565831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phique 4">
            <a:extLst>
              <a:ext uri="{FF2B5EF4-FFF2-40B4-BE49-F238E27FC236}">
                <a16:creationId xmlns:a16="http://schemas.microsoft.com/office/drawing/2014/main" id="{9F7B376D-0FC4-4316-B609-0D926E410F6E}"/>
              </a:ext>
            </a:extLst>
          </p:cNvPr>
          <p:cNvGraphicFramePr>
            <a:graphicFrameLocks/>
          </p:cNvGraphicFramePr>
          <p:nvPr>
            <p:extLst>
              <p:ext uri="{D42A27DB-BD31-4B8C-83A1-F6EECF244321}">
                <p14:modId xmlns:p14="http://schemas.microsoft.com/office/powerpoint/2010/main" val="181093859"/>
              </p:ext>
            </p:extLst>
          </p:nvPr>
        </p:nvGraphicFramePr>
        <p:xfrm>
          <a:off x="5800697" y="2710354"/>
          <a:ext cx="5915828" cy="32529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phique 2">
            <a:extLst>
              <a:ext uri="{FF2B5EF4-FFF2-40B4-BE49-F238E27FC236}">
                <a16:creationId xmlns:a16="http://schemas.microsoft.com/office/drawing/2014/main" id="{2FA7182B-6E43-4A94-B476-06C8A33F3E71}"/>
              </a:ext>
            </a:extLst>
          </p:cNvPr>
          <p:cNvGraphicFramePr>
            <a:graphicFrameLocks/>
          </p:cNvGraphicFramePr>
          <p:nvPr>
            <p:extLst>
              <p:ext uri="{D42A27DB-BD31-4B8C-83A1-F6EECF244321}">
                <p14:modId xmlns:p14="http://schemas.microsoft.com/office/powerpoint/2010/main" val="438965282"/>
              </p:ext>
            </p:extLst>
          </p:nvPr>
        </p:nvGraphicFramePr>
        <p:xfrm>
          <a:off x="914399" y="2754885"/>
          <a:ext cx="5273749" cy="320839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8" name="ZoneTexte 7">
            <a:extLst>
              <a:ext uri="{FF2B5EF4-FFF2-40B4-BE49-F238E27FC236}">
                <a16:creationId xmlns:a16="http://schemas.microsoft.com/office/drawing/2014/main" id="{F745F49E-4658-4648-ACD9-0AE46FA3ABB6}"/>
              </a:ext>
            </a:extLst>
          </p:cNvPr>
          <p:cNvSpPr txBox="1"/>
          <p:nvPr/>
        </p:nvSpPr>
        <p:spPr>
          <a:xfrm>
            <a:off x="2440809" y="2346707"/>
            <a:ext cx="3359888" cy="369332"/>
          </a:xfrm>
          <a:prstGeom prst="rect">
            <a:avLst/>
          </a:prstGeom>
          <a:noFill/>
        </p:spPr>
        <p:txBody>
          <a:bodyPr wrap="square" rtlCol="0">
            <a:spAutoFit/>
          </a:bodyPr>
          <a:lstStyle/>
          <a:p>
            <a:r>
              <a:rPr lang="fr-BE" u="sng" dirty="0"/>
              <a:t>Additionnels - Détails</a:t>
            </a:r>
          </a:p>
        </p:txBody>
      </p:sp>
      <p:sp>
        <p:nvSpPr>
          <p:cNvPr id="9" name="ZoneTexte 8">
            <a:extLst>
              <a:ext uri="{FF2B5EF4-FFF2-40B4-BE49-F238E27FC236}">
                <a16:creationId xmlns:a16="http://schemas.microsoft.com/office/drawing/2014/main" id="{501AF25E-5F10-409C-8FD8-751B231CE36C}"/>
              </a:ext>
            </a:extLst>
          </p:cNvPr>
          <p:cNvSpPr txBox="1"/>
          <p:nvPr/>
        </p:nvSpPr>
        <p:spPr>
          <a:xfrm>
            <a:off x="8356637" y="2346707"/>
            <a:ext cx="3359888" cy="369332"/>
          </a:xfrm>
          <a:prstGeom prst="rect">
            <a:avLst/>
          </a:prstGeom>
          <a:noFill/>
        </p:spPr>
        <p:txBody>
          <a:bodyPr wrap="square" rtlCol="0">
            <a:spAutoFit/>
          </a:bodyPr>
          <a:lstStyle/>
          <a:p>
            <a:r>
              <a:rPr lang="fr-BE" u="sng" dirty="0"/>
              <a:t>Additionnels - Total</a:t>
            </a:r>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RECETTES DE TRANSFERTS</a:t>
            </a:r>
          </a:p>
        </p:txBody>
      </p:sp>
      <p:cxnSp>
        <p:nvCxnSpPr>
          <p:cNvPr id="6" name="Connecteur droit avec flèche 5">
            <a:extLst>
              <a:ext uri="{FF2B5EF4-FFF2-40B4-BE49-F238E27FC236}">
                <a16:creationId xmlns:a16="http://schemas.microsoft.com/office/drawing/2014/main" id="{F7C632BD-1FCB-C46C-3DE2-D6E471519F28}"/>
              </a:ext>
            </a:extLst>
          </p:cNvPr>
          <p:cNvCxnSpPr>
            <a:cxnSpLocks/>
          </p:cNvCxnSpPr>
          <p:nvPr/>
        </p:nvCxnSpPr>
        <p:spPr>
          <a:xfrm>
            <a:off x="10408708" y="3732026"/>
            <a:ext cx="127591" cy="1275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1">
            <a:extLst>
              <a:ext uri="{FF2B5EF4-FFF2-40B4-BE49-F238E27FC236}">
                <a16:creationId xmlns:a16="http://schemas.microsoft.com/office/drawing/2014/main" id="{559812E8-7889-0DC5-FA0C-95C7AD6DE38E}"/>
              </a:ext>
            </a:extLst>
          </p:cNvPr>
          <p:cNvSpPr txBox="1"/>
          <p:nvPr/>
        </p:nvSpPr>
        <p:spPr>
          <a:xfrm>
            <a:off x="10503155" y="3668232"/>
            <a:ext cx="648615" cy="3402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-3,0</a:t>
            </a:r>
            <a:r>
              <a:rPr lang="fr-BE" sz="1200" kern="1200" dirty="0">
                <a:solidFill>
                  <a:srgbClr val="FF0000"/>
                </a:solidFill>
              </a:rPr>
              <a:t>%</a:t>
            </a:r>
          </a:p>
        </p:txBody>
      </p:sp>
    </p:spTree>
    <p:extLst>
      <p:ext uri="{BB962C8B-B14F-4D97-AF65-F5344CB8AC3E}">
        <p14:creationId xmlns:p14="http://schemas.microsoft.com/office/powerpoint/2010/main" val="232311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Graphique 30">
            <a:extLst>
              <a:ext uri="{FF2B5EF4-FFF2-40B4-BE49-F238E27FC236}">
                <a16:creationId xmlns:a16="http://schemas.microsoft.com/office/drawing/2014/main" id="{DB1E7C79-125A-4413-B1DA-64432F469075}"/>
              </a:ext>
            </a:extLst>
          </p:cNvPr>
          <p:cNvGraphicFramePr>
            <a:graphicFrameLocks/>
          </p:cNvGraphicFramePr>
          <p:nvPr>
            <p:extLst>
              <p:ext uri="{D42A27DB-BD31-4B8C-83A1-F6EECF244321}">
                <p14:modId xmlns:p14="http://schemas.microsoft.com/office/powerpoint/2010/main" val="2044786299"/>
              </p:ext>
            </p:extLst>
          </p:nvPr>
        </p:nvGraphicFramePr>
        <p:xfrm>
          <a:off x="6378821" y="2735492"/>
          <a:ext cx="5370156" cy="32099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phique 2">
            <a:extLst>
              <a:ext uri="{FF2B5EF4-FFF2-40B4-BE49-F238E27FC236}">
                <a16:creationId xmlns:a16="http://schemas.microsoft.com/office/drawing/2014/main" id="{C63F4978-7BC2-4569-90DF-362B24FAF88D}"/>
              </a:ext>
            </a:extLst>
          </p:cNvPr>
          <p:cNvGraphicFramePr>
            <a:graphicFrameLocks/>
          </p:cNvGraphicFramePr>
          <p:nvPr>
            <p:extLst>
              <p:ext uri="{D42A27DB-BD31-4B8C-83A1-F6EECF244321}">
                <p14:modId xmlns:p14="http://schemas.microsoft.com/office/powerpoint/2010/main" val="2828083119"/>
              </p:ext>
            </p:extLst>
          </p:nvPr>
        </p:nvGraphicFramePr>
        <p:xfrm>
          <a:off x="1035123" y="2797734"/>
          <a:ext cx="4847403" cy="320997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recettes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8" name="ZoneTexte 7">
            <a:extLst>
              <a:ext uri="{FF2B5EF4-FFF2-40B4-BE49-F238E27FC236}">
                <a16:creationId xmlns:a16="http://schemas.microsoft.com/office/drawing/2014/main" id="{F745F49E-4658-4648-ACD9-0AE46FA3ABB6}"/>
              </a:ext>
            </a:extLst>
          </p:cNvPr>
          <p:cNvSpPr txBox="1"/>
          <p:nvPr/>
        </p:nvSpPr>
        <p:spPr>
          <a:xfrm>
            <a:off x="2736112" y="2366160"/>
            <a:ext cx="3359888" cy="369332"/>
          </a:xfrm>
          <a:prstGeom prst="rect">
            <a:avLst/>
          </a:prstGeom>
          <a:noFill/>
        </p:spPr>
        <p:txBody>
          <a:bodyPr wrap="square" rtlCol="0">
            <a:spAutoFit/>
          </a:bodyPr>
          <a:lstStyle/>
          <a:p>
            <a:r>
              <a:rPr lang="fr-BE" u="sng" dirty="0"/>
              <a:t>Taxes locales</a:t>
            </a:r>
          </a:p>
        </p:txBody>
      </p:sp>
      <p:sp>
        <p:nvSpPr>
          <p:cNvPr id="9" name="ZoneTexte 8">
            <a:extLst>
              <a:ext uri="{FF2B5EF4-FFF2-40B4-BE49-F238E27FC236}">
                <a16:creationId xmlns:a16="http://schemas.microsoft.com/office/drawing/2014/main" id="{501AF25E-5F10-409C-8FD8-751B231CE36C}"/>
              </a:ext>
            </a:extLst>
          </p:cNvPr>
          <p:cNvSpPr txBox="1"/>
          <p:nvPr/>
        </p:nvSpPr>
        <p:spPr>
          <a:xfrm>
            <a:off x="7899437" y="2366160"/>
            <a:ext cx="3359888" cy="369332"/>
          </a:xfrm>
          <a:prstGeom prst="rect">
            <a:avLst/>
          </a:prstGeom>
          <a:noFill/>
        </p:spPr>
        <p:txBody>
          <a:bodyPr wrap="square" rtlCol="0">
            <a:spAutoFit/>
          </a:bodyPr>
          <a:lstStyle/>
          <a:p>
            <a:r>
              <a:rPr lang="fr-BE" u="sng" dirty="0"/>
              <a:t>Fonds des communes</a:t>
            </a:r>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RECETTES DE TRANSFERTS</a:t>
            </a:r>
          </a:p>
        </p:txBody>
      </p:sp>
      <p:cxnSp>
        <p:nvCxnSpPr>
          <p:cNvPr id="12" name="Connecteur droit avec flèche 11">
            <a:extLst>
              <a:ext uri="{FF2B5EF4-FFF2-40B4-BE49-F238E27FC236}">
                <a16:creationId xmlns:a16="http://schemas.microsoft.com/office/drawing/2014/main" id="{B0FB2F01-509F-312F-9A4F-9F6835F2A493}"/>
              </a:ext>
            </a:extLst>
          </p:cNvPr>
          <p:cNvCxnSpPr/>
          <p:nvPr/>
        </p:nvCxnSpPr>
        <p:spPr>
          <a:xfrm flipV="1">
            <a:off x="2107718" y="3680629"/>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B0FB2F01-509F-312F-9A4F-9F6835F2A493}"/>
              </a:ext>
            </a:extLst>
          </p:cNvPr>
          <p:cNvCxnSpPr/>
          <p:nvPr/>
        </p:nvCxnSpPr>
        <p:spPr>
          <a:xfrm flipV="1">
            <a:off x="2925181" y="3590261"/>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B0FB2F01-509F-312F-9A4F-9F6835F2A493}"/>
              </a:ext>
            </a:extLst>
          </p:cNvPr>
          <p:cNvCxnSpPr/>
          <p:nvPr/>
        </p:nvCxnSpPr>
        <p:spPr>
          <a:xfrm flipV="1">
            <a:off x="7899437" y="4627348"/>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B0FB2F01-509F-312F-9A4F-9F6835F2A493}"/>
              </a:ext>
            </a:extLst>
          </p:cNvPr>
          <p:cNvCxnSpPr/>
          <p:nvPr/>
        </p:nvCxnSpPr>
        <p:spPr>
          <a:xfrm flipV="1">
            <a:off x="8678546" y="4120472"/>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3730D79E-721E-23AE-3FF5-6A0A801E9366}"/>
              </a:ext>
            </a:extLst>
          </p:cNvPr>
          <p:cNvCxnSpPr>
            <a:cxnSpLocks/>
          </p:cNvCxnSpPr>
          <p:nvPr/>
        </p:nvCxnSpPr>
        <p:spPr>
          <a:xfrm>
            <a:off x="3772498" y="3492829"/>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3730D79E-721E-23AE-3FF5-6A0A801E9366}"/>
              </a:ext>
            </a:extLst>
          </p:cNvPr>
          <p:cNvCxnSpPr>
            <a:cxnSpLocks/>
          </p:cNvCxnSpPr>
          <p:nvPr/>
        </p:nvCxnSpPr>
        <p:spPr>
          <a:xfrm>
            <a:off x="9603437" y="4070324"/>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1">
            <a:extLst>
              <a:ext uri="{FF2B5EF4-FFF2-40B4-BE49-F238E27FC236}">
                <a16:creationId xmlns:a16="http://schemas.microsoft.com/office/drawing/2014/main" id="{4FB273F2-7A44-A6FE-BD6E-CE690FAEBFEA}"/>
              </a:ext>
            </a:extLst>
          </p:cNvPr>
          <p:cNvSpPr txBox="1"/>
          <p:nvPr/>
        </p:nvSpPr>
        <p:spPr>
          <a:xfrm>
            <a:off x="2197238" y="3685943"/>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+2,1%</a:t>
            </a:r>
          </a:p>
        </p:txBody>
      </p:sp>
      <p:sp>
        <p:nvSpPr>
          <p:cNvPr id="24" name="ZoneTexte 1">
            <a:extLst>
              <a:ext uri="{FF2B5EF4-FFF2-40B4-BE49-F238E27FC236}">
                <a16:creationId xmlns:a16="http://schemas.microsoft.com/office/drawing/2014/main" id="{DF545975-941D-C82E-B22F-1660F766A67E}"/>
              </a:ext>
            </a:extLst>
          </p:cNvPr>
          <p:cNvSpPr txBox="1"/>
          <p:nvPr/>
        </p:nvSpPr>
        <p:spPr>
          <a:xfrm>
            <a:off x="3041175" y="3512348"/>
            <a:ext cx="805086"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+17,8%</a:t>
            </a:r>
          </a:p>
        </p:txBody>
      </p:sp>
      <p:sp>
        <p:nvSpPr>
          <p:cNvPr id="26" name="ZoneTexte 1">
            <a:extLst>
              <a:ext uri="{FF2B5EF4-FFF2-40B4-BE49-F238E27FC236}">
                <a16:creationId xmlns:a16="http://schemas.microsoft.com/office/drawing/2014/main" id="{FEDCC36B-9BC7-A4B7-CCF4-22159118F641}"/>
              </a:ext>
            </a:extLst>
          </p:cNvPr>
          <p:cNvSpPr txBox="1"/>
          <p:nvPr/>
        </p:nvSpPr>
        <p:spPr>
          <a:xfrm>
            <a:off x="8806137" y="4086381"/>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+1,1%</a:t>
            </a:r>
          </a:p>
        </p:txBody>
      </p:sp>
      <p:sp>
        <p:nvSpPr>
          <p:cNvPr id="27" name="ZoneTexte 1">
            <a:extLst>
              <a:ext uri="{FF2B5EF4-FFF2-40B4-BE49-F238E27FC236}">
                <a16:creationId xmlns:a16="http://schemas.microsoft.com/office/drawing/2014/main" id="{27AE313B-0AEC-6B63-31F1-903C2AE490A0}"/>
              </a:ext>
            </a:extLst>
          </p:cNvPr>
          <p:cNvSpPr txBox="1"/>
          <p:nvPr/>
        </p:nvSpPr>
        <p:spPr>
          <a:xfrm>
            <a:off x="3876896" y="3418369"/>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rgbClr val="FF0000"/>
                </a:solidFill>
              </a:rPr>
              <a:t>-11,5%</a:t>
            </a:r>
          </a:p>
        </p:txBody>
      </p:sp>
      <p:sp>
        <p:nvSpPr>
          <p:cNvPr id="28" name="ZoneTexte 1">
            <a:extLst>
              <a:ext uri="{FF2B5EF4-FFF2-40B4-BE49-F238E27FC236}">
                <a16:creationId xmlns:a16="http://schemas.microsoft.com/office/drawing/2014/main" id="{335D5896-5512-F00A-1706-86E1FEC0DBFE}"/>
              </a:ext>
            </a:extLst>
          </p:cNvPr>
          <p:cNvSpPr txBox="1"/>
          <p:nvPr/>
        </p:nvSpPr>
        <p:spPr>
          <a:xfrm>
            <a:off x="8015161" y="4523103"/>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+7 %</a:t>
            </a:r>
          </a:p>
        </p:txBody>
      </p:sp>
      <p:sp>
        <p:nvSpPr>
          <p:cNvPr id="29" name="ZoneTexte 1">
            <a:extLst>
              <a:ext uri="{FF2B5EF4-FFF2-40B4-BE49-F238E27FC236}">
                <a16:creationId xmlns:a16="http://schemas.microsoft.com/office/drawing/2014/main" id="{9AADBAB9-6824-839F-B892-941A845A9841}"/>
              </a:ext>
            </a:extLst>
          </p:cNvPr>
          <p:cNvSpPr txBox="1"/>
          <p:nvPr/>
        </p:nvSpPr>
        <p:spPr>
          <a:xfrm>
            <a:off x="9748002" y="4028940"/>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rgbClr val="FF0000"/>
                </a:solidFill>
              </a:rPr>
              <a:t>-0,5%</a:t>
            </a:r>
          </a:p>
        </p:txBody>
      </p:sp>
      <p:cxnSp>
        <p:nvCxnSpPr>
          <p:cNvPr id="7" name="Connecteur droit avec flèche 6">
            <a:extLst>
              <a:ext uri="{FF2B5EF4-FFF2-40B4-BE49-F238E27FC236}">
                <a16:creationId xmlns:a16="http://schemas.microsoft.com/office/drawing/2014/main" id="{BDBF57D2-B130-C5D6-480E-A346D6F66AAE}"/>
              </a:ext>
            </a:extLst>
          </p:cNvPr>
          <p:cNvCxnSpPr/>
          <p:nvPr/>
        </p:nvCxnSpPr>
        <p:spPr>
          <a:xfrm flipV="1">
            <a:off x="4693301" y="3522343"/>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ZoneTexte 1">
            <a:extLst>
              <a:ext uri="{FF2B5EF4-FFF2-40B4-BE49-F238E27FC236}">
                <a16:creationId xmlns:a16="http://schemas.microsoft.com/office/drawing/2014/main" id="{3146DF29-3E2A-8ECF-EE94-84854DA9B52F}"/>
              </a:ext>
            </a:extLst>
          </p:cNvPr>
          <p:cNvSpPr txBox="1"/>
          <p:nvPr/>
        </p:nvSpPr>
        <p:spPr>
          <a:xfrm>
            <a:off x="4777686" y="3455584"/>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a:t>
            </a:r>
            <a:r>
              <a:rPr lang="fr-BE" sz="1200" dirty="0">
                <a:solidFill>
                  <a:schemeClr val="accent1">
                    <a:lumMod val="75000"/>
                  </a:schemeClr>
                </a:solidFill>
              </a:rPr>
              <a:t>3</a:t>
            </a:r>
            <a:r>
              <a:rPr lang="fr-BE" sz="1200" kern="1200" dirty="0">
                <a:solidFill>
                  <a:schemeClr val="accent1">
                    <a:lumMod val="75000"/>
                  </a:schemeClr>
                </a:solidFill>
              </a:rPr>
              <a:t>,0%</a:t>
            </a:r>
          </a:p>
        </p:txBody>
      </p:sp>
      <p:cxnSp>
        <p:nvCxnSpPr>
          <p:cNvPr id="32" name="Connecteur droit avec flèche 31">
            <a:extLst>
              <a:ext uri="{FF2B5EF4-FFF2-40B4-BE49-F238E27FC236}">
                <a16:creationId xmlns:a16="http://schemas.microsoft.com/office/drawing/2014/main" id="{B305A7BA-CD4E-7919-EDE9-8B512A619F3A}"/>
              </a:ext>
            </a:extLst>
          </p:cNvPr>
          <p:cNvCxnSpPr/>
          <p:nvPr/>
        </p:nvCxnSpPr>
        <p:spPr>
          <a:xfrm flipV="1">
            <a:off x="10469650" y="3897404"/>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ZoneTexte 1">
            <a:extLst>
              <a:ext uri="{FF2B5EF4-FFF2-40B4-BE49-F238E27FC236}">
                <a16:creationId xmlns:a16="http://schemas.microsoft.com/office/drawing/2014/main" id="{0C121790-A360-AB48-3D9E-9F141D22CA61}"/>
              </a:ext>
            </a:extLst>
          </p:cNvPr>
          <p:cNvSpPr txBox="1"/>
          <p:nvPr/>
        </p:nvSpPr>
        <p:spPr>
          <a:xfrm>
            <a:off x="10597241" y="3863313"/>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+9,1%</a:t>
            </a:r>
          </a:p>
        </p:txBody>
      </p:sp>
    </p:spTree>
    <p:extLst>
      <p:ext uri="{BB962C8B-B14F-4D97-AF65-F5344CB8AC3E}">
        <p14:creationId xmlns:p14="http://schemas.microsoft.com/office/powerpoint/2010/main" val="130405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7C7E-0529-4938-8D86-368A0C818D5F}"/>
              </a:ext>
            </a:extLst>
          </p:cNvPr>
          <p:cNvSpPr>
            <a:spLocks noGrp="1"/>
          </p:cNvSpPr>
          <p:nvPr>
            <p:ph type="title"/>
          </p:nvPr>
        </p:nvSpPr>
        <p:spPr/>
        <p:txBody>
          <a:bodyPr/>
          <a:lstStyle/>
          <a:p>
            <a:r>
              <a:rPr lang="fr-BE" dirty="0"/>
              <a:t>Service ordinaire – taux de réalisation du budget</a:t>
            </a:r>
          </a:p>
        </p:txBody>
      </p:sp>
      <p:sp>
        <p:nvSpPr>
          <p:cNvPr id="4" name="Espace réservé du pied de page 3">
            <a:extLst>
              <a:ext uri="{FF2B5EF4-FFF2-40B4-BE49-F238E27FC236}">
                <a16:creationId xmlns:a16="http://schemas.microsoft.com/office/drawing/2014/main" id="{EE7FBB33-CDAC-4D7C-8DD1-A007CF2EAC3C}"/>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6" name="Rectangle 5">
            <a:extLst>
              <a:ext uri="{FF2B5EF4-FFF2-40B4-BE49-F238E27FC236}">
                <a16:creationId xmlns:a16="http://schemas.microsoft.com/office/drawing/2014/main" id="{7F78E17C-306B-4DBB-84C1-CD06563DD11A}"/>
              </a:ext>
            </a:extLst>
          </p:cNvPr>
          <p:cNvSpPr/>
          <p:nvPr/>
        </p:nvSpPr>
        <p:spPr>
          <a:xfrm>
            <a:off x="10159017" y="3672067"/>
            <a:ext cx="1150481" cy="167101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ZoneTexte 6">
            <a:extLst>
              <a:ext uri="{FF2B5EF4-FFF2-40B4-BE49-F238E27FC236}">
                <a16:creationId xmlns:a16="http://schemas.microsoft.com/office/drawing/2014/main" id="{3DDC80E4-986E-4039-B7E5-8A43B83D081F}"/>
              </a:ext>
            </a:extLst>
          </p:cNvPr>
          <p:cNvSpPr txBox="1"/>
          <p:nvPr/>
        </p:nvSpPr>
        <p:spPr>
          <a:xfrm>
            <a:off x="1818167" y="2275367"/>
            <a:ext cx="2860159" cy="369332"/>
          </a:xfrm>
          <a:prstGeom prst="rect">
            <a:avLst/>
          </a:prstGeom>
          <a:noFill/>
        </p:spPr>
        <p:txBody>
          <a:bodyPr wrap="square" rtlCol="0">
            <a:spAutoFit/>
          </a:bodyPr>
          <a:lstStyle/>
          <a:p>
            <a:r>
              <a:rPr lang="fr-BE" u="sng" dirty="0"/>
              <a:t>RECETTES</a:t>
            </a:r>
          </a:p>
        </p:txBody>
      </p:sp>
      <p:graphicFrame>
        <p:nvGraphicFramePr>
          <p:cNvPr id="5" name="Tableau 4">
            <a:extLst>
              <a:ext uri="{FF2B5EF4-FFF2-40B4-BE49-F238E27FC236}">
                <a16:creationId xmlns:a16="http://schemas.microsoft.com/office/drawing/2014/main" id="{44526DF2-FE5A-497C-8C7A-47947BE02AC9}"/>
              </a:ext>
            </a:extLst>
          </p:cNvPr>
          <p:cNvGraphicFramePr>
            <a:graphicFrameLocks noGrp="1"/>
          </p:cNvGraphicFramePr>
          <p:nvPr>
            <p:extLst>
              <p:ext uri="{D42A27DB-BD31-4B8C-83A1-F6EECF244321}">
                <p14:modId xmlns:p14="http://schemas.microsoft.com/office/powerpoint/2010/main" val="1867917073"/>
              </p:ext>
            </p:extLst>
          </p:nvPr>
        </p:nvGraphicFramePr>
        <p:xfrm>
          <a:off x="1259151" y="2644699"/>
          <a:ext cx="10221649" cy="2753076"/>
        </p:xfrm>
        <a:graphic>
          <a:graphicData uri="http://schemas.openxmlformats.org/drawingml/2006/table">
            <a:tbl>
              <a:tblPr firstRow="1" firstCol="1" bandRow="1">
                <a:tableStyleId>{3B4B98B0-60AC-42C2-AFA5-B58CD77FA1E5}</a:tableStyleId>
              </a:tblPr>
              <a:tblGrid>
                <a:gridCol w="1396448">
                  <a:extLst>
                    <a:ext uri="{9D8B030D-6E8A-4147-A177-3AD203B41FA5}">
                      <a16:colId xmlns:a16="http://schemas.microsoft.com/office/drawing/2014/main" val="3077622545"/>
                    </a:ext>
                  </a:extLst>
                </a:gridCol>
                <a:gridCol w="1706162">
                  <a:extLst>
                    <a:ext uri="{9D8B030D-6E8A-4147-A177-3AD203B41FA5}">
                      <a16:colId xmlns:a16="http://schemas.microsoft.com/office/drawing/2014/main" val="2841551362"/>
                    </a:ext>
                  </a:extLst>
                </a:gridCol>
                <a:gridCol w="1689746">
                  <a:extLst>
                    <a:ext uri="{9D8B030D-6E8A-4147-A177-3AD203B41FA5}">
                      <a16:colId xmlns:a16="http://schemas.microsoft.com/office/drawing/2014/main" val="2890670664"/>
                    </a:ext>
                  </a:extLst>
                </a:gridCol>
                <a:gridCol w="1568268">
                  <a:extLst>
                    <a:ext uri="{9D8B030D-6E8A-4147-A177-3AD203B41FA5}">
                      <a16:colId xmlns:a16="http://schemas.microsoft.com/office/drawing/2014/main" val="2939648516"/>
                    </a:ext>
                  </a:extLst>
                </a:gridCol>
                <a:gridCol w="916008">
                  <a:extLst>
                    <a:ext uri="{9D8B030D-6E8A-4147-A177-3AD203B41FA5}">
                      <a16:colId xmlns:a16="http://schemas.microsoft.com/office/drawing/2014/main" val="1320009456"/>
                    </a:ext>
                  </a:extLst>
                </a:gridCol>
                <a:gridCol w="1443507">
                  <a:extLst>
                    <a:ext uri="{9D8B030D-6E8A-4147-A177-3AD203B41FA5}">
                      <a16:colId xmlns:a16="http://schemas.microsoft.com/office/drawing/2014/main" val="2808684496"/>
                    </a:ext>
                  </a:extLst>
                </a:gridCol>
                <a:gridCol w="1501510">
                  <a:extLst>
                    <a:ext uri="{9D8B030D-6E8A-4147-A177-3AD203B41FA5}">
                      <a16:colId xmlns:a16="http://schemas.microsoft.com/office/drawing/2014/main" val="6406616"/>
                    </a:ext>
                  </a:extLst>
                </a:gridCol>
              </a:tblGrid>
              <a:tr h="458846">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Budget initial (BI)</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Budget final (BF)</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Droits constatés (compte)</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gridSpan="3">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Taux de réalisation</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842476517"/>
                  </a:ext>
                </a:extLst>
              </a:tr>
              <a:tr h="458846">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BF/BI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Compte/BF</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999996295"/>
                  </a:ext>
                </a:extLst>
              </a:tr>
              <a:tr h="458846">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Prestations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708.627,41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594.262,98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582.743,50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83,86%</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82,24%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98,06%</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071958179"/>
                  </a:ext>
                </a:extLst>
              </a:tr>
              <a:tr h="458846">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Transferts</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6.813.963,08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6.946.690,81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7.082.283,28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101,95%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103,94%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101,95%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338360525"/>
                  </a:ext>
                </a:extLst>
              </a:tr>
              <a:tr h="458846">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Dette</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110.032,87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122.896,65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134.533,38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111,69%</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122,27%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109,47%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25128803"/>
                  </a:ext>
                </a:extLst>
              </a:tr>
              <a:tr h="458846">
                <a:tc>
                  <a:txBody>
                    <a:bodyPr/>
                    <a:lstStyle/>
                    <a:p>
                      <a:pPr>
                        <a:lnSpc>
                          <a:spcPct val="107000"/>
                        </a:lnSpc>
                        <a:spcAft>
                          <a:spcPts val="800"/>
                        </a:spcAft>
                      </a:pPr>
                      <a:r>
                        <a:rPr lang="fr-BE" sz="1600">
                          <a:effectLst/>
                          <a:latin typeface="Calibri" panose="020F0502020204030204" pitchFamily="34" charset="0"/>
                          <a:cs typeface="Calibri" panose="020F0502020204030204" pitchFamily="34" charset="0"/>
                        </a:rPr>
                        <a:t>Total</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7.632.623,36</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7.663.850,44</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7.799.560,16</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100,41%</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102,19%</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101,77%</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843345850"/>
                  </a:ext>
                </a:extLst>
              </a:tr>
            </a:tbl>
          </a:graphicData>
        </a:graphic>
      </p:graphicFrame>
    </p:spTree>
    <p:extLst>
      <p:ext uri="{BB962C8B-B14F-4D97-AF65-F5344CB8AC3E}">
        <p14:creationId xmlns:p14="http://schemas.microsoft.com/office/powerpoint/2010/main" val="324784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89FB05-00A3-4D19-B432-53E91094677B}"/>
              </a:ext>
            </a:extLst>
          </p:cNvPr>
          <p:cNvSpPr>
            <a:spLocks noGrp="1"/>
          </p:cNvSpPr>
          <p:nvPr>
            <p:ph type="title"/>
          </p:nvPr>
        </p:nvSpPr>
        <p:spPr/>
        <p:txBody>
          <a:bodyPr/>
          <a:lstStyle/>
          <a:p>
            <a:r>
              <a:rPr lang="fr-BE" dirty="0" err="1"/>
              <a:t>depenses</a:t>
            </a:r>
            <a:r>
              <a:rPr lang="fr-BE" dirty="0"/>
              <a:t> </a:t>
            </a:r>
            <a:r>
              <a:rPr lang="fr-BE" dirty="0" err="1"/>
              <a:t>OrdinaireS</a:t>
            </a:r>
            <a:endParaRPr lang="fr-BE" dirty="0"/>
          </a:p>
        </p:txBody>
      </p:sp>
      <p:sp>
        <p:nvSpPr>
          <p:cNvPr id="3" name="Espace réservé du texte 2">
            <a:extLst>
              <a:ext uri="{FF2B5EF4-FFF2-40B4-BE49-F238E27FC236}">
                <a16:creationId xmlns:a16="http://schemas.microsoft.com/office/drawing/2014/main" id="{6AD4213E-EF92-4EDC-AF1B-F29D65ABB562}"/>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E4A69FE4-4A6A-4D01-BFFF-96FFF9332839}"/>
              </a:ext>
            </a:extLst>
          </p:cNvPr>
          <p:cNvSpPr>
            <a:spLocks noGrp="1"/>
          </p:cNvSpPr>
          <p:nvPr>
            <p:ph type="ftr" sz="quarter" idx="11"/>
          </p:nvPr>
        </p:nvSpPr>
        <p:spPr/>
        <p:txBody>
          <a:bodyPr/>
          <a:lstStyle/>
          <a:p>
            <a:pPr rtl="0"/>
            <a:r>
              <a:rPr lang="fr-FR" noProof="0" dirty="0"/>
              <a:t>Commune de Celles – Compte 2022</a:t>
            </a:r>
          </a:p>
        </p:txBody>
      </p:sp>
    </p:spTree>
    <p:extLst>
      <p:ext uri="{BB962C8B-B14F-4D97-AF65-F5344CB8AC3E}">
        <p14:creationId xmlns:p14="http://schemas.microsoft.com/office/powerpoint/2010/main" val="2640550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EFB38CB-9486-4181-854E-5393844883A3}"/>
              </a:ext>
            </a:extLst>
          </p:cNvPr>
          <p:cNvPicPr>
            <a:picLocks noChangeAspect="1"/>
          </p:cNvPicPr>
          <p:nvPr/>
        </p:nvPicPr>
        <p:blipFill>
          <a:blip r:embed="rId3"/>
          <a:stretch>
            <a:fillRect/>
          </a:stretch>
        </p:blipFill>
        <p:spPr>
          <a:xfrm>
            <a:off x="3892924" y="2085284"/>
            <a:ext cx="4463309" cy="4320646"/>
          </a:xfrm>
          <a:prstGeom prst="rect">
            <a:avLst/>
          </a:prstGeom>
        </p:spPr>
      </p:pic>
      <p:sp>
        <p:nvSpPr>
          <p:cNvPr id="2" name="Titre 1">
            <a:extLst>
              <a:ext uri="{FF2B5EF4-FFF2-40B4-BE49-F238E27FC236}">
                <a16:creationId xmlns:a16="http://schemas.microsoft.com/office/drawing/2014/main" id="{5A1186AB-92EC-4656-8D01-65ECB9AD728B}"/>
              </a:ext>
            </a:extLst>
          </p:cNvPr>
          <p:cNvSpPr>
            <a:spLocks noGrp="1"/>
          </p:cNvSpPr>
          <p:nvPr>
            <p:ph type="title"/>
          </p:nvPr>
        </p:nvSpPr>
        <p:spPr/>
        <p:txBody>
          <a:bodyPr/>
          <a:lstStyle/>
          <a:p>
            <a:r>
              <a:rPr lang="fr-BE" dirty="0"/>
              <a:t>Service ordinaire</a:t>
            </a:r>
          </a:p>
        </p:txBody>
      </p:sp>
      <p:sp>
        <p:nvSpPr>
          <p:cNvPr id="4" name="Espace réservé du pied de page 3">
            <a:extLst>
              <a:ext uri="{FF2B5EF4-FFF2-40B4-BE49-F238E27FC236}">
                <a16:creationId xmlns:a16="http://schemas.microsoft.com/office/drawing/2014/main" id="{55028BD7-E998-464C-A065-4CC59CBE21EA}"/>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6" name="ZoneTexte 5">
            <a:extLst>
              <a:ext uri="{FF2B5EF4-FFF2-40B4-BE49-F238E27FC236}">
                <a16:creationId xmlns:a16="http://schemas.microsoft.com/office/drawing/2014/main" id="{1960BB87-A6AF-40D0-9FB0-A080C2E2A84E}"/>
              </a:ext>
            </a:extLst>
          </p:cNvPr>
          <p:cNvSpPr txBox="1"/>
          <p:nvPr/>
        </p:nvSpPr>
        <p:spPr>
          <a:xfrm>
            <a:off x="5465135" y="980218"/>
            <a:ext cx="2976214" cy="923330"/>
          </a:xfrm>
          <a:prstGeom prst="rect">
            <a:avLst/>
          </a:prstGeom>
          <a:noFill/>
        </p:spPr>
        <p:txBody>
          <a:bodyPr wrap="square" rtlCol="0">
            <a:spAutoFit/>
          </a:bodyPr>
          <a:lstStyle/>
          <a:p>
            <a:pPr algn="ctr"/>
            <a:r>
              <a:rPr lang="fr-BE" dirty="0"/>
              <a:t>REPARTITION DES DEPENSES</a:t>
            </a:r>
          </a:p>
          <a:p>
            <a:pPr algn="ctr"/>
            <a:r>
              <a:rPr lang="fr-BE" b="1" dirty="0"/>
              <a:t>7.726.495,53€</a:t>
            </a:r>
          </a:p>
          <a:p>
            <a:pPr algn="ctr"/>
            <a:r>
              <a:rPr lang="fr-BE" dirty="0"/>
              <a:t>(hors dotations provisions)</a:t>
            </a:r>
          </a:p>
        </p:txBody>
      </p:sp>
      <p:sp>
        <p:nvSpPr>
          <p:cNvPr id="7" name="ZoneTexte 6">
            <a:extLst>
              <a:ext uri="{FF2B5EF4-FFF2-40B4-BE49-F238E27FC236}">
                <a16:creationId xmlns:a16="http://schemas.microsoft.com/office/drawing/2014/main" id="{40330ED6-0674-4A89-860C-75225A9588C4}"/>
              </a:ext>
            </a:extLst>
          </p:cNvPr>
          <p:cNvSpPr txBox="1"/>
          <p:nvPr/>
        </p:nvSpPr>
        <p:spPr>
          <a:xfrm>
            <a:off x="8356233" y="3136612"/>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personnel (45,85%)</a:t>
            </a:r>
          </a:p>
          <a:p>
            <a:pPr algn="ctr"/>
            <a:r>
              <a:rPr lang="fr-BE" sz="1600" b="1" dirty="0">
                <a:latin typeface="Calibri" panose="020F0502020204030204" pitchFamily="34" charset="0"/>
                <a:cs typeface="Calibri" panose="020F0502020204030204" pitchFamily="34" charset="0"/>
              </a:rPr>
              <a:t>3.542.334,44€</a:t>
            </a:r>
          </a:p>
        </p:txBody>
      </p:sp>
      <p:cxnSp>
        <p:nvCxnSpPr>
          <p:cNvPr id="9" name="Connecteur droit avec flèche 8">
            <a:extLst>
              <a:ext uri="{FF2B5EF4-FFF2-40B4-BE49-F238E27FC236}">
                <a16:creationId xmlns:a16="http://schemas.microsoft.com/office/drawing/2014/main" id="{CA2D2A81-ED25-46B7-8160-FAD58AE1A8A0}"/>
              </a:ext>
            </a:extLst>
          </p:cNvPr>
          <p:cNvCxnSpPr/>
          <p:nvPr/>
        </p:nvCxnSpPr>
        <p:spPr>
          <a:xfrm flipV="1">
            <a:off x="6953242" y="3301408"/>
            <a:ext cx="1403498" cy="2551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ZoneTexte 9">
            <a:extLst>
              <a:ext uri="{FF2B5EF4-FFF2-40B4-BE49-F238E27FC236}">
                <a16:creationId xmlns:a16="http://schemas.microsoft.com/office/drawing/2014/main" id="{B6C3A49E-AF7A-4D0E-A724-E920A068D55F}"/>
              </a:ext>
            </a:extLst>
          </p:cNvPr>
          <p:cNvSpPr txBox="1"/>
          <p:nvPr/>
        </p:nvSpPr>
        <p:spPr>
          <a:xfrm>
            <a:off x="1269688" y="195700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dette (12,68%)</a:t>
            </a:r>
          </a:p>
          <a:p>
            <a:pPr algn="ctr"/>
            <a:r>
              <a:rPr lang="fr-BE" sz="1600" b="1" dirty="0">
                <a:latin typeface="Calibri" panose="020F0502020204030204" pitchFamily="34" charset="0"/>
                <a:cs typeface="Calibri" panose="020F0502020204030204" pitchFamily="34" charset="0"/>
              </a:rPr>
              <a:t>979.765,76€</a:t>
            </a:r>
          </a:p>
        </p:txBody>
      </p:sp>
      <p:cxnSp>
        <p:nvCxnSpPr>
          <p:cNvPr id="12" name="Connecteur droit avec flèche 11">
            <a:extLst>
              <a:ext uri="{FF2B5EF4-FFF2-40B4-BE49-F238E27FC236}">
                <a16:creationId xmlns:a16="http://schemas.microsoft.com/office/drawing/2014/main" id="{16FD4977-1456-49E7-B97C-7ECE88B5318A}"/>
              </a:ext>
            </a:extLst>
          </p:cNvPr>
          <p:cNvCxnSpPr>
            <a:cxnSpLocks/>
          </p:cNvCxnSpPr>
          <p:nvPr/>
        </p:nvCxnSpPr>
        <p:spPr>
          <a:xfrm flipH="1" flipV="1">
            <a:off x="4162701" y="2249622"/>
            <a:ext cx="1445549" cy="5183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ZoneTexte 12">
            <a:extLst>
              <a:ext uri="{FF2B5EF4-FFF2-40B4-BE49-F238E27FC236}">
                <a16:creationId xmlns:a16="http://schemas.microsoft.com/office/drawing/2014/main" id="{754A2DB2-47F2-40F8-B8F6-1B0F41FCF8A4}"/>
              </a:ext>
            </a:extLst>
          </p:cNvPr>
          <p:cNvSpPr txBox="1"/>
          <p:nvPr/>
        </p:nvSpPr>
        <p:spPr>
          <a:xfrm>
            <a:off x="613816" y="3692992"/>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transferts (24,43%)</a:t>
            </a:r>
          </a:p>
          <a:p>
            <a:pPr algn="ctr"/>
            <a:r>
              <a:rPr lang="fr-BE" sz="1600" b="1" dirty="0">
                <a:latin typeface="Calibri" panose="020F0502020204030204" pitchFamily="34" charset="0"/>
                <a:cs typeface="Calibri" panose="020F0502020204030204" pitchFamily="34" charset="0"/>
              </a:rPr>
              <a:t>1.887.311,94€</a:t>
            </a:r>
          </a:p>
        </p:txBody>
      </p:sp>
      <p:cxnSp>
        <p:nvCxnSpPr>
          <p:cNvPr id="15" name="Connecteur droit avec flèche 14">
            <a:extLst>
              <a:ext uri="{FF2B5EF4-FFF2-40B4-BE49-F238E27FC236}">
                <a16:creationId xmlns:a16="http://schemas.microsoft.com/office/drawing/2014/main" id="{7D220ED4-697F-4214-A917-356F8DA729FF}"/>
              </a:ext>
            </a:extLst>
          </p:cNvPr>
          <p:cNvCxnSpPr/>
          <p:nvPr/>
        </p:nvCxnSpPr>
        <p:spPr>
          <a:xfrm flipH="1" flipV="1">
            <a:off x="3615070" y="3891516"/>
            <a:ext cx="1227862" cy="2870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ZoneTexte 15">
            <a:extLst>
              <a:ext uri="{FF2B5EF4-FFF2-40B4-BE49-F238E27FC236}">
                <a16:creationId xmlns:a16="http://schemas.microsoft.com/office/drawing/2014/main" id="{28574C5C-2A34-47D5-AE0E-2E3DCDD6139B}"/>
              </a:ext>
            </a:extLst>
          </p:cNvPr>
          <p:cNvSpPr txBox="1"/>
          <p:nvPr/>
        </p:nvSpPr>
        <p:spPr>
          <a:xfrm>
            <a:off x="8154905" y="5293007"/>
            <a:ext cx="3461855"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Dépenses de fonctionnement (17,05%)</a:t>
            </a:r>
          </a:p>
          <a:p>
            <a:pPr algn="ctr"/>
            <a:r>
              <a:rPr lang="fr-BE" sz="1600" b="1" dirty="0">
                <a:latin typeface="Calibri" panose="020F0502020204030204" pitchFamily="34" charset="0"/>
                <a:cs typeface="Calibri" panose="020F0502020204030204" pitchFamily="34" charset="0"/>
              </a:rPr>
              <a:t>1.317.083,39€</a:t>
            </a:r>
          </a:p>
        </p:txBody>
      </p:sp>
      <p:cxnSp>
        <p:nvCxnSpPr>
          <p:cNvPr id="18" name="Connecteur droit avec flèche 17">
            <a:extLst>
              <a:ext uri="{FF2B5EF4-FFF2-40B4-BE49-F238E27FC236}">
                <a16:creationId xmlns:a16="http://schemas.microsoft.com/office/drawing/2014/main" id="{F594DEB7-568B-460B-B648-60683DFD139C}"/>
              </a:ext>
            </a:extLst>
          </p:cNvPr>
          <p:cNvCxnSpPr>
            <a:cxnSpLocks/>
          </p:cNvCxnSpPr>
          <p:nvPr/>
        </p:nvCxnSpPr>
        <p:spPr>
          <a:xfrm>
            <a:off x="5720317" y="5422605"/>
            <a:ext cx="24340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8851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B0239798-8EE4-44A2-991E-FC2F60A74355}"/>
              </a:ext>
            </a:extLst>
          </p:cNvPr>
          <p:cNvGraphicFramePr>
            <a:graphicFrameLocks/>
          </p:cNvGraphicFramePr>
          <p:nvPr>
            <p:extLst>
              <p:ext uri="{D42A27DB-BD31-4B8C-83A1-F6EECF244321}">
                <p14:modId xmlns:p14="http://schemas.microsoft.com/office/powerpoint/2010/main" val="3374215083"/>
              </p:ext>
            </p:extLst>
          </p:nvPr>
        </p:nvGraphicFramePr>
        <p:xfrm>
          <a:off x="3295468" y="1349692"/>
          <a:ext cx="6412053" cy="524943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B2FD266A-B6D9-4779-B5E1-E658DB355C5E}"/>
              </a:ext>
            </a:extLst>
          </p:cNvPr>
          <p:cNvSpPr>
            <a:spLocks noGrp="1"/>
          </p:cNvSpPr>
          <p:nvPr>
            <p:ph type="title"/>
          </p:nvPr>
        </p:nvSpPr>
        <p:spPr/>
        <p:txBody>
          <a:bodyPr/>
          <a:lstStyle/>
          <a:p>
            <a:r>
              <a:rPr lang="fr-BE" dirty="0"/>
              <a:t>Service ordinaire – dépenses de transferts</a:t>
            </a:r>
          </a:p>
        </p:txBody>
      </p:sp>
      <p:sp>
        <p:nvSpPr>
          <p:cNvPr id="4" name="Espace réservé du pied de page 3">
            <a:extLst>
              <a:ext uri="{FF2B5EF4-FFF2-40B4-BE49-F238E27FC236}">
                <a16:creationId xmlns:a16="http://schemas.microsoft.com/office/drawing/2014/main" id="{D9F9F302-795A-4271-9203-11EEBEB90DEF}"/>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6" name="ZoneTexte 5">
            <a:extLst>
              <a:ext uri="{FF2B5EF4-FFF2-40B4-BE49-F238E27FC236}">
                <a16:creationId xmlns:a16="http://schemas.microsoft.com/office/drawing/2014/main" id="{AF9CFE31-AE76-4C4F-AB57-AB2FB6B6D73D}"/>
              </a:ext>
            </a:extLst>
          </p:cNvPr>
          <p:cNvSpPr txBox="1"/>
          <p:nvPr/>
        </p:nvSpPr>
        <p:spPr>
          <a:xfrm>
            <a:off x="8684785" y="179244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CPAS</a:t>
            </a:r>
          </a:p>
          <a:p>
            <a:pPr algn="ctr"/>
            <a:r>
              <a:rPr lang="fr-BE" sz="1600" b="1" dirty="0">
                <a:latin typeface="Calibri" panose="020F0502020204030204" pitchFamily="34" charset="0"/>
                <a:cs typeface="Calibri" panose="020F0502020204030204" pitchFamily="34" charset="0"/>
              </a:rPr>
              <a:t>608.165,69€</a:t>
            </a:r>
          </a:p>
        </p:txBody>
      </p:sp>
      <p:cxnSp>
        <p:nvCxnSpPr>
          <p:cNvPr id="8" name="Connecteur droit avec flèche 7">
            <a:extLst>
              <a:ext uri="{FF2B5EF4-FFF2-40B4-BE49-F238E27FC236}">
                <a16:creationId xmlns:a16="http://schemas.microsoft.com/office/drawing/2014/main" id="{E0782AEE-B3EE-4132-8CA3-B469205ACEA7}"/>
              </a:ext>
            </a:extLst>
          </p:cNvPr>
          <p:cNvCxnSpPr/>
          <p:nvPr/>
        </p:nvCxnSpPr>
        <p:spPr>
          <a:xfrm flipV="1">
            <a:off x="7213600" y="1975556"/>
            <a:ext cx="2246489" cy="6208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ZoneTexte 11">
            <a:extLst>
              <a:ext uri="{FF2B5EF4-FFF2-40B4-BE49-F238E27FC236}">
                <a16:creationId xmlns:a16="http://schemas.microsoft.com/office/drawing/2014/main" id="{9234E303-15AA-4F69-BC20-0B42263279B0}"/>
              </a:ext>
            </a:extLst>
          </p:cNvPr>
          <p:cNvSpPr txBox="1"/>
          <p:nvPr/>
        </p:nvSpPr>
        <p:spPr>
          <a:xfrm>
            <a:off x="9091185" y="383117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Fabriques d’église</a:t>
            </a:r>
          </a:p>
          <a:p>
            <a:pPr algn="ctr"/>
            <a:r>
              <a:rPr lang="fr-BE" sz="1600" b="1" dirty="0">
                <a:latin typeface="Calibri" panose="020F0502020204030204" pitchFamily="34" charset="0"/>
                <a:cs typeface="Calibri" panose="020F0502020204030204" pitchFamily="34" charset="0"/>
              </a:rPr>
              <a:t>47.054,43€</a:t>
            </a:r>
          </a:p>
        </p:txBody>
      </p:sp>
      <p:cxnSp>
        <p:nvCxnSpPr>
          <p:cNvPr id="14" name="Connecteur droit avec flèche 13">
            <a:extLst>
              <a:ext uri="{FF2B5EF4-FFF2-40B4-BE49-F238E27FC236}">
                <a16:creationId xmlns:a16="http://schemas.microsoft.com/office/drawing/2014/main" id="{2FADE8DD-92F5-418A-9C5C-AE20642694B1}"/>
              </a:ext>
            </a:extLst>
          </p:cNvPr>
          <p:cNvCxnSpPr>
            <a:cxnSpLocks/>
          </p:cNvCxnSpPr>
          <p:nvPr/>
        </p:nvCxnSpPr>
        <p:spPr>
          <a:xfrm flipV="1">
            <a:off x="8037820" y="4077552"/>
            <a:ext cx="1580313" cy="8810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ZoneTexte 14">
            <a:extLst>
              <a:ext uri="{FF2B5EF4-FFF2-40B4-BE49-F238E27FC236}">
                <a16:creationId xmlns:a16="http://schemas.microsoft.com/office/drawing/2014/main" id="{916F952D-364C-47F1-A203-07C8E10DFBFD}"/>
              </a:ext>
            </a:extLst>
          </p:cNvPr>
          <p:cNvSpPr txBox="1"/>
          <p:nvPr/>
        </p:nvSpPr>
        <p:spPr>
          <a:xfrm>
            <a:off x="9091185" y="4541384"/>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IDETA</a:t>
            </a:r>
          </a:p>
          <a:p>
            <a:pPr algn="ctr"/>
            <a:r>
              <a:rPr lang="fr-BE" sz="1600" b="1" dirty="0">
                <a:latin typeface="Calibri" panose="020F0502020204030204" pitchFamily="34" charset="0"/>
                <a:cs typeface="Calibri" panose="020F0502020204030204" pitchFamily="34" charset="0"/>
              </a:rPr>
              <a:t>50.258,59€</a:t>
            </a:r>
          </a:p>
        </p:txBody>
      </p:sp>
      <p:cxnSp>
        <p:nvCxnSpPr>
          <p:cNvPr id="17" name="Connecteur droit avec flèche 16">
            <a:extLst>
              <a:ext uri="{FF2B5EF4-FFF2-40B4-BE49-F238E27FC236}">
                <a16:creationId xmlns:a16="http://schemas.microsoft.com/office/drawing/2014/main" id="{4B531C39-DB4C-48CD-A237-29FEF2366251}"/>
              </a:ext>
            </a:extLst>
          </p:cNvPr>
          <p:cNvCxnSpPr>
            <a:cxnSpLocks/>
          </p:cNvCxnSpPr>
          <p:nvPr/>
        </p:nvCxnSpPr>
        <p:spPr>
          <a:xfrm flipV="1">
            <a:off x="7956983" y="4696179"/>
            <a:ext cx="1965950" cy="6567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ZoneTexte 17">
            <a:extLst>
              <a:ext uri="{FF2B5EF4-FFF2-40B4-BE49-F238E27FC236}">
                <a16:creationId xmlns:a16="http://schemas.microsoft.com/office/drawing/2014/main" id="{189D1B9E-DCDA-4623-90B6-8BE03E77F9B0}"/>
              </a:ext>
            </a:extLst>
          </p:cNvPr>
          <p:cNvSpPr txBox="1"/>
          <p:nvPr/>
        </p:nvSpPr>
        <p:spPr>
          <a:xfrm>
            <a:off x="8950074" y="5362508"/>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IPALLE</a:t>
            </a:r>
          </a:p>
          <a:p>
            <a:pPr algn="ctr"/>
            <a:r>
              <a:rPr lang="fr-BE" sz="1600" b="1" dirty="0">
                <a:latin typeface="Calibri" panose="020F0502020204030204" pitchFamily="34" charset="0"/>
                <a:cs typeface="Calibri" panose="020F0502020204030204" pitchFamily="34" charset="0"/>
              </a:rPr>
              <a:t>265.728,20€</a:t>
            </a:r>
          </a:p>
        </p:txBody>
      </p:sp>
      <p:cxnSp>
        <p:nvCxnSpPr>
          <p:cNvPr id="20" name="Connecteur droit avec flèche 19">
            <a:extLst>
              <a:ext uri="{FF2B5EF4-FFF2-40B4-BE49-F238E27FC236}">
                <a16:creationId xmlns:a16="http://schemas.microsoft.com/office/drawing/2014/main" id="{5FF2909E-6C80-4DF3-AE95-4DA68B4E037F}"/>
              </a:ext>
            </a:extLst>
          </p:cNvPr>
          <p:cNvCxnSpPr/>
          <p:nvPr/>
        </p:nvCxnSpPr>
        <p:spPr>
          <a:xfrm flipV="1">
            <a:off x="7213600" y="5572109"/>
            <a:ext cx="2404533" cy="1695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29425136-934E-4BFA-84A0-0FC96253F8E7}"/>
              </a:ext>
            </a:extLst>
          </p:cNvPr>
          <p:cNvSpPr txBox="1"/>
          <p:nvPr/>
        </p:nvSpPr>
        <p:spPr>
          <a:xfrm>
            <a:off x="1232486" y="1792443"/>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Zone de secours</a:t>
            </a:r>
          </a:p>
          <a:p>
            <a:pPr algn="ctr"/>
            <a:r>
              <a:rPr lang="fr-BE" sz="1600" b="1" dirty="0">
                <a:latin typeface="Calibri" panose="020F0502020204030204" pitchFamily="34" charset="0"/>
                <a:cs typeface="Calibri" panose="020F0502020204030204" pitchFamily="34" charset="0"/>
              </a:rPr>
              <a:t>212.409,68€</a:t>
            </a:r>
          </a:p>
        </p:txBody>
      </p:sp>
      <p:cxnSp>
        <p:nvCxnSpPr>
          <p:cNvPr id="23" name="Connecteur droit avec flèche 22">
            <a:extLst>
              <a:ext uri="{FF2B5EF4-FFF2-40B4-BE49-F238E27FC236}">
                <a16:creationId xmlns:a16="http://schemas.microsoft.com/office/drawing/2014/main" id="{EE01B5E7-02EE-43B7-94EE-A2DEAAECDB5D}"/>
              </a:ext>
            </a:extLst>
          </p:cNvPr>
          <p:cNvCxnSpPr/>
          <p:nvPr/>
        </p:nvCxnSpPr>
        <p:spPr>
          <a:xfrm flipH="1" flipV="1">
            <a:off x="3567289" y="1975556"/>
            <a:ext cx="1896533" cy="6208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ZoneTexte 23">
            <a:extLst>
              <a:ext uri="{FF2B5EF4-FFF2-40B4-BE49-F238E27FC236}">
                <a16:creationId xmlns:a16="http://schemas.microsoft.com/office/drawing/2014/main" id="{F1A8F545-883F-4B3F-B2B3-A3C9635F94D6}"/>
              </a:ext>
            </a:extLst>
          </p:cNvPr>
          <p:cNvSpPr txBox="1"/>
          <p:nvPr/>
        </p:nvSpPr>
        <p:spPr>
          <a:xfrm>
            <a:off x="438385" y="3049706"/>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Zone de police</a:t>
            </a:r>
          </a:p>
          <a:p>
            <a:pPr algn="ctr"/>
            <a:r>
              <a:rPr lang="fr-BE" sz="1600" b="1" dirty="0">
                <a:latin typeface="Calibri" panose="020F0502020204030204" pitchFamily="34" charset="0"/>
                <a:cs typeface="Calibri" panose="020F0502020204030204" pitchFamily="34" charset="0"/>
              </a:rPr>
              <a:t>572.893,08€</a:t>
            </a:r>
          </a:p>
        </p:txBody>
      </p:sp>
      <p:cxnSp>
        <p:nvCxnSpPr>
          <p:cNvPr id="26" name="Connecteur droit avec flèche 25">
            <a:extLst>
              <a:ext uri="{FF2B5EF4-FFF2-40B4-BE49-F238E27FC236}">
                <a16:creationId xmlns:a16="http://schemas.microsoft.com/office/drawing/2014/main" id="{B9CCE406-D42F-4207-9557-06452044DB69}"/>
              </a:ext>
            </a:extLst>
          </p:cNvPr>
          <p:cNvCxnSpPr/>
          <p:nvPr/>
        </p:nvCxnSpPr>
        <p:spPr>
          <a:xfrm flipH="1" flipV="1">
            <a:off x="2678992" y="3262489"/>
            <a:ext cx="1915586" cy="6829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ZoneTexte 26">
            <a:extLst>
              <a:ext uri="{FF2B5EF4-FFF2-40B4-BE49-F238E27FC236}">
                <a16:creationId xmlns:a16="http://schemas.microsoft.com/office/drawing/2014/main" id="{530BC2B3-7790-413C-9F95-9C34D84B179C}"/>
              </a:ext>
            </a:extLst>
          </p:cNvPr>
          <p:cNvSpPr txBox="1"/>
          <p:nvPr/>
        </p:nvSpPr>
        <p:spPr>
          <a:xfrm>
            <a:off x="248824" y="4261448"/>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Subsides aux associations</a:t>
            </a:r>
          </a:p>
          <a:p>
            <a:pPr algn="ctr"/>
            <a:r>
              <a:rPr lang="fr-BE" sz="1600" b="1" dirty="0">
                <a:latin typeface="Calibri" panose="020F0502020204030204" pitchFamily="34" charset="0"/>
                <a:cs typeface="Calibri" panose="020F0502020204030204" pitchFamily="34" charset="0"/>
              </a:rPr>
              <a:t>87.125,26€</a:t>
            </a:r>
          </a:p>
        </p:txBody>
      </p:sp>
      <p:cxnSp>
        <p:nvCxnSpPr>
          <p:cNvPr id="29" name="Connecteur droit avec flèche 28">
            <a:extLst>
              <a:ext uri="{FF2B5EF4-FFF2-40B4-BE49-F238E27FC236}">
                <a16:creationId xmlns:a16="http://schemas.microsoft.com/office/drawing/2014/main" id="{0EAE60FB-4B44-4BD4-B534-47FB117B6657}"/>
              </a:ext>
            </a:extLst>
          </p:cNvPr>
          <p:cNvCxnSpPr/>
          <p:nvPr/>
        </p:nvCxnSpPr>
        <p:spPr>
          <a:xfrm flipH="1" flipV="1">
            <a:off x="2935111" y="4541384"/>
            <a:ext cx="2949053" cy="1030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ZoneTexte 29">
            <a:extLst>
              <a:ext uri="{FF2B5EF4-FFF2-40B4-BE49-F238E27FC236}">
                <a16:creationId xmlns:a16="http://schemas.microsoft.com/office/drawing/2014/main" id="{07D16E79-CD9D-44D4-ABF9-2F9C133C6E75}"/>
              </a:ext>
            </a:extLst>
          </p:cNvPr>
          <p:cNvSpPr txBox="1"/>
          <p:nvPr/>
        </p:nvSpPr>
        <p:spPr>
          <a:xfrm>
            <a:off x="1468098" y="6014349"/>
            <a:ext cx="2893013" cy="584775"/>
          </a:xfrm>
          <a:prstGeom prst="rect">
            <a:avLst/>
          </a:prstGeom>
          <a:noFill/>
        </p:spPr>
        <p:txBody>
          <a:bodyPr wrap="square" rtlCol="0">
            <a:spAutoFit/>
          </a:bodyPr>
          <a:lstStyle/>
          <a:p>
            <a:pPr algn="ctr"/>
            <a:r>
              <a:rPr lang="fr-BE" sz="1600" dirty="0">
                <a:latin typeface="Calibri" panose="020F0502020204030204" pitchFamily="34" charset="0"/>
                <a:cs typeface="Calibri" panose="020F0502020204030204" pitchFamily="34" charset="0"/>
              </a:rPr>
              <a:t>No Télé</a:t>
            </a:r>
          </a:p>
          <a:p>
            <a:pPr algn="ctr"/>
            <a:r>
              <a:rPr lang="fr-BE" sz="1600" b="1" dirty="0">
                <a:latin typeface="Calibri" panose="020F0502020204030204" pitchFamily="34" charset="0"/>
                <a:cs typeface="Calibri" panose="020F0502020204030204" pitchFamily="34" charset="0"/>
              </a:rPr>
              <a:t>22.376,58€</a:t>
            </a:r>
          </a:p>
        </p:txBody>
      </p:sp>
      <p:cxnSp>
        <p:nvCxnSpPr>
          <p:cNvPr id="32" name="Connecteur droit avec flèche 31">
            <a:extLst>
              <a:ext uri="{FF2B5EF4-FFF2-40B4-BE49-F238E27FC236}">
                <a16:creationId xmlns:a16="http://schemas.microsoft.com/office/drawing/2014/main" id="{16DDE7A8-B765-47B2-93FE-038DB57AA051}"/>
              </a:ext>
            </a:extLst>
          </p:cNvPr>
          <p:cNvCxnSpPr>
            <a:cxnSpLocks/>
          </p:cNvCxnSpPr>
          <p:nvPr/>
        </p:nvCxnSpPr>
        <p:spPr>
          <a:xfrm flipH="1">
            <a:off x="3636785" y="6142769"/>
            <a:ext cx="2671053" cy="1980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9884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phique 4">
            <a:extLst>
              <a:ext uri="{FF2B5EF4-FFF2-40B4-BE49-F238E27FC236}">
                <a16:creationId xmlns:a16="http://schemas.microsoft.com/office/drawing/2014/main" id="{8EE34393-D6EB-454E-B7D7-B51DBC7422AF}"/>
              </a:ext>
            </a:extLst>
          </p:cNvPr>
          <p:cNvGraphicFramePr>
            <a:graphicFrameLocks/>
          </p:cNvGraphicFramePr>
          <p:nvPr>
            <p:extLst>
              <p:ext uri="{D42A27DB-BD31-4B8C-83A1-F6EECF244321}">
                <p14:modId xmlns:p14="http://schemas.microsoft.com/office/powerpoint/2010/main" val="1702726583"/>
              </p:ext>
            </p:extLst>
          </p:nvPr>
        </p:nvGraphicFramePr>
        <p:xfrm>
          <a:off x="6596147" y="2742764"/>
          <a:ext cx="5237890" cy="311577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43AFDCB2-4AE7-4045-A1BA-47A98FD2BEFC}"/>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E5F840FD-CB60-4513-B0BF-A9CC610DFDF0}"/>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9" name="ZoneTexte 8">
            <a:extLst>
              <a:ext uri="{FF2B5EF4-FFF2-40B4-BE49-F238E27FC236}">
                <a16:creationId xmlns:a16="http://schemas.microsoft.com/office/drawing/2014/main" id="{501AF25E-5F10-409C-8FD8-751B231CE36C}"/>
              </a:ext>
            </a:extLst>
          </p:cNvPr>
          <p:cNvSpPr txBox="1"/>
          <p:nvPr/>
        </p:nvSpPr>
        <p:spPr>
          <a:xfrm>
            <a:off x="7384312" y="2225496"/>
            <a:ext cx="3359888" cy="369332"/>
          </a:xfrm>
          <a:prstGeom prst="rect">
            <a:avLst/>
          </a:prstGeom>
          <a:noFill/>
        </p:spPr>
        <p:txBody>
          <a:bodyPr wrap="square" rtlCol="0">
            <a:spAutoFit/>
          </a:bodyPr>
          <a:lstStyle/>
          <a:p>
            <a:r>
              <a:rPr lang="fr-BE" u="sng" dirty="0"/>
              <a:t>Total des dépenses de transferts</a:t>
            </a:r>
          </a:p>
        </p:txBody>
      </p:sp>
      <p:sp>
        <p:nvSpPr>
          <p:cNvPr id="10" name="ZoneTexte 9">
            <a:extLst>
              <a:ext uri="{FF2B5EF4-FFF2-40B4-BE49-F238E27FC236}">
                <a16:creationId xmlns:a16="http://schemas.microsoft.com/office/drawing/2014/main" id="{6B180BE5-B407-422B-AA8A-C90A9869303B}"/>
              </a:ext>
            </a:extLst>
          </p:cNvPr>
          <p:cNvSpPr txBox="1"/>
          <p:nvPr/>
        </p:nvSpPr>
        <p:spPr>
          <a:xfrm>
            <a:off x="1125917" y="1780924"/>
            <a:ext cx="3359888" cy="369332"/>
          </a:xfrm>
          <a:prstGeom prst="rect">
            <a:avLst/>
          </a:prstGeom>
          <a:noFill/>
        </p:spPr>
        <p:txBody>
          <a:bodyPr wrap="square" rtlCol="0">
            <a:spAutoFit/>
          </a:bodyPr>
          <a:lstStyle/>
          <a:p>
            <a:r>
              <a:rPr lang="fr-BE" dirty="0"/>
              <a:t>DEPENSES DE TRANSFERTS</a:t>
            </a:r>
          </a:p>
        </p:txBody>
      </p:sp>
      <p:cxnSp>
        <p:nvCxnSpPr>
          <p:cNvPr id="13" name="Connecteur droit avec flèche 12">
            <a:extLst>
              <a:ext uri="{FF2B5EF4-FFF2-40B4-BE49-F238E27FC236}">
                <a16:creationId xmlns:a16="http://schemas.microsoft.com/office/drawing/2014/main" id="{9AACF164-3C5A-243D-9461-40C803961237}"/>
              </a:ext>
            </a:extLst>
          </p:cNvPr>
          <p:cNvCxnSpPr/>
          <p:nvPr/>
        </p:nvCxnSpPr>
        <p:spPr>
          <a:xfrm flipV="1">
            <a:off x="7818473" y="4557823"/>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
            <a:extLst>
              <a:ext uri="{FF2B5EF4-FFF2-40B4-BE49-F238E27FC236}">
                <a16:creationId xmlns:a16="http://schemas.microsoft.com/office/drawing/2014/main" id="{19F82F44-9E40-07D4-499C-778C8F62BD0D}"/>
              </a:ext>
            </a:extLst>
          </p:cNvPr>
          <p:cNvSpPr txBox="1"/>
          <p:nvPr/>
        </p:nvSpPr>
        <p:spPr>
          <a:xfrm>
            <a:off x="7961367" y="4491582"/>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+4,2%</a:t>
            </a:r>
          </a:p>
        </p:txBody>
      </p:sp>
      <p:cxnSp>
        <p:nvCxnSpPr>
          <p:cNvPr id="15" name="Connecteur droit avec flèche 14">
            <a:extLst>
              <a:ext uri="{FF2B5EF4-FFF2-40B4-BE49-F238E27FC236}">
                <a16:creationId xmlns:a16="http://schemas.microsoft.com/office/drawing/2014/main" id="{1717EAF0-F79B-3B43-871F-439B8BF636B0}"/>
              </a:ext>
            </a:extLst>
          </p:cNvPr>
          <p:cNvCxnSpPr/>
          <p:nvPr/>
        </p:nvCxnSpPr>
        <p:spPr>
          <a:xfrm flipV="1">
            <a:off x="8693636" y="3971867"/>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
            <a:extLst>
              <a:ext uri="{FF2B5EF4-FFF2-40B4-BE49-F238E27FC236}">
                <a16:creationId xmlns:a16="http://schemas.microsoft.com/office/drawing/2014/main" id="{0961649D-50F8-D91D-774B-FFC5221DF46D}"/>
              </a:ext>
            </a:extLst>
          </p:cNvPr>
          <p:cNvSpPr txBox="1"/>
          <p:nvPr/>
        </p:nvSpPr>
        <p:spPr>
          <a:xfrm>
            <a:off x="8836530" y="3905626"/>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+0,9%</a:t>
            </a:r>
          </a:p>
        </p:txBody>
      </p:sp>
      <p:cxnSp>
        <p:nvCxnSpPr>
          <p:cNvPr id="17" name="Connecteur droit avec flèche 16">
            <a:extLst>
              <a:ext uri="{FF2B5EF4-FFF2-40B4-BE49-F238E27FC236}">
                <a16:creationId xmlns:a16="http://schemas.microsoft.com/office/drawing/2014/main" id="{301B354B-986B-2388-A263-8B091BBB5707}"/>
              </a:ext>
            </a:extLst>
          </p:cNvPr>
          <p:cNvCxnSpPr/>
          <p:nvPr/>
        </p:nvCxnSpPr>
        <p:spPr>
          <a:xfrm flipV="1">
            <a:off x="9580021" y="3768369"/>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1">
            <a:extLst>
              <a:ext uri="{FF2B5EF4-FFF2-40B4-BE49-F238E27FC236}">
                <a16:creationId xmlns:a16="http://schemas.microsoft.com/office/drawing/2014/main" id="{FED6F357-7A68-769B-1648-29A272057F94}"/>
              </a:ext>
            </a:extLst>
          </p:cNvPr>
          <p:cNvSpPr txBox="1"/>
          <p:nvPr/>
        </p:nvSpPr>
        <p:spPr>
          <a:xfrm>
            <a:off x="9722915" y="3702128"/>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+2,2%</a:t>
            </a:r>
          </a:p>
        </p:txBody>
      </p:sp>
      <p:cxnSp>
        <p:nvCxnSpPr>
          <p:cNvPr id="19" name="Connecteur droit avec flèche 18">
            <a:extLst>
              <a:ext uri="{FF2B5EF4-FFF2-40B4-BE49-F238E27FC236}">
                <a16:creationId xmlns:a16="http://schemas.microsoft.com/office/drawing/2014/main" id="{A3FED72E-342B-037B-D923-7310FC670C34}"/>
              </a:ext>
            </a:extLst>
          </p:cNvPr>
          <p:cNvCxnSpPr>
            <a:cxnSpLocks/>
          </p:cNvCxnSpPr>
          <p:nvPr/>
        </p:nvCxnSpPr>
        <p:spPr>
          <a:xfrm>
            <a:off x="10504902" y="3604697"/>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
            <a:extLst>
              <a:ext uri="{FF2B5EF4-FFF2-40B4-BE49-F238E27FC236}">
                <a16:creationId xmlns:a16="http://schemas.microsoft.com/office/drawing/2014/main" id="{1A4D5917-09E4-068D-96CB-29A2A064D859}"/>
              </a:ext>
            </a:extLst>
          </p:cNvPr>
          <p:cNvSpPr txBox="1"/>
          <p:nvPr/>
        </p:nvSpPr>
        <p:spPr>
          <a:xfrm>
            <a:off x="10609300" y="3524920"/>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- 1</a:t>
            </a:r>
            <a:r>
              <a:rPr lang="fr-BE" sz="1200" kern="1200" dirty="0">
                <a:solidFill>
                  <a:srgbClr val="FF0000"/>
                </a:solidFill>
              </a:rPr>
              <a:t>,0%</a:t>
            </a:r>
          </a:p>
        </p:txBody>
      </p:sp>
      <p:graphicFrame>
        <p:nvGraphicFramePr>
          <p:cNvPr id="3" name="Graphique 2">
            <a:extLst>
              <a:ext uri="{FF2B5EF4-FFF2-40B4-BE49-F238E27FC236}">
                <a16:creationId xmlns:a16="http://schemas.microsoft.com/office/drawing/2014/main" id="{8CEED850-C794-499A-A09C-0029030F3CF6}"/>
              </a:ext>
            </a:extLst>
          </p:cNvPr>
          <p:cNvGraphicFramePr>
            <a:graphicFrameLocks/>
          </p:cNvGraphicFramePr>
          <p:nvPr>
            <p:extLst>
              <p:ext uri="{D42A27DB-BD31-4B8C-83A1-F6EECF244321}">
                <p14:modId xmlns:p14="http://schemas.microsoft.com/office/powerpoint/2010/main" val="3922985495"/>
              </p:ext>
            </p:extLst>
          </p:nvPr>
        </p:nvGraphicFramePr>
        <p:xfrm>
          <a:off x="566182" y="2396669"/>
          <a:ext cx="5529818" cy="3211216"/>
        </p:xfrm>
        <a:graphic>
          <a:graphicData uri="http://schemas.openxmlformats.org/drawingml/2006/chart">
            <c:chart xmlns:c="http://schemas.openxmlformats.org/drawingml/2006/chart" xmlns:r="http://schemas.openxmlformats.org/officeDocument/2006/relationships" r:id="rId4"/>
          </a:graphicData>
        </a:graphic>
      </p:graphicFrame>
      <p:sp>
        <p:nvSpPr>
          <p:cNvPr id="8" name="ZoneTexte 7">
            <a:extLst>
              <a:ext uri="{FF2B5EF4-FFF2-40B4-BE49-F238E27FC236}">
                <a16:creationId xmlns:a16="http://schemas.microsoft.com/office/drawing/2014/main" id="{F745F49E-4658-4648-ACD9-0AE46FA3ABB6}"/>
              </a:ext>
            </a:extLst>
          </p:cNvPr>
          <p:cNvSpPr txBox="1"/>
          <p:nvPr/>
        </p:nvSpPr>
        <p:spPr>
          <a:xfrm>
            <a:off x="2906232" y="2230769"/>
            <a:ext cx="3359888" cy="369332"/>
          </a:xfrm>
          <a:prstGeom prst="rect">
            <a:avLst/>
          </a:prstGeom>
          <a:noFill/>
        </p:spPr>
        <p:txBody>
          <a:bodyPr wrap="square" rtlCol="0">
            <a:spAutoFit/>
          </a:bodyPr>
          <a:lstStyle/>
          <a:p>
            <a:r>
              <a:rPr lang="fr-BE" u="sng" dirty="0"/>
              <a:t>Détails</a:t>
            </a:r>
          </a:p>
        </p:txBody>
      </p:sp>
    </p:spTree>
    <p:extLst>
      <p:ext uri="{BB962C8B-B14F-4D97-AF65-F5344CB8AC3E}">
        <p14:creationId xmlns:p14="http://schemas.microsoft.com/office/powerpoint/2010/main" val="25885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a:extLst>
              <a:ext uri="{FF2B5EF4-FFF2-40B4-BE49-F238E27FC236}">
                <a16:creationId xmlns:a16="http://schemas.microsoft.com/office/drawing/2014/main" id="{AD20344C-0844-44A9-B7AD-E573B5B6B3D7}"/>
              </a:ext>
            </a:extLst>
          </p:cNvPr>
          <p:cNvGraphicFramePr>
            <a:graphicFrameLocks/>
          </p:cNvGraphicFramePr>
          <p:nvPr>
            <p:extLst>
              <p:ext uri="{D42A27DB-BD31-4B8C-83A1-F6EECF244321}">
                <p14:modId xmlns:p14="http://schemas.microsoft.com/office/powerpoint/2010/main" val="3154864747"/>
              </p:ext>
            </p:extLst>
          </p:nvPr>
        </p:nvGraphicFramePr>
        <p:xfrm>
          <a:off x="6159256" y="2171596"/>
          <a:ext cx="5719683" cy="34091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Graphique 4">
            <a:extLst>
              <a:ext uri="{FF2B5EF4-FFF2-40B4-BE49-F238E27FC236}">
                <a16:creationId xmlns:a16="http://schemas.microsoft.com/office/drawing/2014/main" id="{C36A5E93-8628-493B-958E-D0FB3886CB37}"/>
              </a:ext>
            </a:extLst>
          </p:cNvPr>
          <p:cNvGraphicFramePr>
            <a:graphicFrameLocks/>
          </p:cNvGraphicFramePr>
          <p:nvPr>
            <p:extLst>
              <p:ext uri="{D42A27DB-BD31-4B8C-83A1-F6EECF244321}">
                <p14:modId xmlns:p14="http://schemas.microsoft.com/office/powerpoint/2010/main" val="533422722"/>
              </p:ext>
            </p:extLst>
          </p:nvPr>
        </p:nvGraphicFramePr>
        <p:xfrm>
          <a:off x="287078" y="2227956"/>
          <a:ext cx="5719682" cy="3409147"/>
        </p:xfrm>
        <a:graphic>
          <a:graphicData uri="http://schemas.openxmlformats.org/drawingml/2006/chart">
            <c:chart xmlns:c="http://schemas.openxmlformats.org/drawingml/2006/chart" xmlns:r="http://schemas.openxmlformats.org/officeDocument/2006/relationships" r:id="rId4"/>
          </a:graphicData>
        </a:graphic>
      </p:graphicFrame>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2358675" y="1772712"/>
            <a:ext cx="3359888" cy="369332"/>
          </a:xfrm>
          <a:prstGeom prst="rect">
            <a:avLst/>
          </a:prstGeom>
          <a:noFill/>
        </p:spPr>
        <p:txBody>
          <a:bodyPr wrap="square" rtlCol="0">
            <a:spAutoFit/>
          </a:bodyPr>
          <a:lstStyle/>
          <a:p>
            <a:r>
              <a:rPr lang="fr-BE" u="sng" dirty="0"/>
              <a:t>Dépenses de personnel</a:t>
            </a:r>
          </a:p>
        </p:txBody>
      </p:sp>
      <p:sp>
        <p:nvSpPr>
          <p:cNvPr id="8" name="ZoneTexte 7">
            <a:extLst>
              <a:ext uri="{FF2B5EF4-FFF2-40B4-BE49-F238E27FC236}">
                <a16:creationId xmlns:a16="http://schemas.microsoft.com/office/drawing/2014/main" id="{123264FB-D31F-4CC7-9E49-5B7A8B8B9361}"/>
              </a:ext>
            </a:extLst>
          </p:cNvPr>
          <p:cNvSpPr txBox="1"/>
          <p:nvPr/>
        </p:nvSpPr>
        <p:spPr>
          <a:xfrm>
            <a:off x="7053109" y="1772712"/>
            <a:ext cx="3359888" cy="369332"/>
          </a:xfrm>
          <a:prstGeom prst="rect">
            <a:avLst/>
          </a:prstGeom>
          <a:noFill/>
        </p:spPr>
        <p:txBody>
          <a:bodyPr wrap="square" rtlCol="0">
            <a:spAutoFit/>
          </a:bodyPr>
          <a:lstStyle/>
          <a:p>
            <a:pPr algn="ctr"/>
            <a:r>
              <a:rPr lang="fr-BE" u="sng" dirty="0"/>
              <a:t>Dépenses de dette</a:t>
            </a:r>
          </a:p>
        </p:txBody>
      </p:sp>
      <p:cxnSp>
        <p:nvCxnSpPr>
          <p:cNvPr id="9" name="Connecteur droit avec flèche 8">
            <a:extLst>
              <a:ext uri="{FF2B5EF4-FFF2-40B4-BE49-F238E27FC236}">
                <a16:creationId xmlns:a16="http://schemas.microsoft.com/office/drawing/2014/main" id="{68737B91-0550-4027-D143-9A69060BD674}"/>
              </a:ext>
            </a:extLst>
          </p:cNvPr>
          <p:cNvCxnSpPr/>
          <p:nvPr/>
        </p:nvCxnSpPr>
        <p:spPr>
          <a:xfrm flipV="1">
            <a:off x="7437586" y="3424962"/>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ZoneTexte 1">
            <a:extLst>
              <a:ext uri="{FF2B5EF4-FFF2-40B4-BE49-F238E27FC236}">
                <a16:creationId xmlns:a16="http://schemas.microsoft.com/office/drawing/2014/main" id="{BCF7FFA6-0101-FECB-9D6A-1F622B68AAF3}"/>
              </a:ext>
            </a:extLst>
          </p:cNvPr>
          <p:cNvSpPr txBox="1"/>
          <p:nvPr/>
        </p:nvSpPr>
        <p:spPr>
          <a:xfrm>
            <a:off x="7580480" y="3358721"/>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+4,0%</a:t>
            </a:r>
          </a:p>
        </p:txBody>
      </p:sp>
      <p:cxnSp>
        <p:nvCxnSpPr>
          <p:cNvPr id="13" name="Connecteur droit avec flèche 12">
            <a:extLst>
              <a:ext uri="{FF2B5EF4-FFF2-40B4-BE49-F238E27FC236}">
                <a16:creationId xmlns:a16="http://schemas.microsoft.com/office/drawing/2014/main" id="{72B97A7A-73BE-CB4D-7A13-AB47CAB05A76}"/>
              </a:ext>
            </a:extLst>
          </p:cNvPr>
          <p:cNvCxnSpPr/>
          <p:nvPr/>
        </p:nvCxnSpPr>
        <p:spPr>
          <a:xfrm flipV="1">
            <a:off x="8379419" y="3358668"/>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
            <a:extLst>
              <a:ext uri="{FF2B5EF4-FFF2-40B4-BE49-F238E27FC236}">
                <a16:creationId xmlns:a16="http://schemas.microsoft.com/office/drawing/2014/main" id="{633B7A8D-61E2-2C3C-B3BA-71BE51E33C93}"/>
              </a:ext>
            </a:extLst>
          </p:cNvPr>
          <p:cNvSpPr txBox="1"/>
          <p:nvPr/>
        </p:nvSpPr>
        <p:spPr>
          <a:xfrm>
            <a:off x="8522313" y="3292427"/>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+3,8%</a:t>
            </a:r>
          </a:p>
        </p:txBody>
      </p:sp>
      <p:cxnSp>
        <p:nvCxnSpPr>
          <p:cNvPr id="15" name="Connecteur droit avec flèche 14">
            <a:extLst>
              <a:ext uri="{FF2B5EF4-FFF2-40B4-BE49-F238E27FC236}">
                <a16:creationId xmlns:a16="http://schemas.microsoft.com/office/drawing/2014/main" id="{48ADE4BB-10A2-E640-E9DC-8127BFDD3DCF}"/>
              </a:ext>
            </a:extLst>
          </p:cNvPr>
          <p:cNvCxnSpPr/>
          <p:nvPr/>
        </p:nvCxnSpPr>
        <p:spPr>
          <a:xfrm flipV="1">
            <a:off x="9394900" y="3246652"/>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
            <a:extLst>
              <a:ext uri="{FF2B5EF4-FFF2-40B4-BE49-F238E27FC236}">
                <a16:creationId xmlns:a16="http://schemas.microsoft.com/office/drawing/2014/main" id="{6D9FE0D2-57EB-F4A9-761C-B9AEB9AF34A4}"/>
              </a:ext>
            </a:extLst>
          </p:cNvPr>
          <p:cNvSpPr txBox="1"/>
          <p:nvPr/>
        </p:nvSpPr>
        <p:spPr>
          <a:xfrm>
            <a:off x="9537794" y="3180411"/>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+5,0%</a:t>
            </a:r>
          </a:p>
        </p:txBody>
      </p:sp>
      <p:cxnSp>
        <p:nvCxnSpPr>
          <p:cNvPr id="17" name="Connecteur droit avec flèche 16">
            <a:extLst>
              <a:ext uri="{FF2B5EF4-FFF2-40B4-BE49-F238E27FC236}">
                <a16:creationId xmlns:a16="http://schemas.microsoft.com/office/drawing/2014/main" id="{B06B53E7-467C-D25F-E020-5AFCB966BC56}"/>
              </a:ext>
            </a:extLst>
          </p:cNvPr>
          <p:cNvCxnSpPr/>
          <p:nvPr/>
        </p:nvCxnSpPr>
        <p:spPr>
          <a:xfrm flipV="1">
            <a:off x="10359999" y="3098246"/>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1">
            <a:extLst>
              <a:ext uri="{FF2B5EF4-FFF2-40B4-BE49-F238E27FC236}">
                <a16:creationId xmlns:a16="http://schemas.microsoft.com/office/drawing/2014/main" id="{A1780833-600A-F72F-15B9-BC67F48A6247}"/>
              </a:ext>
            </a:extLst>
          </p:cNvPr>
          <p:cNvSpPr txBox="1"/>
          <p:nvPr/>
        </p:nvSpPr>
        <p:spPr>
          <a:xfrm>
            <a:off x="10502893" y="3032005"/>
            <a:ext cx="806233"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+11,1%</a:t>
            </a:r>
          </a:p>
        </p:txBody>
      </p:sp>
      <p:cxnSp>
        <p:nvCxnSpPr>
          <p:cNvPr id="19" name="Connecteur droit avec flèche 18">
            <a:extLst>
              <a:ext uri="{FF2B5EF4-FFF2-40B4-BE49-F238E27FC236}">
                <a16:creationId xmlns:a16="http://schemas.microsoft.com/office/drawing/2014/main" id="{AE8C80C5-EC9D-4382-FDA4-2CEDD3304ABE}"/>
              </a:ext>
            </a:extLst>
          </p:cNvPr>
          <p:cNvCxnSpPr/>
          <p:nvPr/>
        </p:nvCxnSpPr>
        <p:spPr>
          <a:xfrm flipV="1">
            <a:off x="2144218" y="3231131"/>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ZoneTexte 1">
            <a:extLst>
              <a:ext uri="{FF2B5EF4-FFF2-40B4-BE49-F238E27FC236}">
                <a16:creationId xmlns:a16="http://schemas.microsoft.com/office/drawing/2014/main" id="{2CBA7403-744B-A013-237D-5F184594E1B2}"/>
              </a:ext>
            </a:extLst>
          </p:cNvPr>
          <p:cNvSpPr txBox="1"/>
          <p:nvPr/>
        </p:nvSpPr>
        <p:spPr>
          <a:xfrm>
            <a:off x="2255213" y="3154257"/>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+2,1%</a:t>
            </a:r>
          </a:p>
        </p:txBody>
      </p:sp>
      <p:cxnSp>
        <p:nvCxnSpPr>
          <p:cNvPr id="21" name="Connecteur droit avec flèche 20">
            <a:extLst>
              <a:ext uri="{FF2B5EF4-FFF2-40B4-BE49-F238E27FC236}">
                <a16:creationId xmlns:a16="http://schemas.microsoft.com/office/drawing/2014/main" id="{113048BF-B4B6-309A-7A73-8BBEC678639D}"/>
              </a:ext>
            </a:extLst>
          </p:cNvPr>
          <p:cNvCxnSpPr/>
          <p:nvPr/>
        </p:nvCxnSpPr>
        <p:spPr>
          <a:xfrm flipV="1">
            <a:off x="2988720" y="3192390"/>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ZoneTexte 1">
            <a:extLst>
              <a:ext uri="{FF2B5EF4-FFF2-40B4-BE49-F238E27FC236}">
                <a16:creationId xmlns:a16="http://schemas.microsoft.com/office/drawing/2014/main" id="{6CA5263C-235F-A159-EC06-1B451D7A5767}"/>
              </a:ext>
            </a:extLst>
          </p:cNvPr>
          <p:cNvSpPr txBox="1"/>
          <p:nvPr/>
        </p:nvSpPr>
        <p:spPr>
          <a:xfrm>
            <a:off x="3099715" y="3115516"/>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+6,0%</a:t>
            </a:r>
          </a:p>
        </p:txBody>
      </p:sp>
      <p:cxnSp>
        <p:nvCxnSpPr>
          <p:cNvPr id="23" name="Connecteur droit avec flèche 22">
            <a:extLst>
              <a:ext uri="{FF2B5EF4-FFF2-40B4-BE49-F238E27FC236}">
                <a16:creationId xmlns:a16="http://schemas.microsoft.com/office/drawing/2014/main" id="{B580B1D4-8D7D-0C82-51CD-A8C1B143AD28}"/>
              </a:ext>
            </a:extLst>
          </p:cNvPr>
          <p:cNvCxnSpPr/>
          <p:nvPr/>
        </p:nvCxnSpPr>
        <p:spPr>
          <a:xfrm flipV="1">
            <a:off x="3818112" y="3083193"/>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ZoneTexte 1">
            <a:extLst>
              <a:ext uri="{FF2B5EF4-FFF2-40B4-BE49-F238E27FC236}">
                <a16:creationId xmlns:a16="http://schemas.microsoft.com/office/drawing/2014/main" id="{F1E615C2-7332-78B6-A9E5-5B1140D64EEF}"/>
              </a:ext>
            </a:extLst>
          </p:cNvPr>
          <p:cNvSpPr txBox="1"/>
          <p:nvPr/>
        </p:nvSpPr>
        <p:spPr>
          <a:xfrm>
            <a:off x="3929107" y="3006319"/>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+5,3%</a:t>
            </a:r>
          </a:p>
        </p:txBody>
      </p:sp>
      <p:cxnSp>
        <p:nvCxnSpPr>
          <p:cNvPr id="25" name="Connecteur droit avec flèche 24">
            <a:extLst>
              <a:ext uri="{FF2B5EF4-FFF2-40B4-BE49-F238E27FC236}">
                <a16:creationId xmlns:a16="http://schemas.microsoft.com/office/drawing/2014/main" id="{DA390588-52C2-322C-6DF0-8BD33C2AFA36}"/>
              </a:ext>
            </a:extLst>
          </p:cNvPr>
          <p:cNvCxnSpPr/>
          <p:nvPr/>
        </p:nvCxnSpPr>
        <p:spPr>
          <a:xfrm flipV="1">
            <a:off x="4693215" y="3006319"/>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1">
            <a:extLst>
              <a:ext uri="{FF2B5EF4-FFF2-40B4-BE49-F238E27FC236}">
                <a16:creationId xmlns:a16="http://schemas.microsoft.com/office/drawing/2014/main" id="{3F314B73-E022-C440-1AA0-991F327019AC}"/>
              </a:ext>
            </a:extLst>
          </p:cNvPr>
          <p:cNvSpPr txBox="1"/>
          <p:nvPr/>
        </p:nvSpPr>
        <p:spPr>
          <a:xfrm>
            <a:off x="4804210" y="2929445"/>
            <a:ext cx="669709"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+5,7%</a:t>
            </a:r>
          </a:p>
        </p:txBody>
      </p:sp>
    </p:spTree>
    <p:extLst>
      <p:ext uri="{BB962C8B-B14F-4D97-AF65-F5344CB8AC3E}">
        <p14:creationId xmlns:p14="http://schemas.microsoft.com/office/powerpoint/2010/main" val="272850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CDA8CD58-8DB2-40E3-9F26-609CB9D88F64}"/>
              </a:ext>
            </a:extLst>
          </p:cNvPr>
          <p:cNvGraphicFramePr>
            <a:graphicFrameLocks/>
          </p:cNvGraphicFramePr>
          <p:nvPr>
            <p:extLst>
              <p:ext uri="{D42A27DB-BD31-4B8C-83A1-F6EECF244321}">
                <p14:modId xmlns:p14="http://schemas.microsoft.com/office/powerpoint/2010/main" val="4240284878"/>
              </p:ext>
            </p:extLst>
          </p:nvPr>
        </p:nvGraphicFramePr>
        <p:xfrm>
          <a:off x="2684565" y="2016153"/>
          <a:ext cx="6991063" cy="406602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AA22104F-E5D9-4545-A00D-3AD54BBEC2E4}"/>
              </a:ext>
            </a:extLst>
          </p:cNvPr>
          <p:cNvSpPr>
            <a:spLocks noGrp="1"/>
          </p:cNvSpPr>
          <p:nvPr>
            <p:ph type="title"/>
          </p:nvPr>
        </p:nvSpPr>
        <p:spPr/>
        <p:txBody>
          <a:bodyPr/>
          <a:lstStyle/>
          <a:p>
            <a:r>
              <a:rPr lang="fr-BE" dirty="0"/>
              <a:t>Service Ordinaire – évolution des dépenses</a:t>
            </a:r>
          </a:p>
        </p:txBody>
      </p:sp>
      <p:sp>
        <p:nvSpPr>
          <p:cNvPr id="4" name="Espace réservé du pied de page 3">
            <a:extLst>
              <a:ext uri="{FF2B5EF4-FFF2-40B4-BE49-F238E27FC236}">
                <a16:creationId xmlns:a16="http://schemas.microsoft.com/office/drawing/2014/main" id="{DBF05569-0C4F-40E0-8AD3-32FD8C19566B}"/>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7" name="ZoneTexte 6">
            <a:extLst>
              <a:ext uri="{FF2B5EF4-FFF2-40B4-BE49-F238E27FC236}">
                <a16:creationId xmlns:a16="http://schemas.microsoft.com/office/drawing/2014/main" id="{82EC9A30-F715-4AF8-943D-E8A56AE8C110}"/>
              </a:ext>
            </a:extLst>
          </p:cNvPr>
          <p:cNvSpPr txBox="1"/>
          <p:nvPr/>
        </p:nvSpPr>
        <p:spPr>
          <a:xfrm>
            <a:off x="4416056" y="1951686"/>
            <a:ext cx="3359888" cy="369332"/>
          </a:xfrm>
          <a:prstGeom prst="rect">
            <a:avLst/>
          </a:prstGeom>
          <a:noFill/>
        </p:spPr>
        <p:txBody>
          <a:bodyPr wrap="square" rtlCol="0">
            <a:spAutoFit/>
          </a:bodyPr>
          <a:lstStyle/>
          <a:p>
            <a:r>
              <a:rPr lang="fr-BE" u="sng" dirty="0"/>
              <a:t>Dépenses de fonctionnement</a:t>
            </a:r>
          </a:p>
        </p:txBody>
      </p:sp>
      <p:cxnSp>
        <p:nvCxnSpPr>
          <p:cNvPr id="8" name="Connecteur droit avec flèche 7">
            <a:extLst>
              <a:ext uri="{FF2B5EF4-FFF2-40B4-BE49-F238E27FC236}">
                <a16:creationId xmlns:a16="http://schemas.microsoft.com/office/drawing/2014/main" id="{55C0F784-0228-665E-1821-A17B7BA0A152}"/>
              </a:ext>
            </a:extLst>
          </p:cNvPr>
          <p:cNvCxnSpPr/>
          <p:nvPr/>
        </p:nvCxnSpPr>
        <p:spPr>
          <a:xfrm flipV="1">
            <a:off x="7939214" y="3024529"/>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ZoneTexte 1">
            <a:extLst>
              <a:ext uri="{FF2B5EF4-FFF2-40B4-BE49-F238E27FC236}">
                <a16:creationId xmlns:a16="http://schemas.microsoft.com/office/drawing/2014/main" id="{F8F2EEC7-1541-F76A-ABC3-8AFB7D5921AC}"/>
              </a:ext>
            </a:extLst>
          </p:cNvPr>
          <p:cNvSpPr txBox="1"/>
          <p:nvPr/>
        </p:nvSpPr>
        <p:spPr>
          <a:xfrm>
            <a:off x="8050209" y="2947655"/>
            <a:ext cx="784556"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+15,4%</a:t>
            </a:r>
          </a:p>
        </p:txBody>
      </p:sp>
      <p:cxnSp>
        <p:nvCxnSpPr>
          <p:cNvPr id="10" name="Connecteur droit avec flèche 9">
            <a:extLst>
              <a:ext uri="{FF2B5EF4-FFF2-40B4-BE49-F238E27FC236}">
                <a16:creationId xmlns:a16="http://schemas.microsoft.com/office/drawing/2014/main" id="{7F078AE1-F06A-849F-A4FD-1A2ECFA7FF3C}"/>
              </a:ext>
            </a:extLst>
          </p:cNvPr>
          <p:cNvCxnSpPr/>
          <p:nvPr/>
        </p:nvCxnSpPr>
        <p:spPr>
          <a:xfrm flipV="1">
            <a:off x="6685053" y="3392221"/>
            <a:ext cx="127591" cy="12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ZoneTexte 1">
            <a:extLst>
              <a:ext uri="{FF2B5EF4-FFF2-40B4-BE49-F238E27FC236}">
                <a16:creationId xmlns:a16="http://schemas.microsoft.com/office/drawing/2014/main" id="{294280AA-BA66-E1A0-F7B3-968D089C3C12}"/>
              </a:ext>
            </a:extLst>
          </p:cNvPr>
          <p:cNvSpPr txBox="1"/>
          <p:nvPr/>
        </p:nvSpPr>
        <p:spPr>
          <a:xfrm>
            <a:off x="6796048" y="3315347"/>
            <a:ext cx="873303" cy="3721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kern="1200" dirty="0">
                <a:solidFill>
                  <a:schemeClr val="accent1">
                    <a:lumMod val="75000"/>
                  </a:schemeClr>
                </a:solidFill>
              </a:rPr>
              <a:t>+13,9%</a:t>
            </a:r>
          </a:p>
        </p:txBody>
      </p:sp>
      <p:cxnSp>
        <p:nvCxnSpPr>
          <p:cNvPr id="12" name="Connecteur droit avec flèche 11">
            <a:extLst>
              <a:ext uri="{FF2B5EF4-FFF2-40B4-BE49-F238E27FC236}">
                <a16:creationId xmlns:a16="http://schemas.microsoft.com/office/drawing/2014/main" id="{E7463DE1-7114-287D-C068-4C748BAE1223}"/>
              </a:ext>
            </a:extLst>
          </p:cNvPr>
          <p:cNvCxnSpPr>
            <a:cxnSpLocks/>
          </p:cNvCxnSpPr>
          <p:nvPr/>
        </p:nvCxnSpPr>
        <p:spPr>
          <a:xfrm>
            <a:off x="4245197" y="3384493"/>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
            <a:extLst>
              <a:ext uri="{FF2B5EF4-FFF2-40B4-BE49-F238E27FC236}">
                <a16:creationId xmlns:a16="http://schemas.microsoft.com/office/drawing/2014/main" id="{6D2D42C0-6232-F079-2F06-9BDA72531C18}"/>
              </a:ext>
            </a:extLst>
          </p:cNvPr>
          <p:cNvSpPr txBox="1"/>
          <p:nvPr/>
        </p:nvSpPr>
        <p:spPr>
          <a:xfrm>
            <a:off x="4349595" y="3304716"/>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- 2</a:t>
            </a:r>
            <a:r>
              <a:rPr lang="fr-BE" sz="1200" kern="1200" dirty="0">
                <a:solidFill>
                  <a:srgbClr val="FF0000"/>
                </a:solidFill>
              </a:rPr>
              <a:t>,5%</a:t>
            </a:r>
          </a:p>
        </p:txBody>
      </p:sp>
      <p:cxnSp>
        <p:nvCxnSpPr>
          <p:cNvPr id="14" name="Connecteur droit avec flèche 13">
            <a:extLst>
              <a:ext uri="{FF2B5EF4-FFF2-40B4-BE49-F238E27FC236}">
                <a16:creationId xmlns:a16="http://schemas.microsoft.com/office/drawing/2014/main" id="{E6C9271B-DD31-F826-4A00-2C351EEBB470}"/>
              </a:ext>
            </a:extLst>
          </p:cNvPr>
          <p:cNvCxnSpPr>
            <a:cxnSpLocks/>
          </p:cNvCxnSpPr>
          <p:nvPr/>
        </p:nvCxnSpPr>
        <p:spPr>
          <a:xfrm>
            <a:off x="5409263" y="3421710"/>
            <a:ext cx="149410" cy="1488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
            <a:extLst>
              <a:ext uri="{FF2B5EF4-FFF2-40B4-BE49-F238E27FC236}">
                <a16:creationId xmlns:a16="http://schemas.microsoft.com/office/drawing/2014/main" id="{3B483C8A-DCE1-04CE-5295-41ECB0BDAC9E}"/>
              </a:ext>
            </a:extLst>
          </p:cNvPr>
          <p:cNvSpPr txBox="1"/>
          <p:nvPr/>
        </p:nvSpPr>
        <p:spPr>
          <a:xfrm>
            <a:off x="5513661" y="3341933"/>
            <a:ext cx="784556" cy="382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BE" sz="1200" dirty="0">
                <a:solidFill>
                  <a:srgbClr val="FF0000"/>
                </a:solidFill>
              </a:rPr>
              <a:t>- 3</a:t>
            </a:r>
            <a:r>
              <a:rPr lang="fr-BE" sz="1200" kern="1200" dirty="0">
                <a:solidFill>
                  <a:srgbClr val="FF0000"/>
                </a:solidFill>
              </a:rPr>
              <a:t>,0%</a:t>
            </a:r>
          </a:p>
        </p:txBody>
      </p:sp>
    </p:spTree>
    <p:extLst>
      <p:ext uri="{BB962C8B-B14F-4D97-AF65-F5344CB8AC3E}">
        <p14:creationId xmlns:p14="http://schemas.microsoft.com/office/powerpoint/2010/main" val="183794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627C7E-0529-4938-8D86-368A0C818D5F}"/>
              </a:ext>
            </a:extLst>
          </p:cNvPr>
          <p:cNvSpPr>
            <a:spLocks noGrp="1"/>
          </p:cNvSpPr>
          <p:nvPr>
            <p:ph type="title"/>
          </p:nvPr>
        </p:nvSpPr>
        <p:spPr/>
        <p:txBody>
          <a:bodyPr/>
          <a:lstStyle/>
          <a:p>
            <a:r>
              <a:rPr lang="fr-BE" dirty="0"/>
              <a:t>Service ordinaire – taux de réalisation du budget</a:t>
            </a:r>
          </a:p>
        </p:txBody>
      </p:sp>
      <p:sp>
        <p:nvSpPr>
          <p:cNvPr id="4" name="Espace réservé du pied de page 3">
            <a:extLst>
              <a:ext uri="{FF2B5EF4-FFF2-40B4-BE49-F238E27FC236}">
                <a16:creationId xmlns:a16="http://schemas.microsoft.com/office/drawing/2014/main" id="{EE7FBB33-CDAC-4D7C-8DD1-A007CF2EAC3C}"/>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7" name="ZoneTexte 6">
            <a:extLst>
              <a:ext uri="{FF2B5EF4-FFF2-40B4-BE49-F238E27FC236}">
                <a16:creationId xmlns:a16="http://schemas.microsoft.com/office/drawing/2014/main" id="{3DDC80E4-986E-4039-B7E5-8A43B83D081F}"/>
              </a:ext>
            </a:extLst>
          </p:cNvPr>
          <p:cNvSpPr txBox="1"/>
          <p:nvPr/>
        </p:nvSpPr>
        <p:spPr>
          <a:xfrm>
            <a:off x="1818167" y="2275367"/>
            <a:ext cx="2860159" cy="369332"/>
          </a:xfrm>
          <a:prstGeom prst="rect">
            <a:avLst/>
          </a:prstGeom>
          <a:noFill/>
        </p:spPr>
        <p:txBody>
          <a:bodyPr wrap="square" rtlCol="0">
            <a:spAutoFit/>
          </a:bodyPr>
          <a:lstStyle/>
          <a:p>
            <a:r>
              <a:rPr lang="fr-BE" u="sng" dirty="0"/>
              <a:t>DEPENSES</a:t>
            </a:r>
          </a:p>
        </p:txBody>
      </p:sp>
      <p:sp>
        <p:nvSpPr>
          <p:cNvPr id="8" name="Rectangle 7">
            <a:extLst>
              <a:ext uri="{FF2B5EF4-FFF2-40B4-BE49-F238E27FC236}">
                <a16:creationId xmlns:a16="http://schemas.microsoft.com/office/drawing/2014/main" id="{FA9EB99C-79CD-485E-AB43-9BA880BF5BF9}"/>
              </a:ext>
            </a:extLst>
          </p:cNvPr>
          <p:cNvSpPr/>
          <p:nvPr/>
        </p:nvSpPr>
        <p:spPr>
          <a:xfrm>
            <a:off x="10123097" y="3559783"/>
            <a:ext cx="1162634" cy="1905302"/>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graphicFrame>
        <p:nvGraphicFramePr>
          <p:cNvPr id="3" name="Tableau 2">
            <a:extLst>
              <a:ext uri="{FF2B5EF4-FFF2-40B4-BE49-F238E27FC236}">
                <a16:creationId xmlns:a16="http://schemas.microsoft.com/office/drawing/2014/main" id="{30AF6BAD-26EC-48A7-97BB-B5D64D951BFC}"/>
              </a:ext>
            </a:extLst>
          </p:cNvPr>
          <p:cNvGraphicFramePr>
            <a:graphicFrameLocks noGrp="1"/>
          </p:cNvGraphicFramePr>
          <p:nvPr>
            <p:extLst>
              <p:ext uri="{D42A27DB-BD31-4B8C-83A1-F6EECF244321}">
                <p14:modId xmlns:p14="http://schemas.microsoft.com/office/powerpoint/2010/main" val="2098216997"/>
              </p:ext>
            </p:extLst>
          </p:nvPr>
        </p:nvGraphicFramePr>
        <p:xfrm>
          <a:off x="1125727" y="2835234"/>
          <a:ext cx="10261603" cy="2672792"/>
        </p:xfrm>
        <a:graphic>
          <a:graphicData uri="http://schemas.openxmlformats.org/drawingml/2006/table">
            <a:tbl>
              <a:tblPr firstRow="1" firstCol="1" bandRow="1">
                <a:tableStyleId>{3B4B98B0-60AC-42C2-AFA5-B58CD77FA1E5}</a:tableStyleId>
              </a:tblPr>
              <a:tblGrid>
                <a:gridCol w="2087477">
                  <a:extLst>
                    <a:ext uri="{9D8B030D-6E8A-4147-A177-3AD203B41FA5}">
                      <a16:colId xmlns:a16="http://schemas.microsoft.com/office/drawing/2014/main" val="2816652220"/>
                    </a:ext>
                  </a:extLst>
                </a:gridCol>
                <a:gridCol w="1362355">
                  <a:extLst>
                    <a:ext uri="{9D8B030D-6E8A-4147-A177-3AD203B41FA5}">
                      <a16:colId xmlns:a16="http://schemas.microsoft.com/office/drawing/2014/main" val="3245809958"/>
                    </a:ext>
                  </a:extLst>
                </a:gridCol>
                <a:gridCol w="1362355">
                  <a:extLst>
                    <a:ext uri="{9D8B030D-6E8A-4147-A177-3AD203B41FA5}">
                      <a16:colId xmlns:a16="http://schemas.microsoft.com/office/drawing/2014/main" val="2658458489"/>
                    </a:ext>
                  </a:extLst>
                </a:gridCol>
                <a:gridCol w="1362355">
                  <a:extLst>
                    <a:ext uri="{9D8B030D-6E8A-4147-A177-3AD203B41FA5}">
                      <a16:colId xmlns:a16="http://schemas.microsoft.com/office/drawing/2014/main" val="2895477033"/>
                    </a:ext>
                  </a:extLst>
                </a:gridCol>
                <a:gridCol w="1014074">
                  <a:extLst>
                    <a:ext uri="{9D8B030D-6E8A-4147-A177-3AD203B41FA5}">
                      <a16:colId xmlns:a16="http://schemas.microsoft.com/office/drawing/2014/main" val="3819073067"/>
                    </a:ext>
                  </a:extLst>
                </a:gridCol>
                <a:gridCol w="1506280">
                  <a:extLst>
                    <a:ext uri="{9D8B030D-6E8A-4147-A177-3AD203B41FA5}">
                      <a16:colId xmlns:a16="http://schemas.microsoft.com/office/drawing/2014/main" val="3844777396"/>
                    </a:ext>
                  </a:extLst>
                </a:gridCol>
                <a:gridCol w="1566707">
                  <a:extLst>
                    <a:ext uri="{9D8B030D-6E8A-4147-A177-3AD203B41FA5}">
                      <a16:colId xmlns:a16="http://schemas.microsoft.com/office/drawing/2014/main" val="224757159"/>
                    </a:ext>
                  </a:extLst>
                </a:gridCol>
              </a:tblGrid>
              <a:tr h="375128">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Budget initial (BI)</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Budget final (BF)</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rowSpan="2">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Engagements (compte)</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gridSpan="3">
                  <a:txBody>
                    <a:bodyPr/>
                    <a:lstStyle/>
                    <a:p>
                      <a:pPr algn="ctr">
                        <a:lnSpc>
                          <a:spcPct val="107000"/>
                        </a:lnSpc>
                        <a:spcAft>
                          <a:spcPts val="800"/>
                        </a:spcAft>
                      </a:pPr>
                      <a:r>
                        <a:rPr lang="fr-BE" sz="1600">
                          <a:effectLst/>
                          <a:latin typeface="Calibri" panose="020F0502020204030204" pitchFamily="34" charset="0"/>
                          <a:cs typeface="Calibri" panose="020F0502020204030204" pitchFamily="34" charset="0"/>
                        </a:rPr>
                        <a:t>Taux de réalisation</a:t>
                      </a:r>
                      <a:endParaRPr lang="fr-BE" sz="2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888909595"/>
                  </a:ext>
                </a:extLst>
              </a:tr>
              <a:tr h="390760">
                <a:tc>
                  <a:txBody>
                    <a:bodyPr/>
                    <a:lstStyle/>
                    <a:p>
                      <a:pPr>
                        <a:lnSpc>
                          <a:spcPct val="107000"/>
                        </a:lnSpc>
                      </a:pPr>
                      <a:endParaRPr lang="fr-BE" sz="2400">
                        <a:effectLst/>
                        <a:latin typeface="Calibri" panose="020F0502020204030204" pitchFamily="34" charset="0"/>
                        <a:cs typeface="Calibri" panose="020F0502020204030204" pitchFamily="34" charset="0"/>
                      </a:endParaRPr>
                    </a:p>
                  </a:txBody>
                  <a:tcPr marL="44450" marR="44450" marT="0" marB="0" anchor="ct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BF/BI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Compte/BI</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Compte/BF</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761744620"/>
                  </a:ext>
                </a:extLst>
              </a:tr>
              <a:tr h="375128">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Personnel</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3.532.702,67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3.594.683,90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3.542.334,44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101,75%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100,27%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98,54%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611767100"/>
                  </a:ext>
                </a:extLst>
              </a:tr>
              <a:tr h="375128">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Fonctionnement</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1.252.340,84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1.444.056,13</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1.317.083,39</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115,31%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105,17%</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91,21%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4032646945"/>
                  </a:ext>
                </a:extLst>
              </a:tr>
              <a:tr h="375128">
                <a:tc>
                  <a:txBody>
                    <a:bodyPr/>
                    <a:lstStyle/>
                    <a:p>
                      <a:pPr>
                        <a:lnSpc>
                          <a:spcPct val="107000"/>
                        </a:lnSpc>
                        <a:spcAft>
                          <a:spcPts val="800"/>
                        </a:spcAft>
                      </a:pPr>
                      <a:r>
                        <a:rPr lang="fr-BE" sz="1600" b="0" i="1">
                          <a:effectLst/>
                          <a:latin typeface="Calibri" panose="020F0502020204030204" pitchFamily="34" charset="0"/>
                          <a:cs typeface="Calibri" panose="020F0502020204030204" pitchFamily="34" charset="0"/>
                        </a:rPr>
                        <a:t>Transferts</a:t>
                      </a:r>
                      <a:endParaRPr lang="fr-BE" sz="2400" b="0" i="1">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1.853.119,40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1.904.719,80</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1.887.311,94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102,78%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101,85%</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99,09%</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118921929"/>
                  </a:ext>
                </a:extLst>
              </a:tr>
              <a:tr h="390760">
                <a:tc>
                  <a:txBody>
                    <a:bodyPr/>
                    <a:lstStyle/>
                    <a:p>
                      <a:pPr>
                        <a:lnSpc>
                          <a:spcPct val="107000"/>
                        </a:lnSpc>
                        <a:spcAft>
                          <a:spcPts val="800"/>
                        </a:spcAft>
                      </a:pPr>
                      <a:r>
                        <a:rPr lang="fr-BE" sz="1600" b="0" i="1" dirty="0">
                          <a:effectLst/>
                          <a:latin typeface="Calibri" panose="020F0502020204030204" pitchFamily="34" charset="0"/>
                          <a:cs typeface="Calibri" panose="020F0502020204030204" pitchFamily="34" charset="0"/>
                        </a:rPr>
                        <a:t>Dette</a:t>
                      </a:r>
                      <a:endParaRPr lang="fr-BE" sz="2400" b="0" i="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1.090.903,98</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985.559,73</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979.765,76</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90,34%</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89,81%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dirty="0">
                          <a:effectLst/>
                          <a:latin typeface="Calibri" panose="020F0502020204030204" pitchFamily="34" charset="0"/>
                          <a:cs typeface="Calibri" panose="020F0502020204030204" pitchFamily="34" charset="0"/>
                        </a:rPr>
                        <a:t>99,41%</a:t>
                      </a:r>
                      <a:endParaRPr lang="fr-BE" sz="2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726080697"/>
                  </a:ext>
                </a:extLst>
              </a:tr>
              <a:tr h="390760">
                <a:tc>
                  <a:txBody>
                    <a:bodyPr/>
                    <a:lstStyle/>
                    <a:p>
                      <a:pPr>
                        <a:lnSpc>
                          <a:spcPct val="107000"/>
                        </a:lnSpc>
                        <a:spcAft>
                          <a:spcPts val="800"/>
                        </a:spcAft>
                      </a:pPr>
                      <a:r>
                        <a:rPr lang="fr-BE" sz="1600" b="1" dirty="0">
                          <a:effectLst/>
                          <a:latin typeface="Calibri" panose="020F0502020204030204" pitchFamily="34" charset="0"/>
                          <a:cs typeface="Calibri" panose="020F0502020204030204" pitchFamily="34" charset="0"/>
                        </a:rPr>
                        <a:t>Total</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7.729.066,89</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7.929.020,56</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7.726.495,53</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102,59%</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99,97%</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800"/>
                        </a:spcAft>
                      </a:pPr>
                      <a:r>
                        <a:rPr lang="fr-BE" sz="1600" b="1" dirty="0">
                          <a:effectLst/>
                          <a:latin typeface="Calibri" panose="020F0502020204030204" pitchFamily="34" charset="0"/>
                          <a:cs typeface="Calibri" panose="020F0502020204030204" pitchFamily="34" charset="0"/>
                        </a:rPr>
                        <a:t>97,45%</a:t>
                      </a:r>
                      <a:endParaRPr lang="fr-BE" sz="2400" b="1"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533985645"/>
                  </a:ext>
                </a:extLst>
              </a:tr>
            </a:tbl>
          </a:graphicData>
        </a:graphic>
      </p:graphicFrame>
    </p:spTree>
    <p:extLst>
      <p:ext uri="{BB962C8B-B14F-4D97-AF65-F5344CB8AC3E}">
        <p14:creationId xmlns:p14="http://schemas.microsoft.com/office/powerpoint/2010/main" val="162803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FA3330-9675-463B-B955-BCD5FEF94A01}"/>
              </a:ext>
            </a:extLst>
          </p:cNvPr>
          <p:cNvSpPr>
            <a:spLocks noGrp="1"/>
          </p:cNvSpPr>
          <p:nvPr>
            <p:ph type="title"/>
          </p:nvPr>
        </p:nvSpPr>
        <p:spPr/>
        <p:txBody>
          <a:bodyPr/>
          <a:lstStyle/>
          <a:p>
            <a:r>
              <a:rPr lang="fr-BE" dirty="0"/>
              <a:t>Service extraordinaire</a:t>
            </a:r>
          </a:p>
        </p:txBody>
      </p:sp>
      <p:sp>
        <p:nvSpPr>
          <p:cNvPr id="3" name="Espace réservé du texte 2">
            <a:extLst>
              <a:ext uri="{FF2B5EF4-FFF2-40B4-BE49-F238E27FC236}">
                <a16:creationId xmlns:a16="http://schemas.microsoft.com/office/drawing/2014/main" id="{509BD041-E620-40A5-A1BF-350F56F476C8}"/>
              </a:ext>
            </a:extLst>
          </p:cNvPr>
          <p:cNvSpPr>
            <a:spLocks noGrp="1"/>
          </p:cNvSpPr>
          <p:nvPr>
            <p:ph type="body" idx="1"/>
          </p:nvPr>
        </p:nvSpPr>
        <p:spPr/>
        <p:txBody>
          <a:bodyPr/>
          <a:lstStyle/>
          <a:p>
            <a:endParaRPr lang="fr-BE"/>
          </a:p>
        </p:txBody>
      </p:sp>
      <p:sp>
        <p:nvSpPr>
          <p:cNvPr id="4" name="Espace réservé du pied de page 3">
            <a:extLst>
              <a:ext uri="{FF2B5EF4-FFF2-40B4-BE49-F238E27FC236}">
                <a16:creationId xmlns:a16="http://schemas.microsoft.com/office/drawing/2014/main" id="{A26D737B-600B-4BBF-896D-B02142F321D0}"/>
              </a:ext>
            </a:extLst>
          </p:cNvPr>
          <p:cNvSpPr>
            <a:spLocks noGrp="1"/>
          </p:cNvSpPr>
          <p:nvPr>
            <p:ph type="ftr" sz="quarter" idx="11"/>
          </p:nvPr>
        </p:nvSpPr>
        <p:spPr/>
        <p:txBody>
          <a:bodyPr/>
          <a:lstStyle/>
          <a:p>
            <a:pPr rtl="0"/>
            <a:r>
              <a:rPr lang="fr-FR" noProof="0" dirty="0"/>
              <a:t>Commune de Celles – Compte 2022</a:t>
            </a:r>
          </a:p>
        </p:txBody>
      </p:sp>
    </p:spTree>
    <p:extLst>
      <p:ext uri="{BB962C8B-B14F-4D97-AF65-F5344CB8AC3E}">
        <p14:creationId xmlns:p14="http://schemas.microsoft.com/office/powerpoint/2010/main" val="164265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36B6B-2CA5-49C0-B8B2-4B92482EFAA6}"/>
              </a:ext>
            </a:extLst>
          </p:cNvPr>
          <p:cNvSpPr>
            <a:spLocks noGrp="1"/>
          </p:cNvSpPr>
          <p:nvPr>
            <p:ph type="title"/>
          </p:nvPr>
        </p:nvSpPr>
        <p:spPr/>
        <p:txBody>
          <a:bodyPr/>
          <a:lstStyle/>
          <a:p>
            <a:r>
              <a:rPr lang="fr-BE" dirty="0"/>
              <a:t>Service </a:t>
            </a:r>
            <a:r>
              <a:rPr lang="fr-BE" dirty="0" err="1"/>
              <a:t>EXTRAOrdinaire</a:t>
            </a:r>
            <a:r>
              <a:rPr lang="fr-BE" dirty="0"/>
              <a:t> – Global</a:t>
            </a:r>
          </a:p>
        </p:txBody>
      </p:sp>
      <p:sp>
        <p:nvSpPr>
          <p:cNvPr id="4" name="Espace réservé du pied de page 3">
            <a:extLst>
              <a:ext uri="{FF2B5EF4-FFF2-40B4-BE49-F238E27FC236}">
                <a16:creationId xmlns:a16="http://schemas.microsoft.com/office/drawing/2014/main" id="{E45F982C-0BB1-462E-84A9-C5573DE132FA}"/>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5" name="Rectangle 4">
            <a:extLst>
              <a:ext uri="{FF2B5EF4-FFF2-40B4-BE49-F238E27FC236}">
                <a16:creationId xmlns:a16="http://schemas.microsoft.com/office/drawing/2014/main" id="{D7601682-696C-4690-96FE-3E95E08D7AAF}"/>
              </a:ext>
            </a:extLst>
          </p:cNvPr>
          <p:cNvSpPr/>
          <p:nvPr/>
        </p:nvSpPr>
        <p:spPr>
          <a:xfrm>
            <a:off x="7294660" y="2106497"/>
            <a:ext cx="1596271" cy="2928060"/>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44C4F9A5-4B4F-42C5-A89C-7352378ED133}"/>
              </a:ext>
            </a:extLst>
          </p:cNvPr>
          <p:cNvSpPr txBox="1"/>
          <p:nvPr/>
        </p:nvSpPr>
        <p:spPr>
          <a:xfrm>
            <a:off x="7396782" y="2951946"/>
            <a:ext cx="1392025" cy="954107"/>
          </a:xfrm>
          <a:prstGeom prst="rect">
            <a:avLst/>
          </a:prstGeom>
          <a:noFill/>
        </p:spPr>
        <p:txBody>
          <a:bodyPr wrap="square" rtlCol="0">
            <a:spAutoFit/>
          </a:bodyPr>
          <a:lstStyle/>
          <a:p>
            <a:pPr algn="ctr"/>
            <a:r>
              <a:rPr lang="fr-BE" sz="1400" dirty="0"/>
              <a:t>DROITS CONSTATES</a:t>
            </a:r>
          </a:p>
          <a:p>
            <a:pPr algn="ctr"/>
            <a:endParaRPr lang="fr-BE" sz="1400" dirty="0"/>
          </a:p>
          <a:p>
            <a:pPr algn="ctr"/>
            <a:r>
              <a:rPr lang="fr-BE" sz="1400" dirty="0"/>
              <a:t> </a:t>
            </a:r>
            <a:r>
              <a:rPr lang="fr-BE" sz="1400" b="1" dirty="0"/>
              <a:t>8.112.632,34€</a:t>
            </a:r>
          </a:p>
        </p:txBody>
      </p:sp>
      <p:sp>
        <p:nvSpPr>
          <p:cNvPr id="7" name="Rectangle 6">
            <a:extLst>
              <a:ext uri="{FF2B5EF4-FFF2-40B4-BE49-F238E27FC236}">
                <a16:creationId xmlns:a16="http://schemas.microsoft.com/office/drawing/2014/main" id="{DACAB0D1-454A-4988-ACE4-369136B0B7F9}"/>
              </a:ext>
            </a:extLst>
          </p:cNvPr>
          <p:cNvSpPr/>
          <p:nvPr/>
        </p:nvSpPr>
        <p:spPr>
          <a:xfrm>
            <a:off x="5297864" y="2856993"/>
            <a:ext cx="1596271" cy="2177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ZoneTexte 7">
            <a:extLst>
              <a:ext uri="{FF2B5EF4-FFF2-40B4-BE49-F238E27FC236}">
                <a16:creationId xmlns:a16="http://schemas.microsoft.com/office/drawing/2014/main" id="{9E23C3E3-254C-4AB8-9421-EA20E4D9B98C}"/>
              </a:ext>
            </a:extLst>
          </p:cNvPr>
          <p:cNvSpPr txBox="1"/>
          <p:nvPr/>
        </p:nvSpPr>
        <p:spPr>
          <a:xfrm>
            <a:off x="5399986" y="3520979"/>
            <a:ext cx="1392025" cy="738664"/>
          </a:xfrm>
          <a:prstGeom prst="rect">
            <a:avLst/>
          </a:prstGeom>
          <a:noFill/>
        </p:spPr>
        <p:txBody>
          <a:bodyPr wrap="square" rtlCol="0">
            <a:spAutoFit/>
          </a:bodyPr>
          <a:lstStyle/>
          <a:p>
            <a:pPr algn="ctr"/>
            <a:r>
              <a:rPr lang="fr-BE" sz="1400" dirty="0"/>
              <a:t>ENGAGEMENTS</a:t>
            </a:r>
          </a:p>
          <a:p>
            <a:pPr algn="ctr"/>
            <a:endParaRPr lang="fr-BE" sz="1400" dirty="0"/>
          </a:p>
          <a:p>
            <a:pPr algn="ctr"/>
            <a:r>
              <a:rPr lang="fr-BE" sz="1400" b="1" dirty="0"/>
              <a:t>7.981.467,57€</a:t>
            </a:r>
          </a:p>
        </p:txBody>
      </p:sp>
      <p:sp>
        <p:nvSpPr>
          <p:cNvPr id="9" name="Rectangle 8">
            <a:extLst>
              <a:ext uri="{FF2B5EF4-FFF2-40B4-BE49-F238E27FC236}">
                <a16:creationId xmlns:a16="http://schemas.microsoft.com/office/drawing/2014/main" id="{343F506F-5CA3-46DC-BF6A-6CD245096564}"/>
              </a:ext>
            </a:extLst>
          </p:cNvPr>
          <p:cNvSpPr/>
          <p:nvPr/>
        </p:nvSpPr>
        <p:spPr>
          <a:xfrm>
            <a:off x="3246661" y="3520735"/>
            <a:ext cx="1596271" cy="1481929"/>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0" name="ZoneTexte 9">
            <a:extLst>
              <a:ext uri="{FF2B5EF4-FFF2-40B4-BE49-F238E27FC236}">
                <a16:creationId xmlns:a16="http://schemas.microsoft.com/office/drawing/2014/main" id="{779B8392-3B10-4209-B5E6-BCD074F60919}"/>
              </a:ext>
            </a:extLst>
          </p:cNvPr>
          <p:cNvSpPr txBox="1"/>
          <p:nvPr/>
        </p:nvSpPr>
        <p:spPr>
          <a:xfrm>
            <a:off x="3348782" y="3890311"/>
            <a:ext cx="1392025" cy="738664"/>
          </a:xfrm>
          <a:prstGeom prst="rect">
            <a:avLst/>
          </a:prstGeom>
          <a:noFill/>
        </p:spPr>
        <p:txBody>
          <a:bodyPr wrap="square" rtlCol="0">
            <a:spAutoFit/>
          </a:bodyPr>
          <a:lstStyle/>
          <a:p>
            <a:pPr algn="ctr"/>
            <a:r>
              <a:rPr lang="fr-BE" sz="1400" dirty="0"/>
              <a:t>IMPUTATIONS</a:t>
            </a:r>
          </a:p>
          <a:p>
            <a:pPr algn="ctr"/>
            <a:endParaRPr lang="fr-BE" sz="1400" dirty="0"/>
          </a:p>
          <a:p>
            <a:pPr algn="ctr"/>
            <a:r>
              <a:rPr lang="fr-BE" sz="1400" b="1" dirty="0"/>
              <a:t>4.159.530,14€</a:t>
            </a:r>
          </a:p>
        </p:txBody>
      </p:sp>
      <p:sp>
        <p:nvSpPr>
          <p:cNvPr id="11" name="Rectangle 10">
            <a:extLst>
              <a:ext uri="{FF2B5EF4-FFF2-40B4-BE49-F238E27FC236}">
                <a16:creationId xmlns:a16="http://schemas.microsoft.com/office/drawing/2014/main" id="{1FA6FD4E-CFBD-4083-9BC0-58DF0A2BAAA6}"/>
              </a:ext>
            </a:extLst>
          </p:cNvPr>
          <p:cNvSpPr/>
          <p:nvPr/>
        </p:nvSpPr>
        <p:spPr>
          <a:xfrm>
            <a:off x="5297864" y="2106497"/>
            <a:ext cx="1596271" cy="750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12" name="ZoneTexte 11">
            <a:extLst>
              <a:ext uri="{FF2B5EF4-FFF2-40B4-BE49-F238E27FC236}">
                <a16:creationId xmlns:a16="http://schemas.microsoft.com/office/drawing/2014/main" id="{D46DA67A-8F4F-4C52-A754-ACDABA5472F7}"/>
              </a:ext>
            </a:extLst>
          </p:cNvPr>
          <p:cNvSpPr txBox="1"/>
          <p:nvPr/>
        </p:nvSpPr>
        <p:spPr>
          <a:xfrm>
            <a:off x="5389353" y="2118469"/>
            <a:ext cx="1392025" cy="738664"/>
          </a:xfrm>
          <a:prstGeom prst="rect">
            <a:avLst/>
          </a:prstGeom>
          <a:noFill/>
        </p:spPr>
        <p:txBody>
          <a:bodyPr wrap="square" rtlCol="0">
            <a:spAutoFit/>
          </a:bodyPr>
          <a:lstStyle/>
          <a:p>
            <a:pPr algn="ctr"/>
            <a:r>
              <a:rPr lang="fr-BE" sz="1400" dirty="0"/>
              <a:t>BONI BUDGETAIRE</a:t>
            </a:r>
          </a:p>
          <a:p>
            <a:pPr algn="ctr"/>
            <a:r>
              <a:rPr lang="fr-BE" sz="1400" b="1" dirty="0">
                <a:solidFill>
                  <a:srgbClr val="C00000"/>
                </a:solidFill>
              </a:rPr>
              <a:t>131.164,77€</a:t>
            </a:r>
          </a:p>
        </p:txBody>
      </p:sp>
      <p:sp>
        <p:nvSpPr>
          <p:cNvPr id="13" name="Rectangle 12">
            <a:extLst>
              <a:ext uri="{FF2B5EF4-FFF2-40B4-BE49-F238E27FC236}">
                <a16:creationId xmlns:a16="http://schemas.microsoft.com/office/drawing/2014/main" id="{11E8DDDC-DCC5-42A1-A818-EEA53F29B770}"/>
              </a:ext>
            </a:extLst>
          </p:cNvPr>
          <p:cNvSpPr/>
          <p:nvPr/>
        </p:nvSpPr>
        <p:spPr>
          <a:xfrm>
            <a:off x="3246661" y="2106496"/>
            <a:ext cx="1596271" cy="1414239"/>
          </a:xfrm>
          <a:prstGeom prst="rect">
            <a:avLst/>
          </a:prstGeom>
          <a:ln w="9525">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fr-BE"/>
          </a:p>
        </p:txBody>
      </p:sp>
      <p:sp>
        <p:nvSpPr>
          <p:cNvPr id="14" name="ZoneTexte 13">
            <a:extLst>
              <a:ext uri="{FF2B5EF4-FFF2-40B4-BE49-F238E27FC236}">
                <a16:creationId xmlns:a16="http://schemas.microsoft.com/office/drawing/2014/main" id="{4A503EB1-1C7C-4F25-953B-613A39AD24FF}"/>
              </a:ext>
            </a:extLst>
          </p:cNvPr>
          <p:cNvSpPr txBox="1"/>
          <p:nvPr/>
        </p:nvSpPr>
        <p:spPr>
          <a:xfrm>
            <a:off x="3348782" y="2364814"/>
            <a:ext cx="1392025" cy="738664"/>
          </a:xfrm>
          <a:prstGeom prst="rect">
            <a:avLst/>
          </a:prstGeom>
          <a:noFill/>
        </p:spPr>
        <p:txBody>
          <a:bodyPr wrap="square" rtlCol="0">
            <a:spAutoFit/>
          </a:bodyPr>
          <a:lstStyle/>
          <a:p>
            <a:pPr algn="ctr"/>
            <a:r>
              <a:rPr lang="fr-BE" sz="1400" dirty="0"/>
              <a:t>BONI COMPTABLE</a:t>
            </a:r>
          </a:p>
          <a:p>
            <a:pPr algn="ctr"/>
            <a:r>
              <a:rPr lang="fr-BE" sz="1400" b="1" dirty="0"/>
              <a:t>3.953.102,20€</a:t>
            </a:r>
          </a:p>
        </p:txBody>
      </p:sp>
      <p:sp>
        <p:nvSpPr>
          <p:cNvPr id="15" name="Accolade ouvrante 14">
            <a:extLst>
              <a:ext uri="{FF2B5EF4-FFF2-40B4-BE49-F238E27FC236}">
                <a16:creationId xmlns:a16="http://schemas.microsoft.com/office/drawing/2014/main" id="{717DDD6F-D1AA-4B4B-AEDD-BC023BF6B0E7}"/>
              </a:ext>
            </a:extLst>
          </p:cNvPr>
          <p:cNvSpPr/>
          <p:nvPr/>
        </p:nvSpPr>
        <p:spPr>
          <a:xfrm>
            <a:off x="2985885" y="2856993"/>
            <a:ext cx="148019" cy="66374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6" name="ZoneTexte 15">
            <a:extLst>
              <a:ext uri="{FF2B5EF4-FFF2-40B4-BE49-F238E27FC236}">
                <a16:creationId xmlns:a16="http://schemas.microsoft.com/office/drawing/2014/main" id="{3D15ABD1-8559-48B0-B66A-42AE3788B866}"/>
              </a:ext>
            </a:extLst>
          </p:cNvPr>
          <p:cNvSpPr txBox="1"/>
          <p:nvPr/>
        </p:nvSpPr>
        <p:spPr>
          <a:xfrm>
            <a:off x="1491735" y="2734146"/>
            <a:ext cx="1392025" cy="738664"/>
          </a:xfrm>
          <a:prstGeom prst="rect">
            <a:avLst/>
          </a:prstGeom>
          <a:noFill/>
        </p:spPr>
        <p:txBody>
          <a:bodyPr wrap="square" rtlCol="0">
            <a:spAutoFit/>
          </a:bodyPr>
          <a:lstStyle/>
          <a:p>
            <a:pPr algn="ctr"/>
            <a:r>
              <a:rPr lang="fr-BE" sz="1400" dirty="0"/>
              <a:t>ENGAGEMENTS A REPORTER</a:t>
            </a:r>
          </a:p>
          <a:p>
            <a:pPr algn="ctr"/>
            <a:r>
              <a:rPr lang="fr-BE" sz="1400" b="1" dirty="0"/>
              <a:t>3.821.937,43€</a:t>
            </a:r>
          </a:p>
        </p:txBody>
      </p:sp>
      <p:sp>
        <p:nvSpPr>
          <p:cNvPr id="17" name="ZoneTexte 16">
            <a:extLst>
              <a:ext uri="{FF2B5EF4-FFF2-40B4-BE49-F238E27FC236}">
                <a16:creationId xmlns:a16="http://schemas.microsoft.com/office/drawing/2014/main" id="{18816D01-69ED-4766-984B-A257A7B831B5}"/>
              </a:ext>
            </a:extLst>
          </p:cNvPr>
          <p:cNvSpPr txBox="1"/>
          <p:nvPr/>
        </p:nvSpPr>
        <p:spPr>
          <a:xfrm>
            <a:off x="2421517" y="5651978"/>
            <a:ext cx="7348962" cy="369332"/>
          </a:xfrm>
          <a:prstGeom prst="rect">
            <a:avLst/>
          </a:prstGeom>
          <a:noFill/>
        </p:spPr>
        <p:txBody>
          <a:bodyPr wrap="square" rtlCol="0">
            <a:spAutoFit/>
          </a:bodyPr>
          <a:lstStyle/>
          <a:p>
            <a:r>
              <a:rPr lang="fr-BE" dirty="0"/>
              <a:t>GLOBAL = EXERCICE PROPRE + EXERCICES ANTERIEURS + PRELEVEMENTS</a:t>
            </a:r>
          </a:p>
        </p:txBody>
      </p:sp>
    </p:spTree>
    <p:extLst>
      <p:ext uri="{BB962C8B-B14F-4D97-AF65-F5344CB8AC3E}">
        <p14:creationId xmlns:p14="http://schemas.microsoft.com/office/powerpoint/2010/main" val="117534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B0EA36E3-645A-4378-B493-8D9C412015CD}"/>
              </a:ext>
            </a:extLst>
          </p:cNvPr>
          <p:cNvGraphicFramePr>
            <a:graphicFrameLocks/>
          </p:cNvGraphicFramePr>
          <p:nvPr>
            <p:extLst>
              <p:ext uri="{D42A27DB-BD31-4B8C-83A1-F6EECF244321}">
                <p14:modId xmlns:p14="http://schemas.microsoft.com/office/powerpoint/2010/main" val="835682055"/>
              </p:ext>
            </p:extLst>
          </p:nvPr>
        </p:nvGraphicFramePr>
        <p:xfrm>
          <a:off x="2934584" y="1440255"/>
          <a:ext cx="6304915" cy="494991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081DAF1F-76D7-4CE1-9BDE-E2178BE3BBFA}"/>
              </a:ext>
            </a:extLst>
          </p:cNvPr>
          <p:cNvSpPr>
            <a:spLocks noGrp="1"/>
          </p:cNvSpPr>
          <p:nvPr>
            <p:ph type="title"/>
          </p:nvPr>
        </p:nvSpPr>
        <p:spPr>
          <a:xfrm>
            <a:off x="1024128" y="141593"/>
            <a:ext cx="9720072" cy="837451"/>
          </a:xfrm>
        </p:spPr>
        <p:txBody>
          <a:bodyPr/>
          <a:lstStyle/>
          <a:p>
            <a:r>
              <a:rPr lang="fr-BE" dirty="0"/>
              <a:t>Service extraordinaire – Engagements 2022</a:t>
            </a:r>
          </a:p>
        </p:txBody>
      </p:sp>
      <p:sp>
        <p:nvSpPr>
          <p:cNvPr id="4" name="Espace réservé du pied de page 3">
            <a:extLst>
              <a:ext uri="{FF2B5EF4-FFF2-40B4-BE49-F238E27FC236}">
                <a16:creationId xmlns:a16="http://schemas.microsoft.com/office/drawing/2014/main" id="{3816533C-D5D5-415F-92F4-0C6401073F9A}"/>
              </a:ext>
            </a:extLst>
          </p:cNvPr>
          <p:cNvSpPr>
            <a:spLocks noGrp="1"/>
          </p:cNvSpPr>
          <p:nvPr>
            <p:ph type="ftr" sz="quarter" idx="11"/>
          </p:nvPr>
        </p:nvSpPr>
        <p:spPr/>
        <p:txBody>
          <a:bodyPr/>
          <a:lstStyle/>
          <a:p>
            <a:pPr rtl="0"/>
            <a:r>
              <a:rPr lang="fr-FR" dirty="0"/>
              <a:t>Commune de Celles – Compte 2021</a:t>
            </a:r>
            <a:endParaRPr lang="fr-FR" noProof="0" dirty="0"/>
          </a:p>
        </p:txBody>
      </p:sp>
      <p:cxnSp>
        <p:nvCxnSpPr>
          <p:cNvPr id="8" name="Connecteur droit avec flèche 7">
            <a:extLst>
              <a:ext uri="{FF2B5EF4-FFF2-40B4-BE49-F238E27FC236}">
                <a16:creationId xmlns:a16="http://schemas.microsoft.com/office/drawing/2014/main" id="{4D785B56-9CDB-43A9-AE1B-A6C89D74ECFF}"/>
              </a:ext>
            </a:extLst>
          </p:cNvPr>
          <p:cNvCxnSpPr>
            <a:cxnSpLocks/>
          </p:cNvCxnSpPr>
          <p:nvPr/>
        </p:nvCxnSpPr>
        <p:spPr>
          <a:xfrm flipV="1">
            <a:off x="6516689" y="1786270"/>
            <a:ext cx="1699883" cy="3186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ZoneTexte 16">
            <a:extLst>
              <a:ext uri="{FF2B5EF4-FFF2-40B4-BE49-F238E27FC236}">
                <a16:creationId xmlns:a16="http://schemas.microsoft.com/office/drawing/2014/main" id="{A436E6D2-3C76-4C58-9889-9F447B3E541A}"/>
              </a:ext>
            </a:extLst>
          </p:cNvPr>
          <p:cNvSpPr txBox="1"/>
          <p:nvPr/>
        </p:nvSpPr>
        <p:spPr>
          <a:xfrm>
            <a:off x="8517084" y="1321582"/>
            <a:ext cx="3518972" cy="1566647"/>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Administration Générale (185.073,42)</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Installation panneaux photovoltaïques Entité (110.445,78)</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Remplacement contrôle accès administration (29.862,72)</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Audit externe (42.337,90)</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sp>
        <p:nvSpPr>
          <p:cNvPr id="19" name="ZoneTexte 18">
            <a:extLst>
              <a:ext uri="{FF2B5EF4-FFF2-40B4-BE49-F238E27FC236}">
                <a16:creationId xmlns:a16="http://schemas.microsoft.com/office/drawing/2014/main" id="{9CB75BA5-866A-4D2C-8E5F-6EBDAD14265F}"/>
              </a:ext>
            </a:extLst>
          </p:cNvPr>
          <p:cNvSpPr txBox="1"/>
          <p:nvPr/>
        </p:nvSpPr>
        <p:spPr>
          <a:xfrm>
            <a:off x="363110" y="1786270"/>
            <a:ext cx="3259666" cy="3871766"/>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Voiries (904.553,08)</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PIC 19-21 Accotements rue du Château (25.878,27)</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Analyses et permis environnement Hall Technique (11.700,70)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Dives honoraires pour Cœurs de villages, PIC et PIMACI 2022-2024 (120.000,00)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Tvx</a:t>
            </a:r>
            <a:r>
              <a:rPr lang="fr-BE" sz="1400" dirty="0">
                <a:solidFill>
                  <a:srgbClr val="000000"/>
                </a:solidFill>
                <a:effectLst/>
                <a:latin typeface="Calibri" panose="020F0502020204030204" pitchFamily="34" charset="0"/>
                <a:ea typeface="Times New Roman" panose="02020603050405020304" pitchFamily="18" charset="0"/>
              </a:rPr>
              <a:t> voirie rue </a:t>
            </a:r>
            <a:r>
              <a:rPr lang="fr-BE" sz="1400" dirty="0" err="1">
                <a:solidFill>
                  <a:srgbClr val="000000"/>
                </a:solidFill>
                <a:effectLst/>
                <a:latin typeface="Calibri" panose="020F0502020204030204" pitchFamily="34" charset="0"/>
                <a:ea typeface="Times New Roman" panose="02020603050405020304" pitchFamily="18" charset="0"/>
              </a:rPr>
              <a:t>Archimont</a:t>
            </a:r>
            <a:r>
              <a:rPr lang="fr-BE" sz="1400" dirty="0">
                <a:solidFill>
                  <a:srgbClr val="000000"/>
                </a:solidFill>
                <a:effectLst/>
                <a:latin typeface="Calibri" panose="020F0502020204030204" pitchFamily="34" charset="0"/>
                <a:ea typeface="Times New Roman" panose="02020603050405020304" pitchFamily="18" charset="0"/>
              </a:rPr>
              <a:t> – 2</a:t>
            </a:r>
            <a:r>
              <a:rPr lang="fr-BE" sz="1400" baseline="30000" dirty="0">
                <a:solidFill>
                  <a:srgbClr val="000000"/>
                </a:solidFill>
                <a:effectLst/>
                <a:latin typeface="Calibri" panose="020F0502020204030204" pitchFamily="34" charset="0"/>
                <a:ea typeface="Times New Roman" panose="02020603050405020304" pitchFamily="18" charset="0"/>
              </a:rPr>
              <a:t>ème</a:t>
            </a:r>
            <a:r>
              <a:rPr lang="fr-BE" sz="1400" dirty="0">
                <a:solidFill>
                  <a:srgbClr val="000000"/>
                </a:solidFill>
                <a:effectLst/>
                <a:latin typeface="Calibri" panose="020F0502020204030204" pitchFamily="34" charset="0"/>
                <a:ea typeface="Times New Roman" panose="02020603050405020304" pitchFamily="18" charset="0"/>
              </a:rPr>
              <a:t> phase (335.381,75)</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Tvx</a:t>
            </a:r>
            <a:r>
              <a:rPr lang="fr-BE" sz="1400" dirty="0">
                <a:solidFill>
                  <a:srgbClr val="000000"/>
                </a:solidFill>
                <a:effectLst/>
                <a:latin typeface="Calibri" panose="020F0502020204030204" pitchFamily="34" charset="0"/>
                <a:ea typeface="Times New Roman" panose="02020603050405020304" pitchFamily="18" charset="0"/>
              </a:rPr>
              <a:t> voirie rue de la </a:t>
            </a:r>
            <a:r>
              <a:rPr lang="fr-BE" sz="1400" dirty="0" err="1">
                <a:solidFill>
                  <a:srgbClr val="000000"/>
                </a:solidFill>
                <a:effectLst/>
                <a:latin typeface="Calibri" panose="020F0502020204030204" pitchFamily="34" charset="0"/>
                <a:ea typeface="Times New Roman" panose="02020603050405020304" pitchFamily="18" charset="0"/>
              </a:rPr>
              <a:t>Naverie</a:t>
            </a:r>
            <a:r>
              <a:rPr lang="fr-BE" sz="1400" dirty="0">
                <a:solidFill>
                  <a:srgbClr val="000000"/>
                </a:solidFill>
                <a:effectLst/>
                <a:latin typeface="Calibri" panose="020F0502020204030204" pitchFamily="34" charset="0"/>
                <a:ea typeface="Times New Roman" panose="02020603050405020304" pitchFamily="18" charset="0"/>
              </a:rPr>
              <a:t> (26.675,21)</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Lutte inondations Bas Hameau à Velaines (160.691,57)</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Acq</a:t>
            </a:r>
            <a:r>
              <a:rPr lang="fr-BE" sz="1400" dirty="0">
                <a:solidFill>
                  <a:srgbClr val="000000"/>
                </a:solidFill>
                <a:effectLst/>
                <a:latin typeface="Calibri" panose="020F0502020204030204" pitchFamily="34" charset="0"/>
                <a:ea typeface="Times New Roman" panose="02020603050405020304" pitchFamily="18" charset="0"/>
              </a:rPr>
              <a:t>. engin télescopique (126.094,10)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Divers outillage (8.398,48)</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cxnSp>
        <p:nvCxnSpPr>
          <p:cNvPr id="14" name="Connecteur droit avec flèche 13">
            <a:extLst>
              <a:ext uri="{FF2B5EF4-FFF2-40B4-BE49-F238E27FC236}">
                <a16:creationId xmlns:a16="http://schemas.microsoft.com/office/drawing/2014/main" id="{8DB49988-308D-4C18-8977-1E4127050B40}"/>
              </a:ext>
            </a:extLst>
          </p:cNvPr>
          <p:cNvCxnSpPr>
            <a:cxnSpLocks/>
          </p:cNvCxnSpPr>
          <p:nvPr/>
        </p:nvCxnSpPr>
        <p:spPr>
          <a:xfrm flipH="1" flipV="1">
            <a:off x="3390821" y="3429000"/>
            <a:ext cx="1172034" cy="8467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ZoneTexte 24">
            <a:extLst>
              <a:ext uri="{FF2B5EF4-FFF2-40B4-BE49-F238E27FC236}">
                <a16:creationId xmlns:a16="http://schemas.microsoft.com/office/drawing/2014/main" id="{C80FC4A8-4DBB-6FDB-985B-A507C9786DF3}"/>
              </a:ext>
            </a:extLst>
          </p:cNvPr>
          <p:cNvSpPr txBox="1"/>
          <p:nvPr/>
        </p:nvSpPr>
        <p:spPr>
          <a:xfrm>
            <a:off x="8801180" y="3969772"/>
            <a:ext cx="3259666" cy="1336135"/>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Patrimoine (1.279.462,54)</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PCDR Maison de village Velaines (1.238.389,58)</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Toiture bâtiment rue du Château (39.872,96)</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cxnSp>
        <p:nvCxnSpPr>
          <p:cNvPr id="27" name="Connecteur droit avec flèche 26">
            <a:extLst>
              <a:ext uri="{FF2B5EF4-FFF2-40B4-BE49-F238E27FC236}">
                <a16:creationId xmlns:a16="http://schemas.microsoft.com/office/drawing/2014/main" id="{2638D212-3DDD-1595-3B2F-9FA2433100D7}"/>
              </a:ext>
            </a:extLst>
          </p:cNvPr>
          <p:cNvCxnSpPr>
            <a:cxnSpLocks/>
          </p:cNvCxnSpPr>
          <p:nvPr/>
        </p:nvCxnSpPr>
        <p:spPr>
          <a:xfrm>
            <a:off x="7774435" y="3778452"/>
            <a:ext cx="933630" cy="2745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Flèche : droite 21">
            <a:extLst>
              <a:ext uri="{FF2B5EF4-FFF2-40B4-BE49-F238E27FC236}">
                <a16:creationId xmlns:a16="http://schemas.microsoft.com/office/drawing/2014/main" id="{04C6C52D-F8CA-EF0B-E5E8-BF3FF7161244}"/>
              </a:ext>
            </a:extLst>
          </p:cNvPr>
          <p:cNvSpPr/>
          <p:nvPr/>
        </p:nvSpPr>
        <p:spPr>
          <a:xfrm>
            <a:off x="3593805" y="1025644"/>
            <a:ext cx="780974" cy="256855"/>
          </a:xfrm>
          <a:prstGeom prst="rightArrow">
            <a:avLst>
              <a:gd name="adj1" fmla="val 27826"/>
              <a:gd name="adj2" fmla="val 93474"/>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solidFill>
                <a:srgbClr val="FF0000"/>
              </a:solidFill>
            </a:endParaRPr>
          </a:p>
        </p:txBody>
      </p:sp>
      <p:sp>
        <p:nvSpPr>
          <p:cNvPr id="23" name="ZoneTexte 22">
            <a:extLst>
              <a:ext uri="{FF2B5EF4-FFF2-40B4-BE49-F238E27FC236}">
                <a16:creationId xmlns:a16="http://schemas.microsoft.com/office/drawing/2014/main" id="{E18622DB-17D5-126B-F673-6F458714B7FB}"/>
              </a:ext>
            </a:extLst>
          </p:cNvPr>
          <p:cNvSpPr txBox="1"/>
          <p:nvPr/>
        </p:nvSpPr>
        <p:spPr>
          <a:xfrm>
            <a:off x="4587136" y="832734"/>
            <a:ext cx="3017727" cy="584775"/>
          </a:xfrm>
          <a:prstGeom prst="rect">
            <a:avLst/>
          </a:prstGeom>
          <a:noFill/>
        </p:spPr>
        <p:txBody>
          <a:bodyPr wrap="square" rtlCol="0">
            <a:spAutoFit/>
          </a:bodyPr>
          <a:lstStyle/>
          <a:p>
            <a:r>
              <a:rPr lang="fr-BE" sz="3200" b="1" i="1" u="sng" dirty="0">
                <a:solidFill>
                  <a:srgbClr val="FF0000"/>
                </a:solidFill>
              </a:rPr>
              <a:t>2.879.998,50 €</a:t>
            </a:r>
          </a:p>
        </p:txBody>
      </p:sp>
    </p:spTree>
    <p:extLst>
      <p:ext uri="{BB962C8B-B14F-4D97-AF65-F5344CB8AC3E}">
        <p14:creationId xmlns:p14="http://schemas.microsoft.com/office/powerpoint/2010/main" val="124492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B0EA36E3-645A-4378-B493-8D9C412015CD}"/>
              </a:ext>
            </a:extLst>
          </p:cNvPr>
          <p:cNvGraphicFramePr>
            <a:graphicFrameLocks/>
          </p:cNvGraphicFramePr>
          <p:nvPr>
            <p:extLst>
              <p:ext uri="{D42A27DB-BD31-4B8C-83A1-F6EECF244321}">
                <p14:modId xmlns:p14="http://schemas.microsoft.com/office/powerpoint/2010/main" val="676878613"/>
              </p:ext>
            </p:extLst>
          </p:nvPr>
        </p:nvGraphicFramePr>
        <p:xfrm>
          <a:off x="2934584" y="1440255"/>
          <a:ext cx="6304915" cy="494991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a:extLst>
              <a:ext uri="{FF2B5EF4-FFF2-40B4-BE49-F238E27FC236}">
                <a16:creationId xmlns:a16="http://schemas.microsoft.com/office/drawing/2014/main" id="{081DAF1F-76D7-4CE1-9BDE-E2178BE3BBFA}"/>
              </a:ext>
            </a:extLst>
          </p:cNvPr>
          <p:cNvSpPr>
            <a:spLocks noGrp="1"/>
          </p:cNvSpPr>
          <p:nvPr>
            <p:ph type="title"/>
          </p:nvPr>
        </p:nvSpPr>
        <p:spPr>
          <a:xfrm>
            <a:off x="1024128" y="141593"/>
            <a:ext cx="9720072" cy="837451"/>
          </a:xfrm>
        </p:spPr>
        <p:txBody>
          <a:bodyPr/>
          <a:lstStyle/>
          <a:p>
            <a:r>
              <a:rPr lang="fr-BE" dirty="0"/>
              <a:t>Service extraordinaire – Engagements 2022</a:t>
            </a:r>
          </a:p>
        </p:txBody>
      </p:sp>
      <p:sp>
        <p:nvSpPr>
          <p:cNvPr id="4" name="Espace réservé du pied de page 3">
            <a:extLst>
              <a:ext uri="{FF2B5EF4-FFF2-40B4-BE49-F238E27FC236}">
                <a16:creationId xmlns:a16="http://schemas.microsoft.com/office/drawing/2014/main" id="{3816533C-D5D5-415F-92F4-0C6401073F9A}"/>
              </a:ext>
            </a:extLst>
          </p:cNvPr>
          <p:cNvSpPr>
            <a:spLocks noGrp="1"/>
          </p:cNvSpPr>
          <p:nvPr>
            <p:ph type="ftr" sz="quarter" idx="11"/>
          </p:nvPr>
        </p:nvSpPr>
        <p:spPr/>
        <p:txBody>
          <a:bodyPr/>
          <a:lstStyle/>
          <a:p>
            <a:pPr rtl="0"/>
            <a:r>
              <a:rPr lang="fr-FR" dirty="0"/>
              <a:t>Commune de Celles – Compte 2022</a:t>
            </a:r>
            <a:endParaRPr lang="fr-FR" noProof="0" dirty="0"/>
          </a:p>
        </p:txBody>
      </p:sp>
      <p:cxnSp>
        <p:nvCxnSpPr>
          <p:cNvPr id="8" name="Connecteur droit avec flèche 7">
            <a:extLst>
              <a:ext uri="{FF2B5EF4-FFF2-40B4-BE49-F238E27FC236}">
                <a16:creationId xmlns:a16="http://schemas.microsoft.com/office/drawing/2014/main" id="{4D785B56-9CDB-43A9-AE1B-A6C89D74ECFF}"/>
              </a:ext>
            </a:extLst>
          </p:cNvPr>
          <p:cNvCxnSpPr>
            <a:cxnSpLocks/>
          </p:cNvCxnSpPr>
          <p:nvPr/>
        </p:nvCxnSpPr>
        <p:spPr>
          <a:xfrm flipV="1">
            <a:off x="5584815" y="1786270"/>
            <a:ext cx="2653023" cy="924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ZoneTexte 16">
            <a:extLst>
              <a:ext uri="{FF2B5EF4-FFF2-40B4-BE49-F238E27FC236}">
                <a16:creationId xmlns:a16="http://schemas.microsoft.com/office/drawing/2014/main" id="{A436E6D2-3C76-4C58-9889-9F447B3E541A}"/>
              </a:ext>
            </a:extLst>
          </p:cNvPr>
          <p:cNvSpPr txBox="1"/>
          <p:nvPr/>
        </p:nvSpPr>
        <p:spPr>
          <a:xfrm>
            <a:off x="363110" y="2411649"/>
            <a:ext cx="3518972" cy="1105624"/>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Culture/Sport</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Acq</a:t>
            </a:r>
            <a:r>
              <a:rPr lang="fr-BE" sz="1400" dirty="0">
                <a:solidFill>
                  <a:srgbClr val="000000"/>
                </a:solidFill>
                <a:effectLst/>
                <a:latin typeface="Calibri" panose="020F0502020204030204" pitchFamily="34" charset="0"/>
                <a:ea typeface="Times New Roman" panose="02020603050405020304" pitchFamily="18" charset="0"/>
              </a:rPr>
              <a:t>. Mobilier Pôle culturel (73.245,86)</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Rempl</a:t>
            </a:r>
            <a:r>
              <a:rPr lang="fr-BE" sz="1400" dirty="0">
                <a:solidFill>
                  <a:srgbClr val="000000"/>
                </a:solidFill>
                <a:effectLst/>
                <a:latin typeface="Calibri" panose="020F0502020204030204" pitchFamily="34" charset="0"/>
                <a:ea typeface="Times New Roman" panose="02020603050405020304" pitchFamily="18" charset="0"/>
              </a:rPr>
              <a:t>. Matériel informatique Pôle culturel (13.190,82)</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sp>
        <p:nvSpPr>
          <p:cNvPr id="19" name="ZoneTexte 18">
            <a:extLst>
              <a:ext uri="{FF2B5EF4-FFF2-40B4-BE49-F238E27FC236}">
                <a16:creationId xmlns:a16="http://schemas.microsoft.com/office/drawing/2014/main" id="{9CB75BA5-866A-4D2C-8E5F-6EBDAD14265F}"/>
              </a:ext>
            </a:extLst>
          </p:cNvPr>
          <p:cNvSpPr txBox="1"/>
          <p:nvPr/>
        </p:nvSpPr>
        <p:spPr>
          <a:xfrm>
            <a:off x="363110" y="3657602"/>
            <a:ext cx="3259666" cy="1797159"/>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Enseignement (234.290,80)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Rempl</a:t>
            </a:r>
            <a:r>
              <a:rPr lang="fr-BE" sz="1400" dirty="0">
                <a:solidFill>
                  <a:srgbClr val="000000"/>
                </a:solidFill>
                <a:effectLst/>
                <a:latin typeface="Calibri" panose="020F0502020204030204" pitchFamily="34" charset="0"/>
                <a:ea typeface="Times New Roman" panose="02020603050405020304" pitchFamily="18" charset="0"/>
              </a:rPr>
              <a:t>. Grille école maternelle </a:t>
            </a:r>
            <a:r>
              <a:rPr lang="fr-BE" sz="1400" dirty="0" err="1">
                <a:solidFill>
                  <a:srgbClr val="000000"/>
                </a:solidFill>
                <a:effectLst/>
                <a:latin typeface="Calibri" panose="020F0502020204030204" pitchFamily="34" charset="0"/>
                <a:ea typeface="Times New Roman" panose="02020603050405020304" pitchFamily="18" charset="0"/>
              </a:rPr>
              <a:t>Escanaffles</a:t>
            </a:r>
            <a:r>
              <a:rPr lang="fr-BE" sz="1400" dirty="0">
                <a:solidFill>
                  <a:srgbClr val="000000"/>
                </a:solidFill>
                <a:effectLst/>
                <a:latin typeface="Calibri" panose="020F0502020204030204" pitchFamily="34" charset="0"/>
                <a:ea typeface="Times New Roman" panose="02020603050405020304" pitchFamily="18" charset="0"/>
              </a:rPr>
              <a:t> (5.794,69)</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PPT 2021,- </a:t>
            </a:r>
            <a:r>
              <a:rPr lang="fr-BE" sz="1400" dirty="0" err="1">
                <a:solidFill>
                  <a:srgbClr val="000000"/>
                </a:solidFill>
                <a:effectLst/>
                <a:latin typeface="Calibri" panose="020F0502020204030204" pitchFamily="34" charset="0"/>
                <a:ea typeface="Times New Roman" panose="02020603050405020304" pitchFamily="18" charset="0"/>
              </a:rPr>
              <a:t>Relighting</a:t>
            </a:r>
            <a:r>
              <a:rPr lang="fr-BE" sz="1400" dirty="0">
                <a:solidFill>
                  <a:srgbClr val="000000"/>
                </a:solidFill>
                <a:effectLst/>
                <a:latin typeface="Calibri" panose="020F0502020204030204" pitchFamily="34" charset="0"/>
                <a:ea typeface="Times New Roman" panose="02020603050405020304" pitchFamily="18" charset="0"/>
              </a:rPr>
              <a:t> écoles communales (214.067,15)</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Acq</a:t>
            </a:r>
            <a:r>
              <a:rPr lang="fr-BE" sz="1400" dirty="0">
                <a:solidFill>
                  <a:srgbClr val="000000"/>
                </a:solidFill>
                <a:effectLst/>
                <a:latin typeface="Calibri" panose="020F0502020204030204" pitchFamily="34" charset="0"/>
                <a:ea typeface="Times New Roman" panose="02020603050405020304" pitchFamily="18" charset="0"/>
              </a:rPr>
              <a:t>. Mobilier école d’</a:t>
            </a:r>
            <a:r>
              <a:rPr lang="fr-BE" sz="1400" dirty="0" err="1">
                <a:solidFill>
                  <a:srgbClr val="000000"/>
                </a:solidFill>
                <a:effectLst/>
                <a:latin typeface="Calibri" panose="020F0502020204030204" pitchFamily="34" charset="0"/>
                <a:ea typeface="Times New Roman" panose="02020603050405020304" pitchFamily="18" charset="0"/>
              </a:rPr>
              <a:t>Escanaffles</a:t>
            </a:r>
            <a:r>
              <a:rPr lang="fr-BE" sz="1400" dirty="0">
                <a:solidFill>
                  <a:srgbClr val="000000"/>
                </a:solidFill>
                <a:effectLst/>
                <a:latin typeface="Calibri" panose="020F0502020204030204" pitchFamily="34" charset="0"/>
                <a:ea typeface="Times New Roman" panose="02020603050405020304" pitchFamily="18" charset="0"/>
              </a:rPr>
              <a:t> (14.428,96)</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cxnSp>
        <p:nvCxnSpPr>
          <p:cNvPr id="14" name="Connecteur droit avec flèche 13">
            <a:extLst>
              <a:ext uri="{FF2B5EF4-FFF2-40B4-BE49-F238E27FC236}">
                <a16:creationId xmlns:a16="http://schemas.microsoft.com/office/drawing/2014/main" id="{8DB49988-308D-4C18-8977-1E4127050B40}"/>
              </a:ext>
            </a:extLst>
          </p:cNvPr>
          <p:cNvCxnSpPr>
            <a:cxnSpLocks/>
          </p:cNvCxnSpPr>
          <p:nvPr/>
        </p:nvCxnSpPr>
        <p:spPr>
          <a:xfrm flipH="1">
            <a:off x="2952501" y="2684849"/>
            <a:ext cx="1582496" cy="9727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ZoneTexte 24">
            <a:extLst>
              <a:ext uri="{FF2B5EF4-FFF2-40B4-BE49-F238E27FC236}">
                <a16:creationId xmlns:a16="http://schemas.microsoft.com/office/drawing/2014/main" id="{C80FC4A8-4DBB-6FDB-985B-A507C9786DF3}"/>
              </a:ext>
            </a:extLst>
          </p:cNvPr>
          <p:cNvSpPr txBox="1"/>
          <p:nvPr/>
        </p:nvSpPr>
        <p:spPr>
          <a:xfrm>
            <a:off x="1115113" y="1044133"/>
            <a:ext cx="3259666" cy="1336135"/>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Crèche (54.948,80)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Rempl</a:t>
            </a:r>
            <a:r>
              <a:rPr lang="fr-BE" sz="1400" dirty="0">
                <a:solidFill>
                  <a:srgbClr val="000000"/>
                </a:solidFill>
                <a:effectLst/>
                <a:latin typeface="Calibri" panose="020F0502020204030204" pitchFamily="34" charset="0"/>
                <a:ea typeface="Times New Roman" panose="02020603050405020304" pitchFamily="18" charset="0"/>
              </a:rPr>
              <a:t>. Menuiseries extérieures (43.313,44)</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Instal</a:t>
            </a:r>
            <a:r>
              <a:rPr lang="fr-BE" sz="1400" dirty="0">
                <a:solidFill>
                  <a:srgbClr val="000000"/>
                </a:solidFill>
                <a:effectLst/>
                <a:latin typeface="Calibri" panose="020F0502020204030204" pitchFamily="34" charset="0"/>
                <a:ea typeface="Times New Roman" panose="02020603050405020304" pitchFamily="18" charset="0"/>
              </a:rPr>
              <a:t>. Barrières de protection (11.635,36)</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cxnSp>
        <p:nvCxnSpPr>
          <p:cNvPr id="27" name="Connecteur droit avec flèche 26">
            <a:extLst>
              <a:ext uri="{FF2B5EF4-FFF2-40B4-BE49-F238E27FC236}">
                <a16:creationId xmlns:a16="http://schemas.microsoft.com/office/drawing/2014/main" id="{2638D212-3DDD-1595-3B2F-9FA2433100D7}"/>
              </a:ext>
            </a:extLst>
          </p:cNvPr>
          <p:cNvCxnSpPr>
            <a:cxnSpLocks/>
          </p:cNvCxnSpPr>
          <p:nvPr/>
        </p:nvCxnSpPr>
        <p:spPr>
          <a:xfrm>
            <a:off x="5884164" y="2001786"/>
            <a:ext cx="2887952" cy="14319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Flèche : droite 21">
            <a:extLst>
              <a:ext uri="{FF2B5EF4-FFF2-40B4-BE49-F238E27FC236}">
                <a16:creationId xmlns:a16="http://schemas.microsoft.com/office/drawing/2014/main" id="{04C6C52D-F8CA-EF0B-E5E8-BF3FF7161244}"/>
              </a:ext>
            </a:extLst>
          </p:cNvPr>
          <p:cNvSpPr/>
          <p:nvPr/>
        </p:nvSpPr>
        <p:spPr>
          <a:xfrm>
            <a:off x="3593805" y="1025644"/>
            <a:ext cx="780974" cy="256855"/>
          </a:xfrm>
          <a:prstGeom prst="rightArrow">
            <a:avLst>
              <a:gd name="adj1" fmla="val 27826"/>
              <a:gd name="adj2" fmla="val 93474"/>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solidFill>
                <a:srgbClr val="FF0000"/>
              </a:solidFill>
            </a:endParaRPr>
          </a:p>
        </p:txBody>
      </p:sp>
      <p:sp>
        <p:nvSpPr>
          <p:cNvPr id="23" name="ZoneTexte 22">
            <a:extLst>
              <a:ext uri="{FF2B5EF4-FFF2-40B4-BE49-F238E27FC236}">
                <a16:creationId xmlns:a16="http://schemas.microsoft.com/office/drawing/2014/main" id="{E18622DB-17D5-126B-F673-6F458714B7FB}"/>
              </a:ext>
            </a:extLst>
          </p:cNvPr>
          <p:cNvSpPr txBox="1"/>
          <p:nvPr/>
        </p:nvSpPr>
        <p:spPr>
          <a:xfrm>
            <a:off x="4587136" y="832734"/>
            <a:ext cx="3017727" cy="584775"/>
          </a:xfrm>
          <a:prstGeom prst="rect">
            <a:avLst/>
          </a:prstGeom>
          <a:noFill/>
        </p:spPr>
        <p:txBody>
          <a:bodyPr wrap="square" rtlCol="0">
            <a:spAutoFit/>
          </a:bodyPr>
          <a:lstStyle/>
          <a:p>
            <a:r>
              <a:rPr lang="fr-BE" sz="3200" b="1" i="1" u="sng" dirty="0">
                <a:solidFill>
                  <a:srgbClr val="FF0000"/>
                </a:solidFill>
              </a:rPr>
              <a:t>2.879.998,50 €</a:t>
            </a:r>
          </a:p>
        </p:txBody>
      </p:sp>
      <p:cxnSp>
        <p:nvCxnSpPr>
          <p:cNvPr id="9" name="Connecteur droit avec flèche 8">
            <a:extLst>
              <a:ext uri="{FF2B5EF4-FFF2-40B4-BE49-F238E27FC236}">
                <a16:creationId xmlns:a16="http://schemas.microsoft.com/office/drawing/2014/main" id="{B92B4625-39F3-D87A-EC77-89530EC37F17}"/>
              </a:ext>
            </a:extLst>
          </p:cNvPr>
          <p:cNvCxnSpPr>
            <a:cxnSpLocks/>
          </p:cNvCxnSpPr>
          <p:nvPr/>
        </p:nvCxnSpPr>
        <p:spPr>
          <a:xfrm flipH="1">
            <a:off x="3317358" y="2096349"/>
            <a:ext cx="1701209" cy="5079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necteur droit avec flèche 12">
            <a:extLst>
              <a:ext uri="{FF2B5EF4-FFF2-40B4-BE49-F238E27FC236}">
                <a16:creationId xmlns:a16="http://schemas.microsoft.com/office/drawing/2014/main" id="{4274FAE3-4E1C-9DF8-2B9E-5ECDDCDF8165}"/>
              </a:ext>
            </a:extLst>
          </p:cNvPr>
          <p:cNvCxnSpPr>
            <a:cxnSpLocks/>
          </p:cNvCxnSpPr>
          <p:nvPr/>
        </p:nvCxnSpPr>
        <p:spPr>
          <a:xfrm flipH="1" flipV="1">
            <a:off x="4082902" y="1712200"/>
            <a:ext cx="1199188" cy="793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ZoneTexte 17">
            <a:extLst>
              <a:ext uri="{FF2B5EF4-FFF2-40B4-BE49-F238E27FC236}">
                <a16:creationId xmlns:a16="http://schemas.microsoft.com/office/drawing/2014/main" id="{348D0297-2B9E-E65C-AB3F-8FB5D70D4682}"/>
              </a:ext>
            </a:extLst>
          </p:cNvPr>
          <p:cNvSpPr txBox="1"/>
          <p:nvPr/>
        </p:nvSpPr>
        <p:spPr>
          <a:xfrm>
            <a:off x="8452202" y="1386057"/>
            <a:ext cx="3259666" cy="1336135"/>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Environnement (64.676,80)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Installation PAV </a:t>
            </a:r>
            <a:r>
              <a:rPr lang="fr-BE" sz="1400" dirty="0" err="1">
                <a:solidFill>
                  <a:srgbClr val="000000"/>
                </a:solidFill>
                <a:effectLst/>
                <a:latin typeface="Calibri" panose="020F0502020204030204" pitchFamily="34" charset="0"/>
                <a:ea typeface="Times New Roman" panose="02020603050405020304" pitchFamily="18" charset="0"/>
              </a:rPr>
              <a:t>Escanaffles</a:t>
            </a:r>
            <a:r>
              <a:rPr lang="fr-BE" sz="1400" dirty="0">
                <a:solidFill>
                  <a:srgbClr val="000000"/>
                </a:solidFill>
                <a:effectLst/>
                <a:latin typeface="Calibri" panose="020F0502020204030204" pitchFamily="34" charset="0"/>
                <a:ea typeface="Times New Roman" panose="02020603050405020304" pitchFamily="18" charset="0"/>
              </a:rPr>
              <a:t> (50.000,00)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Acq</a:t>
            </a:r>
            <a:r>
              <a:rPr lang="fr-BE" sz="1400" dirty="0">
                <a:solidFill>
                  <a:srgbClr val="000000"/>
                </a:solidFill>
                <a:effectLst/>
                <a:latin typeface="Calibri" panose="020F0502020204030204" pitchFamily="34" charset="0"/>
                <a:ea typeface="Times New Roman" panose="02020603050405020304" pitchFamily="18" charset="0"/>
              </a:rPr>
              <a:t>. matériel service environnement (14.676,80)</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sp>
        <p:nvSpPr>
          <p:cNvPr id="20" name="ZoneTexte 19">
            <a:extLst>
              <a:ext uri="{FF2B5EF4-FFF2-40B4-BE49-F238E27FC236}">
                <a16:creationId xmlns:a16="http://schemas.microsoft.com/office/drawing/2014/main" id="{0F9710E5-08E9-71DD-CC13-007E07D2F0E0}"/>
              </a:ext>
            </a:extLst>
          </p:cNvPr>
          <p:cNvSpPr txBox="1"/>
          <p:nvPr/>
        </p:nvSpPr>
        <p:spPr>
          <a:xfrm>
            <a:off x="8932334" y="3183403"/>
            <a:ext cx="3259666" cy="875111"/>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Cimetières (46.059,13)</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Aménagts</a:t>
            </a:r>
            <a:r>
              <a:rPr lang="fr-BE" sz="1400" dirty="0">
                <a:solidFill>
                  <a:srgbClr val="000000"/>
                </a:solidFill>
                <a:effectLst/>
                <a:latin typeface="Calibri" panose="020F0502020204030204" pitchFamily="34" charset="0"/>
                <a:ea typeface="Times New Roman" panose="02020603050405020304" pitchFamily="18" charset="0"/>
              </a:rPr>
              <a:t> cimetière d’</a:t>
            </a:r>
            <a:r>
              <a:rPr lang="fr-BE" sz="1400" dirty="0" err="1">
                <a:solidFill>
                  <a:srgbClr val="000000"/>
                </a:solidFill>
                <a:effectLst/>
                <a:latin typeface="Calibri" panose="020F0502020204030204" pitchFamily="34" charset="0"/>
                <a:ea typeface="Times New Roman" panose="02020603050405020304" pitchFamily="18" charset="0"/>
              </a:rPr>
              <a:t>Escanaffles</a:t>
            </a:r>
            <a:r>
              <a:rPr lang="fr-BE" sz="1400" dirty="0">
                <a:solidFill>
                  <a:srgbClr val="000000"/>
                </a:solidFill>
                <a:effectLst/>
                <a:latin typeface="Calibri" panose="020F0502020204030204" pitchFamily="34" charset="0"/>
                <a:ea typeface="Times New Roman" panose="02020603050405020304" pitchFamily="18" charset="0"/>
              </a:rPr>
              <a:t> (46.059,13)</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sp>
        <p:nvSpPr>
          <p:cNvPr id="28" name="ZoneTexte 27">
            <a:extLst>
              <a:ext uri="{FF2B5EF4-FFF2-40B4-BE49-F238E27FC236}">
                <a16:creationId xmlns:a16="http://schemas.microsoft.com/office/drawing/2014/main" id="{887CD438-682B-E4B5-A0C1-A6B449949694}"/>
              </a:ext>
            </a:extLst>
          </p:cNvPr>
          <p:cNvSpPr txBox="1"/>
          <p:nvPr/>
        </p:nvSpPr>
        <p:spPr>
          <a:xfrm>
            <a:off x="8772116" y="4257922"/>
            <a:ext cx="3259666" cy="875111"/>
          </a:xfrm>
          <a:prstGeom prst="rect">
            <a:avLst/>
          </a:prstGeom>
          <a:noFill/>
        </p:spPr>
        <p:txBody>
          <a:bodyPr wrap="square" rtlCol="0">
            <a:spAutoFit/>
          </a:bodyPr>
          <a:lstStyle/>
          <a:p>
            <a:pPr>
              <a:lnSpc>
                <a:spcPct val="107000"/>
              </a:lnSpc>
              <a:spcAft>
                <a:spcPts val="800"/>
              </a:spcAft>
            </a:pPr>
            <a:r>
              <a:rPr lang="fr-BE" sz="1400" b="1" dirty="0">
                <a:solidFill>
                  <a:srgbClr val="000000"/>
                </a:solidFill>
                <a:effectLst/>
                <a:latin typeface="Calibri" panose="020F0502020204030204" pitchFamily="34" charset="0"/>
                <a:ea typeface="Times New Roman" panose="02020603050405020304" pitchFamily="18" charset="0"/>
              </a:rPr>
              <a:t>Logement (4.497,25)</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err="1">
                <a:solidFill>
                  <a:srgbClr val="000000"/>
                </a:solidFill>
                <a:effectLst/>
                <a:latin typeface="Calibri" panose="020F0502020204030204" pitchFamily="34" charset="0"/>
                <a:ea typeface="Times New Roman" panose="02020603050405020304" pitchFamily="18" charset="0"/>
              </a:rPr>
              <a:t>Instal</a:t>
            </a:r>
            <a:r>
              <a:rPr lang="fr-BE" sz="1400" dirty="0">
                <a:solidFill>
                  <a:srgbClr val="000000"/>
                </a:solidFill>
                <a:effectLst/>
                <a:latin typeface="Calibri" panose="020F0502020204030204" pitchFamily="34" charset="0"/>
                <a:ea typeface="Times New Roman" panose="02020603050405020304" pitchFamily="18" charset="0"/>
              </a:rPr>
              <a:t>. Cuve gaz enterrée log. Transit </a:t>
            </a:r>
            <a:r>
              <a:rPr lang="fr-BE" sz="1400" dirty="0" err="1">
                <a:solidFill>
                  <a:srgbClr val="000000"/>
                </a:solidFill>
                <a:effectLst/>
                <a:latin typeface="Calibri" panose="020F0502020204030204" pitchFamily="34" charset="0"/>
                <a:ea typeface="Times New Roman" panose="02020603050405020304" pitchFamily="18" charset="0"/>
              </a:rPr>
              <a:t>Molenbaix</a:t>
            </a:r>
            <a:r>
              <a:rPr lang="fr-BE" sz="1400" dirty="0">
                <a:solidFill>
                  <a:srgbClr val="000000"/>
                </a:solidFill>
                <a:effectLst/>
                <a:latin typeface="Calibri" panose="020F0502020204030204" pitchFamily="34" charset="0"/>
                <a:ea typeface="Times New Roman" panose="02020603050405020304" pitchFamily="18" charset="0"/>
              </a:rPr>
              <a:t> + </a:t>
            </a:r>
            <a:r>
              <a:rPr lang="fr-BE" sz="1400" dirty="0" err="1">
                <a:solidFill>
                  <a:srgbClr val="000000"/>
                </a:solidFill>
                <a:effectLst/>
                <a:latin typeface="Calibri" panose="020F0502020204030204" pitchFamily="34" charset="0"/>
                <a:ea typeface="Times New Roman" panose="02020603050405020304" pitchFamily="18" charset="0"/>
              </a:rPr>
              <a:t>Certibeau</a:t>
            </a:r>
            <a:r>
              <a:rPr lang="fr-BE" sz="1400" dirty="0">
                <a:solidFill>
                  <a:srgbClr val="000000"/>
                </a:solidFill>
                <a:effectLst/>
                <a:latin typeface="Calibri" panose="020F0502020204030204" pitchFamily="34" charset="0"/>
                <a:ea typeface="Times New Roman" panose="02020603050405020304" pitchFamily="18" charset="0"/>
              </a:rPr>
              <a:t> (4.497,25)</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sp>
        <p:nvSpPr>
          <p:cNvPr id="29" name="ZoneTexte 28">
            <a:extLst>
              <a:ext uri="{FF2B5EF4-FFF2-40B4-BE49-F238E27FC236}">
                <a16:creationId xmlns:a16="http://schemas.microsoft.com/office/drawing/2014/main" id="{45842C97-367C-C756-2FA5-6286ABF5364B}"/>
              </a:ext>
            </a:extLst>
          </p:cNvPr>
          <p:cNvSpPr txBox="1"/>
          <p:nvPr/>
        </p:nvSpPr>
        <p:spPr>
          <a:xfrm>
            <a:off x="8077011" y="5332442"/>
            <a:ext cx="3259666" cy="875111"/>
          </a:xfrm>
          <a:prstGeom prst="rect">
            <a:avLst/>
          </a:prstGeom>
          <a:noFill/>
        </p:spPr>
        <p:txBody>
          <a:bodyPr wrap="square" rtlCol="0">
            <a:spAutoFit/>
          </a:bodyPr>
          <a:lstStyle/>
          <a:p>
            <a:pPr>
              <a:lnSpc>
                <a:spcPct val="107000"/>
              </a:lnSpc>
              <a:spcAft>
                <a:spcPts val="800"/>
              </a:spcAft>
            </a:pPr>
            <a:r>
              <a:rPr lang="fr-BE" sz="1400" b="1" dirty="0" err="1">
                <a:solidFill>
                  <a:srgbClr val="000000"/>
                </a:solidFill>
                <a:effectLst/>
                <a:latin typeface="Calibri" panose="020F0502020204030204" pitchFamily="34" charset="0"/>
                <a:ea typeface="Times New Roman" panose="02020603050405020304" pitchFamily="18" charset="0"/>
              </a:rPr>
              <a:t>Aménagt</a:t>
            </a:r>
            <a:r>
              <a:rPr lang="fr-BE" sz="1400" b="1" dirty="0">
                <a:solidFill>
                  <a:srgbClr val="000000"/>
                </a:solidFill>
                <a:effectLst/>
                <a:latin typeface="Calibri" panose="020F0502020204030204" pitchFamily="34" charset="0"/>
                <a:ea typeface="Times New Roman" panose="02020603050405020304" pitchFamily="18" charset="0"/>
              </a:rPr>
              <a:t> du territoire (20.000,00)</a:t>
            </a:r>
            <a:endParaRPr lang="fr-BE" sz="1400" dirty="0">
              <a:solidFill>
                <a:srgbClr val="000000"/>
              </a:solidFill>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BE" sz="1400" dirty="0">
                <a:solidFill>
                  <a:srgbClr val="000000"/>
                </a:solidFill>
                <a:effectLst/>
                <a:latin typeface="Calibri" panose="020F0502020204030204" pitchFamily="34" charset="0"/>
                <a:ea typeface="Times New Roman" panose="02020603050405020304" pitchFamily="18" charset="0"/>
              </a:rPr>
              <a:t>Honor. Auteur de </a:t>
            </a:r>
            <a:r>
              <a:rPr lang="fr-BE" sz="1400" dirty="0" err="1">
                <a:solidFill>
                  <a:srgbClr val="000000"/>
                </a:solidFill>
                <a:effectLst/>
                <a:latin typeface="Calibri" panose="020F0502020204030204" pitchFamily="34" charset="0"/>
                <a:ea typeface="Times New Roman" panose="02020603050405020304" pitchFamily="18" charset="0"/>
              </a:rPr>
              <a:t>projeet</a:t>
            </a:r>
            <a:r>
              <a:rPr lang="fr-BE" sz="1400" dirty="0">
                <a:solidFill>
                  <a:srgbClr val="000000"/>
                </a:solidFill>
                <a:effectLst/>
                <a:latin typeface="Calibri" panose="020F0502020204030204" pitchFamily="34" charset="0"/>
                <a:ea typeface="Times New Roman" panose="02020603050405020304" pitchFamily="18" charset="0"/>
              </a:rPr>
              <a:t> activation ZACC (20.000,00)</a:t>
            </a:r>
            <a:endParaRPr lang="fr-BE" sz="1400" dirty="0">
              <a:solidFill>
                <a:srgbClr val="000000"/>
              </a:solidFill>
              <a:effectLst/>
              <a:latin typeface="Times New Roman" panose="02020603050405020304" pitchFamily="18" charset="0"/>
              <a:ea typeface="Times New Roman" panose="02020603050405020304" pitchFamily="18" charset="0"/>
            </a:endParaRPr>
          </a:p>
        </p:txBody>
      </p:sp>
      <p:cxnSp>
        <p:nvCxnSpPr>
          <p:cNvPr id="30" name="Connecteur droit avec flèche 29">
            <a:extLst>
              <a:ext uri="{FF2B5EF4-FFF2-40B4-BE49-F238E27FC236}">
                <a16:creationId xmlns:a16="http://schemas.microsoft.com/office/drawing/2014/main" id="{1BD02627-22D5-0994-5D18-897C5AAF2B6B}"/>
              </a:ext>
            </a:extLst>
          </p:cNvPr>
          <p:cNvCxnSpPr>
            <a:cxnSpLocks/>
          </p:cNvCxnSpPr>
          <p:nvPr/>
        </p:nvCxnSpPr>
        <p:spPr>
          <a:xfrm>
            <a:off x="6001940" y="2197398"/>
            <a:ext cx="2609079" cy="20942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Connecteur droit avec flèche 32">
            <a:extLst>
              <a:ext uri="{FF2B5EF4-FFF2-40B4-BE49-F238E27FC236}">
                <a16:creationId xmlns:a16="http://schemas.microsoft.com/office/drawing/2014/main" id="{AE0CC093-5443-F067-82CB-D15AE6AE1CCF}"/>
              </a:ext>
            </a:extLst>
          </p:cNvPr>
          <p:cNvCxnSpPr>
            <a:cxnSpLocks/>
          </p:cNvCxnSpPr>
          <p:nvPr/>
        </p:nvCxnSpPr>
        <p:spPr>
          <a:xfrm>
            <a:off x="6065625" y="2585171"/>
            <a:ext cx="2344158" cy="25540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185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ABD313BD-3739-7E60-E230-3C749596FEB4}"/>
              </a:ext>
            </a:extLst>
          </p:cNvPr>
          <p:cNvSpPr>
            <a:spLocks noGrp="1"/>
          </p:cNvSpPr>
          <p:nvPr>
            <p:ph type="ftr" sz="quarter" idx="11"/>
          </p:nvPr>
        </p:nvSpPr>
        <p:spPr/>
        <p:txBody>
          <a:bodyPr/>
          <a:lstStyle/>
          <a:p>
            <a:pPr rtl="0"/>
            <a:r>
              <a:rPr lang="fr-FR" dirty="0"/>
              <a:t>Commune de Celles – Compte 2022</a:t>
            </a:r>
            <a:endParaRPr lang="fr-FR" noProof="0" dirty="0"/>
          </a:p>
        </p:txBody>
      </p:sp>
      <p:graphicFrame>
        <p:nvGraphicFramePr>
          <p:cNvPr id="5" name="Tableau 4">
            <a:extLst>
              <a:ext uri="{FF2B5EF4-FFF2-40B4-BE49-F238E27FC236}">
                <a16:creationId xmlns:a16="http://schemas.microsoft.com/office/drawing/2014/main" id="{73CFF0EF-8723-FFC0-F19D-26751D03E2F5}"/>
              </a:ext>
            </a:extLst>
          </p:cNvPr>
          <p:cNvGraphicFramePr>
            <a:graphicFrameLocks noGrp="1"/>
          </p:cNvGraphicFramePr>
          <p:nvPr>
            <p:extLst>
              <p:ext uri="{D42A27DB-BD31-4B8C-83A1-F6EECF244321}">
                <p14:modId xmlns:p14="http://schemas.microsoft.com/office/powerpoint/2010/main" val="616005649"/>
              </p:ext>
            </p:extLst>
          </p:nvPr>
        </p:nvGraphicFramePr>
        <p:xfrm>
          <a:off x="2699581" y="871870"/>
          <a:ext cx="7284387" cy="5015684"/>
        </p:xfrm>
        <a:graphic>
          <a:graphicData uri="http://schemas.openxmlformats.org/drawingml/2006/table">
            <a:tbl>
              <a:tblPr firstRow="1" firstCol="1" bandRow="1">
                <a:tableStyleId>{3B4B98B0-60AC-42C2-AFA5-B58CD77FA1E5}</a:tableStyleId>
              </a:tblPr>
              <a:tblGrid>
                <a:gridCol w="5039606">
                  <a:extLst>
                    <a:ext uri="{9D8B030D-6E8A-4147-A177-3AD203B41FA5}">
                      <a16:colId xmlns:a16="http://schemas.microsoft.com/office/drawing/2014/main" val="3141348914"/>
                    </a:ext>
                  </a:extLst>
                </a:gridCol>
                <a:gridCol w="2244781">
                  <a:extLst>
                    <a:ext uri="{9D8B030D-6E8A-4147-A177-3AD203B41FA5}">
                      <a16:colId xmlns:a16="http://schemas.microsoft.com/office/drawing/2014/main" val="4232729616"/>
                    </a:ext>
                  </a:extLst>
                </a:gridCol>
              </a:tblGrid>
              <a:tr h="258335">
                <a:tc gridSpan="2">
                  <a:txBody>
                    <a:bodyPr/>
                    <a:lstStyle/>
                    <a:p>
                      <a:pPr algn="ctr">
                        <a:lnSpc>
                          <a:spcPct val="107000"/>
                        </a:lnSpc>
                        <a:spcAft>
                          <a:spcPts val="800"/>
                        </a:spcAft>
                      </a:pPr>
                      <a:r>
                        <a:rPr lang="fr-BE" sz="2000" u="sng" kern="100" dirty="0">
                          <a:effectLst/>
                        </a:rPr>
                        <a:t>Travaux engagés sur exercices antérieurs - terminés en 2022</a:t>
                      </a:r>
                      <a:endParaRPr lang="fr-BE" sz="3600" u="sng"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fr-BE"/>
                    </a:p>
                  </a:txBody>
                  <a:tcPr/>
                </a:tc>
                <a:extLst>
                  <a:ext uri="{0D108BD9-81ED-4DB2-BD59-A6C34878D82A}">
                    <a16:rowId xmlns:a16="http://schemas.microsoft.com/office/drawing/2014/main" val="3458952897"/>
                  </a:ext>
                </a:extLst>
              </a:tr>
              <a:tr h="350527">
                <a:tc gridSpan="2">
                  <a:txBody>
                    <a:bodyPr/>
                    <a:lstStyle/>
                    <a:p>
                      <a:pPr algn="ctr">
                        <a:lnSpc>
                          <a:spcPct val="107000"/>
                        </a:lnSpc>
                        <a:spcAft>
                          <a:spcPts val="800"/>
                        </a:spcAft>
                      </a:pPr>
                      <a:r>
                        <a:rPr lang="fr-BE" sz="1800" u="sng" kern="100" dirty="0">
                          <a:effectLst/>
                        </a:rPr>
                        <a:t>Honoraires et analyses compris</a:t>
                      </a:r>
                      <a:endParaRPr lang="fr-BE" sz="3200" u="sng"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fr-BE"/>
                    </a:p>
                  </a:txBody>
                  <a:tcPr/>
                </a:tc>
                <a:extLst>
                  <a:ext uri="{0D108BD9-81ED-4DB2-BD59-A6C34878D82A}">
                    <a16:rowId xmlns:a16="http://schemas.microsoft.com/office/drawing/2014/main" val="1093728357"/>
                  </a:ext>
                </a:extLst>
              </a:tr>
              <a:tr h="333835">
                <a:tc>
                  <a:txBody>
                    <a:bodyPr/>
                    <a:lstStyle/>
                    <a:p>
                      <a:pPr>
                        <a:lnSpc>
                          <a:spcPct val="107000"/>
                        </a:lnSpc>
                        <a:spcAft>
                          <a:spcPts val="800"/>
                        </a:spcAft>
                      </a:pPr>
                      <a:r>
                        <a:rPr lang="fr-BE" sz="1800" kern="100" dirty="0" err="1">
                          <a:effectLst/>
                        </a:rPr>
                        <a:t>Aménagt</a:t>
                      </a:r>
                      <a:r>
                        <a:rPr lang="fr-BE" sz="1800" kern="100" dirty="0">
                          <a:effectLst/>
                        </a:rPr>
                        <a:t> terrain r. </a:t>
                      </a:r>
                      <a:r>
                        <a:rPr lang="fr-BE" sz="1800" kern="100" dirty="0" err="1">
                          <a:effectLst/>
                        </a:rPr>
                        <a:t>Leclercqz</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175.653,37</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647066273"/>
                  </a:ext>
                </a:extLst>
              </a:tr>
              <a:tr h="333835">
                <a:tc>
                  <a:txBody>
                    <a:bodyPr/>
                    <a:lstStyle/>
                    <a:p>
                      <a:pPr>
                        <a:lnSpc>
                          <a:spcPct val="107000"/>
                        </a:lnSpc>
                        <a:spcAft>
                          <a:spcPts val="800"/>
                        </a:spcAft>
                      </a:pPr>
                      <a:r>
                        <a:rPr lang="fr-BE" sz="1800" kern="100" dirty="0">
                          <a:effectLst/>
                        </a:rPr>
                        <a:t>PPT Toiture Prim </a:t>
                      </a:r>
                      <a:r>
                        <a:rPr lang="fr-BE" sz="1800" kern="100" dirty="0" err="1">
                          <a:effectLst/>
                        </a:rPr>
                        <a:t>Escanaffles</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278.488,55</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1964393485"/>
                  </a:ext>
                </a:extLst>
              </a:tr>
              <a:tr h="333835">
                <a:tc>
                  <a:txBody>
                    <a:bodyPr/>
                    <a:lstStyle/>
                    <a:p>
                      <a:pPr>
                        <a:lnSpc>
                          <a:spcPct val="107000"/>
                        </a:lnSpc>
                        <a:spcAft>
                          <a:spcPts val="800"/>
                        </a:spcAft>
                      </a:pPr>
                      <a:r>
                        <a:rPr lang="fr-BE" sz="1800" kern="100" dirty="0">
                          <a:effectLst/>
                        </a:rPr>
                        <a:t>Mise en conformité HALL SPORTS</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100.272,29</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1299071867"/>
                  </a:ext>
                </a:extLst>
              </a:tr>
              <a:tr h="333835">
                <a:tc>
                  <a:txBody>
                    <a:bodyPr/>
                    <a:lstStyle/>
                    <a:p>
                      <a:pPr>
                        <a:lnSpc>
                          <a:spcPct val="107000"/>
                        </a:lnSpc>
                        <a:spcAft>
                          <a:spcPts val="800"/>
                        </a:spcAft>
                      </a:pPr>
                      <a:r>
                        <a:rPr lang="fr-BE" sz="1800" kern="100" dirty="0" err="1">
                          <a:effectLst/>
                        </a:rPr>
                        <a:t>Rempl</a:t>
                      </a:r>
                      <a:r>
                        <a:rPr lang="fr-BE" sz="1800" kern="100" dirty="0">
                          <a:effectLst/>
                        </a:rPr>
                        <a:t> toiture morgue Velaines</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11.616,00</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775480868"/>
                  </a:ext>
                </a:extLst>
              </a:tr>
              <a:tr h="333835">
                <a:tc>
                  <a:txBody>
                    <a:bodyPr/>
                    <a:lstStyle/>
                    <a:p>
                      <a:pPr>
                        <a:lnSpc>
                          <a:spcPct val="107000"/>
                        </a:lnSpc>
                        <a:spcAft>
                          <a:spcPts val="800"/>
                        </a:spcAft>
                      </a:pPr>
                      <a:r>
                        <a:rPr lang="fr-BE" sz="1800" kern="100">
                          <a:effectLst/>
                        </a:rPr>
                        <a:t>Rempl. Cuisine Transit Pottes</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dirty="0">
                          <a:effectLst/>
                        </a:rPr>
                        <a:t>4.358,48</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266708157"/>
                  </a:ext>
                </a:extLst>
              </a:tr>
              <a:tr h="333835">
                <a:tc>
                  <a:txBody>
                    <a:bodyPr/>
                    <a:lstStyle/>
                    <a:p>
                      <a:pPr>
                        <a:lnSpc>
                          <a:spcPct val="107000"/>
                        </a:lnSpc>
                        <a:spcAft>
                          <a:spcPts val="800"/>
                        </a:spcAft>
                      </a:pPr>
                      <a:r>
                        <a:rPr lang="fr-BE" sz="1800" kern="100">
                          <a:effectLst/>
                        </a:rPr>
                        <a:t>Tvx réfection Place Popuelles</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185.051,06</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2582146817"/>
                  </a:ext>
                </a:extLst>
              </a:tr>
              <a:tr h="333835">
                <a:tc>
                  <a:txBody>
                    <a:bodyPr/>
                    <a:lstStyle/>
                    <a:p>
                      <a:pPr>
                        <a:lnSpc>
                          <a:spcPct val="107000"/>
                        </a:lnSpc>
                        <a:spcAft>
                          <a:spcPts val="800"/>
                        </a:spcAft>
                      </a:pPr>
                      <a:r>
                        <a:rPr lang="fr-BE" sz="1800" kern="100">
                          <a:effectLst/>
                        </a:rPr>
                        <a:t>PIC 19-21 Tvx réfection rue Cheminière</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dirty="0">
                          <a:effectLst/>
                        </a:rPr>
                        <a:t>220.655,56</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1859052854"/>
                  </a:ext>
                </a:extLst>
              </a:tr>
              <a:tr h="333835">
                <a:tc>
                  <a:txBody>
                    <a:bodyPr/>
                    <a:lstStyle/>
                    <a:p>
                      <a:pPr>
                        <a:lnSpc>
                          <a:spcPct val="107000"/>
                        </a:lnSpc>
                        <a:spcAft>
                          <a:spcPts val="800"/>
                        </a:spcAft>
                      </a:pPr>
                      <a:r>
                        <a:rPr lang="fr-BE" sz="1800" kern="100">
                          <a:effectLst/>
                        </a:rPr>
                        <a:t>Chemin agricole ST GENOIS</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224.335,92</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2296438883"/>
                  </a:ext>
                </a:extLst>
              </a:tr>
              <a:tr h="333835">
                <a:tc>
                  <a:txBody>
                    <a:bodyPr/>
                    <a:lstStyle/>
                    <a:p>
                      <a:pPr>
                        <a:lnSpc>
                          <a:spcPct val="107000"/>
                        </a:lnSpc>
                        <a:spcAft>
                          <a:spcPts val="800"/>
                        </a:spcAft>
                      </a:pPr>
                      <a:r>
                        <a:rPr lang="fr-BE" sz="1800" kern="100" dirty="0">
                          <a:effectLst/>
                        </a:rPr>
                        <a:t>PIC 19-21 </a:t>
                      </a:r>
                      <a:r>
                        <a:rPr lang="fr-BE" sz="1800" kern="100" dirty="0" err="1">
                          <a:effectLst/>
                        </a:rPr>
                        <a:t>Tvx</a:t>
                      </a:r>
                      <a:r>
                        <a:rPr lang="fr-BE" sz="1800" kern="100" dirty="0">
                          <a:effectLst/>
                        </a:rPr>
                        <a:t> réfection rue Moulu</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dirty="0">
                          <a:effectLst/>
                        </a:rPr>
                        <a:t>419.929,74</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1071881145"/>
                  </a:ext>
                </a:extLst>
              </a:tr>
              <a:tr h="333835">
                <a:tc>
                  <a:txBody>
                    <a:bodyPr/>
                    <a:lstStyle/>
                    <a:p>
                      <a:pPr>
                        <a:lnSpc>
                          <a:spcPct val="107000"/>
                        </a:lnSpc>
                        <a:spcAft>
                          <a:spcPts val="800"/>
                        </a:spcAft>
                      </a:pPr>
                      <a:r>
                        <a:rPr lang="fr-BE" sz="1800" kern="100">
                          <a:effectLst/>
                        </a:rPr>
                        <a:t>Tvx entret. r. Archimont 2021</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258.294,62</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372772295"/>
                  </a:ext>
                </a:extLst>
              </a:tr>
              <a:tr h="333835">
                <a:tc>
                  <a:txBody>
                    <a:bodyPr/>
                    <a:lstStyle/>
                    <a:p>
                      <a:pPr>
                        <a:lnSpc>
                          <a:spcPct val="107000"/>
                        </a:lnSpc>
                        <a:spcAft>
                          <a:spcPts val="800"/>
                        </a:spcAft>
                      </a:pPr>
                      <a:r>
                        <a:rPr lang="fr-BE" sz="1800" kern="100" dirty="0" err="1">
                          <a:effectLst/>
                        </a:rPr>
                        <a:t>Tvx</a:t>
                      </a:r>
                      <a:r>
                        <a:rPr lang="fr-BE" sz="1800" kern="100" dirty="0">
                          <a:effectLst/>
                        </a:rPr>
                        <a:t> </a:t>
                      </a:r>
                      <a:r>
                        <a:rPr lang="fr-BE" sz="1800" kern="100" dirty="0" err="1">
                          <a:effectLst/>
                        </a:rPr>
                        <a:t>entret</a:t>
                      </a:r>
                      <a:r>
                        <a:rPr lang="fr-BE" sz="1800" kern="100" dirty="0">
                          <a:effectLst/>
                        </a:rPr>
                        <a:t>. Rue de </a:t>
                      </a:r>
                      <a:r>
                        <a:rPr lang="fr-BE" sz="1800" kern="100" dirty="0" err="1">
                          <a:effectLst/>
                        </a:rPr>
                        <a:t>Naverie</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dirty="0">
                          <a:effectLst/>
                        </a:rPr>
                        <a:t>26.675,21</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67079116"/>
                  </a:ext>
                </a:extLst>
              </a:tr>
              <a:tr h="333835">
                <a:tc>
                  <a:txBody>
                    <a:bodyPr/>
                    <a:lstStyle/>
                    <a:p>
                      <a:pPr>
                        <a:lnSpc>
                          <a:spcPct val="107000"/>
                        </a:lnSpc>
                        <a:spcAft>
                          <a:spcPts val="800"/>
                        </a:spcAft>
                      </a:pPr>
                      <a:r>
                        <a:rPr lang="fr-BE" sz="1800" kern="100">
                          <a:effectLst/>
                        </a:rPr>
                        <a:t>Tvx réfect. voirie Rue Capon</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a:effectLst/>
                        </a:rPr>
                        <a:t>27.382,10</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013763401"/>
                  </a:ext>
                </a:extLst>
              </a:tr>
              <a:tr h="350527">
                <a:tc>
                  <a:txBody>
                    <a:bodyPr/>
                    <a:lstStyle/>
                    <a:p>
                      <a:pPr>
                        <a:lnSpc>
                          <a:spcPct val="107000"/>
                        </a:lnSpc>
                        <a:spcAft>
                          <a:spcPts val="800"/>
                        </a:spcAft>
                      </a:pPr>
                      <a:r>
                        <a:rPr lang="fr-BE" sz="1800" kern="100">
                          <a:effectLst/>
                        </a:rPr>
                        <a:t>Lutte inondations rue Bas Hameau</a:t>
                      </a:r>
                      <a:endParaRPr lang="fr-BE" sz="32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800"/>
                        </a:spcAft>
                      </a:pPr>
                      <a:r>
                        <a:rPr lang="fr-BE" sz="1800" kern="100" dirty="0">
                          <a:effectLst/>
                        </a:rPr>
                        <a:t>148.982,57</a:t>
                      </a:r>
                      <a:endParaRPr lang="fr-BE" sz="3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extLst>
                  <a:ext uri="{0D108BD9-81ED-4DB2-BD59-A6C34878D82A}">
                    <a16:rowId xmlns:a16="http://schemas.microsoft.com/office/drawing/2014/main" val="3374618070"/>
                  </a:ext>
                </a:extLst>
              </a:tr>
            </a:tbl>
          </a:graphicData>
        </a:graphic>
      </p:graphicFrame>
    </p:spTree>
    <p:extLst>
      <p:ext uri="{BB962C8B-B14F-4D97-AF65-F5344CB8AC3E}">
        <p14:creationId xmlns:p14="http://schemas.microsoft.com/office/powerpoint/2010/main" val="321265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r>
              <a:rPr lang="fr-BE" dirty="0"/>
              <a:t>Évolution du fonds de réserve extraordinaire</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2022</a:t>
            </a:r>
            <a:endParaRPr lang="fr-FR" noProof="0" dirty="0"/>
          </a:p>
        </p:txBody>
      </p:sp>
      <p:pic>
        <p:nvPicPr>
          <p:cNvPr id="1025" name="Image 2">
            <a:extLst>
              <a:ext uri="{FF2B5EF4-FFF2-40B4-BE49-F238E27FC236}">
                <a16:creationId xmlns:a16="http://schemas.microsoft.com/office/drawing/2014/main" id="{896304C9-9312-807C-F802-3C4827469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279" y="2084834"/>
            <a:ext cx="9525" cy="95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au 5">
            <a:extLst>
              <a:ext uri="{FF2B5EF4-FFF2-40B4-BE49-F238E27FC236}">
                <a16:creationId xmlns:a16="http://schemas.microsoft.com/office/drawing/2014/main" id="{62010C7C-52FC-0621-6266-A75A0C63EE74}"/>
              </a:ext>
            </a:extLst>
          </p:cNvPr>
          <p:cNvGraphicFramePr>
            <a:graphicFrameLocks noGrp="1"/>
          </p:cNvGraphicFramePr>
          <p:nvPr>
            <p:extLst>
              <p:ext uri="{D42A27DB-BD31-4B8C-83A1-F6EECF244321}">
                <p14:modId xmlns:p14="http://schemas.microsoft.com/office/powerpoint/2010/main" val="1425996356"/>
              </p:ext>
            </p:extLst>
          </p:nvPr>
        </p:nvGraphicFramePr>
        <p:xfrm>
          <a:off x="2451649" y="1656206"/>
          <a:ext cx="8000157" cy="1725171"/>
        </p:xfrm>
        <a:graphic>
          <a:graphicData uri="http://schemas.openxmlformats.org/drawingml/2006/table">
            <a:tbl>
              <a:tblPr firstRow="1" firstCol="1" bandRow="1">
                <a:tableStyleId>{3B4B98B0-60AC-42C2-AFA5-B58CD77FA1E5}</a:tableStyleId>
              </a:tblPr>
              <a:tblGrid>
                <a:gridCol w="2794797">
                  <a:extLst>
                    <a:ext uri="{9D8B030D-6E8A-4147-A177-3AD203B41FA5}">
                      <a16:colId xmlns:a16="http://schemas.microsoft.com/office/drawing/2014/main" val="3431781048"/>
                    </a:ext>
                  </a:extLst>
                </a:gridCol>
                <a:gridCol w="1306597">
                  <a:extLst>
                    <a:ext uri="{9D8B030D-6E8A-4147-A177-3AD203B41FA5}">
                      <a16:colId xmlns:a16="http://schemas.microsoft.com/office/drawing/2014/main" val="338460603"/>
                    </a:ext>
                  </a:extLst>
                </a:gridCol>
                <a:gridCol w="1303729">
                  <a:extLst>
                    <a:ext uri="{9D8B030D-6E8A-4147-A177-3AD203B41FA5}">
                      <a16:colId xmlns:a16="http://schemas.microsoft.com/office/drawing/2014/main" val="3231688568"/>
                    </a:ext>
                  </a:extLst>
                </a:gridCol>
                <a:gridCol w="1305641">
                  <a:extLst>
                    <a:ext uri="{9D8B030D-6E8A-4147-A177-3AD203B41FA5}">
                      <a16:colId xmlns:a16="http://schemas.microsoft.com/office/drawing/2014/main" val="198121023"/>
                    </a:ext>
                  </a:extLst>
                </a:gridCol>
                <a:gridCol w="1289393">
                  <a:extLst>
                    <a:ext uri="{9D8B030D-6E8A-4147-A177-3AD203B41FA5}">
                      <a16:colId xmlns:a16="http://schemas.microsoft.com/office/drawing/2014/main" val="3765927152"/>
                    </a:ext>
                  </a:extLst>
                </a:gridCol>
              </a:tblGrid>
              <a:tr h="350146">
                <a:tc>
                  <a:txBody>
                    <a:bodyPr/>
                    <a:lstStyle/>
                    <a:p>
                      <a:pPr marR="10160" algn="ctr">
                        <a:lnSpc>
                          <a:spcPct val="107000"/>
                        </a:lnSpc>
                        <a:spcAft>
                          <a:spcPts val="800"/>
                        </a:spcAft>
                      </a:pPr>
                      <a:r>
                        <a:rPr lang="fr-BE" sz="1400" dirty="0">
                          <a:effectLst/>
                        </a:rPr>
                        <a:t>Fonds de réserve extraordinaire</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24130" algn="ctr">
                        <a:lnSpc>
                          <a:spcPct val="107000"/>
                        </a:lnSpc>
                        <a:spcAft>
                          <a:spcPts val="800"/>
                        </a:spcAft>
                      </a:pPr>
                      <a:r>
                        <a:rPr lang="fr-BE" sz="1400">
                          <a:effectLst/>
                        </a:rPr>
                        <a:t>Solde Initial</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algn="ctr">
                        <a:lnSpc>
                          <a:spcPct val="107000"/>
                        </a:lnSpc>
                        <a:spcAft>
                          <a:spcPts val="800"/>
                        </a:spcAft>
                      </a:pPr>
                      <a:r>
                        <a:rPr lang="fr-BE" sz="1400">
                          <a:effectLst/>
                        </a:rPr>
                        <a:t>Alimentation</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0795" algn="ctr">
                        <a:lnSpc>
                          <a:spcPct val="107000"/>
                        </a:lnSpc>
                        <a:spcAft>
                          <a:spcPts val="800"/>
                        </a:spcAft>
                      </a:pPr>
                      <a:r>
                        <a:rPr lang="fr-BE" sz="1400">
                          <a:effectLst/>
                        </a:rPr>
                        <a:t>Utilisation</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a:effectLst/>
                        </a:rPr>
                        <a:t>Solde 31/12</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1229427102"/>
                  </a:ext>
                </a:extLst>
              </a:tr>
              <a:tr h="337367">
                <a:tc>
                  <a:txBody>
                    <a:bodyPr/>
                    <a:lstStyle/>
                    <a:p>
                      <a:pPr marR="6985" algn="ctr">
                        <a:lnSpc>
                          <a:spcPct val="107000"/>
                        </a:lnSpc>
                        <a:spcAft>
                          <a:spcPts val="800"/>
                        </a:spcAft>
                      </a:pPr>
                      <a:r>
                        <a:rPr lang="fr-BE" sz="1400" dirty="0">
                          <a:effectLst/>
                        </a:rPr>
                        <a:t>2019</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dirty="0">
                          <a:effectLst/>
                        </a:rPr>
                        <a:t>198.404,06</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7145" algn="ctr">
                        <a:lnSpc>
                          <a:spcPct val="107000"/>
                        </a:lnSpc>
                        <a:spcAft>
                          <a:spcPts val="800"/>
                        </a:spcAft>
                      </a:pPr>
                      <a:r>
                        <a:rPr lang="fr-BE" sz="1400" dirty="0">
                          <a:effectLst/>
                        </a:rPr>
                        <a:t>757.915,71</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259.232,46</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2065" algn="ctr">
                        <a:lnSpc>
                          <a:spcPct val="107000"/>
                        </a:lnSpc>
                        <a:spcAft>
                          <a:spcPts val="800"/>
                        </a:spcAft>
                      </a:pPr>
                      <a:r>
                        <a:rPr lang="fr-BE" sz="1400">
                          <a:effectLst/>
                        </a:rPr>
                        <a:t>697.087,31</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6334826"/>
                  </a:ext>
                </a:extLst>
              </a:tr>
              <a:tr h="350146">
                <a:tc>
                  <a:txBody>
                    <a:bodyPr/>
                    <a:lstStyle/>
                    <a:p>
                      <a:pPr marR="4445" algn="ctr">
                        <a:lnSpc>
                          <a:spcPct val="107000"/>
                        </a:lnSpc>
                        <a:spcAft>
                          <a:spcPts val="800"/>
                        </a:spcAft>
                      </a:pPr>
                      <a:r>
                        <a:rPr lang="fr-BE" sz="1400">
                          <a:effectLst/>
                        </a:rPr>
                        <a:t>2020</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a:effectLst/>
                        </a:rPr>
                        <a:t>697.087,31</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386.819,46</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0795" algn="ctr">
                        <a:lnSpc>
                          <a:spcPct val="107000"/>
                        </a:lnSpc>
                        <a:spcAft>
                          <a:spcPts val="800"/>
                        </a:spcAft>
                      </a:pPr>
                      <a:r>
                        <a:rPr lang="fr-BE" sz="1400" dirty="0">
                          <a:effectLst/>
                        </a:rPr>
                        <a:t>309.506,19</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2065" algn="ctr">
                        <a:lnSpc>
                          <a:spcPct val="107000"/>
                        </a:lnSpc>
                        <a:spcAft>
                          <a:spcPts val="800"/>
                        </a:spcAft>
                      </a:pPr>
                      <a:r>
                        <a:rPr lang="fr-BE" sz="1400" dirty="0">
                          <a:effectLst/>
                        </a:rPr>
                        <a:t>774.400,58</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3954441253"/>
                  </a:ext>
                </a:extLst>
              </a:tr>
              <a:tr h="343756">
                <a:tc>
                  <a:txBody>
                    <a:bodyPr/>
                    <a:lstStyle/>
                    <a:p>
                      <a:pPr marR="4445" algn="ctr">
                        <a:lnSpc>
                          <a:spcPct val="107000"/>
                        </a:lnSpc>
                        <a:spcAft>
                          <a:spcPts val="800"/>
                        </a:spcAft>
                      </a:pPr>
                      <a:r>
                        <a:rPr lang="fr-BE" sz="1400">
                          <a:effectLst/>
                        </a:rPr>
                        <a:t>2021</a:t>
                      </a:r>
                      <a:endParaRPr lang="fr-BE"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dirty="0">
                          <a:effectLst/>
                        </a:rPr>
                        <a:t>774.400,58</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1.055.796,08</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1.308.879,95</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dirty="0">
                          <a:effectLst/>
                        </a:rPr>
                        <a:t>521.319,71</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1731015950"/>
                  </a:ext>
                </a:extLst>
              </a:tr>
              <a:tr h="343756">
                <a:tc>
                  <a:txBody>
                    <a:bodyPr/>
                    <a:lstStyle/>
                    <a:p>
                      <a:pPr marR="4445" algn="ctr">
                        <a:lnSpc>
                          <a:spcPct val="107000"/>
                        </a:lnSpc>
                        <a:spcAft>
                          <a:spcPts val="800"/>
                        </a:spcAft>
                      </a:pPr>
                      <a:r>
                        <a:rPr lang="fr-BE" sz="1400" dirty="0">
                          <a:effectLst/>
                        </a:rPr>
                        <a:t>2022</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dirty="0">
                          <a:effectLst/>
                        </a:rPr>
                        <a:t>521.319,71</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887.243,18</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3970" algn="ctr">
                        <a:lnSpc>
                          <a:spcPct val="107000"/>
                        </a:lnSpc>
                        <a:spcAft>
                          <a:spcPts val="800"/>
                        </a:spcAft>
                      </a:pPr>
                      <a:r>
                        <a:rPr lang="fr-BE" sz="1400" dirty="0">
                          <a:effectLst/>
                        </a:rPr>
                        <a:t>585.242,29</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15240" algn="ctr">
                        <a:lnSpc>
                          <a:spcPct val="107000"/>
                        </a:lnSpc>
                        <a:spcAft>
                          <a:spcPts val="800"/>
                        </a:spcAft>
                      </a:pPr>
                      <a:r>
                        <a:rPr lang="fr-BE" sz="1400" dirty="0">
                          <a:effectLst/>
                        </a:rPr>
                        <a:t>823.320,60</a:t>
                      </a:r>
                      <a:endParaRPr lang="fr-BE"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3127738645"/>
                  </a:ext>
                </a:extLst>
              </a:tr>
            </a:tbl>
          </a:graphicData>
        </a:graphic>
      </p:graphicFrame>
      <p:graphicFrame>
        <p:nvGraphicFramePr>
          <p:cNvPr id="3" name="Graphique 2">
            <a:extLst>
              <a:ext uri="{FF2B5EF4-FFF2-40B4-BE49-F238E27FC236}">
                <a16:creationId xmlns:a16="http://schemas.microsoft.com/office/drawing/2014/main" id="{4D659230-5B7C-4F27-8E74-EE4B6B7C6DE1}"/>
              </a:ext>
            </a:extLst>
          </p:cNvPr>
          <p:cNvGraphicFramePr>
            <a:graphicFrameLocks/>
          </p:cNvGraphicFramePr>
          <p:nvPr>
            <p:extLst>
              <p:ext uri="{D42A27DB-BD31-4B8C-83A1-F6EECF244321}">
                <p14:modId xmlns:p14="http://schemas.microsoft.com/office/powerpoint/2010/main" val="3039967049"/>
              </p:ext>
            </p:extLst>
          </p:nvPr>
        </p:nvGraphicFramePr>
        <p:xfrm>
          <a:off x="2813263" y="3729409"/>
          <a:ext cx="6309471" cy="28784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5643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r>
              <a:rPr lang="fr-BE" dirty="0"/>
              <a:t>Situation des provisions au 31/12/2022</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2022</a:t>
            </a:r>
            <a:endParaRPr lang="fr-FR" noProof="0" dirty="0"/>
          </a:p>
        </p:txBody>
      </p:sp>
      <p:sp>
        <p:nvSpPr>
          <p:cNvPr id="3" name="ZoneTexte 2">
            <a:extLst>
              <a:ext uri="{FF2B5EF4-FFF2-40B4-BE49-F238E27FC236}">
                <a16:creationId xmlns:a16="http://schemas.microsoft.com/office/drawing/2014/main" id="{5CBB51A0-0E86-474F-A75E-FCC100093F90}"/>
              </a:ext>
            </a:extLst>
          </p:cNvPr>
          <p:cNvSpPr txBox="1"/>
          <p:nvPr/>
        </p:nvSpPr>
        <p:spPr>
          <a:xfrm>
            <a:off x="1636889" y="1755215"/>
            <a:ext cx="8398933" cy="433965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Pensions mandataires: 150.000,00 €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Zone de police: 200.000,00 €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Additionnels: 130.000,00 €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Taxe pylônes GSM: 9.291,00 €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CPAS: 150.000,00 €</a:t>
            </a:r>
          </a:p>
          <a:p>
            <a:pPr marL="285750" indent="-285750">
              <a:lnSpc>
                <a:spcPct val="150000"/>
              </a:lnSpc>
              <a:buFont typeface="Arial" panose="020B0604020202020204" pitchFamily="34" charset="0"/>
              <a:buChar char="•"/>
            </a:pPr>
            <a:r>
              <a:rPr lang="fr-BE" sz="2400" dirty="0">
                <a:latin typeface="Calibri" panose="020F0502020204030204" pitchFamily="34" charset="0"/>
                <a:cs typeface="Calibri" panose="020F0502020204030204" pitchFamily="34" charset="0"/>
              </a:rPr>
              <a:t>Cotisation de responsabilisation : 100.000,00 €</a:t>
            </a:r>
          </a:p>
          <a:p>
            <a:pPr algn="ctr">
              <a:lnSpc>
                <a:spcPct val="150000"/>
              </a:lnSpc>
            </a:pPr>
            <a:r>
              <a:rPr lang="fr-BE" sz="2800" b="1" dirty="0">
                <a:latin typeface="Calibri" panose="020F0502020204030204" pitchFamily="34" charset="0"/>
                <a:cs typeface="Calibri" panose="020F0502020204030204" pitchFamily="34" charset="0"/>
              </a:rPr>
              <a:t>TOTAL = 739.291,00 €</a:t>
            </a:r>
          </a:p>
          <a:p>
            <a:pPr marL="285750" indent="-285750">
              <a:buFont typeface="Arial" panose="020B0604020202020204" pitchFamily="34" charset="0"/>
              <a:buChar char="•"/>
            </a:pPr>
            <a:endParaRPr lang="fr-BE" dirty="0"/>
          </a:p>
        </p:txBody>
      </p:sp>
    </p:spTree>
    <p:extLst>
      <p:ext uri="{BB962C8B-B14F-4D97-AF65-F5344CB8AC3E}">
        <p14:creationId xmlns:p14="http://schemas.microsoft.com/office/powerpoint/2010/main" val="231550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C91C0-07B6-4485-82FF-B840A022454F}"/>
              </a:ext>
            </a:extLst>
          </p:cNvPr>
          <p:cNvSpPr>
            <a:spLocks noGrp="1"/>
          </p:cNvSpPr>
          <p:nvPr>
            <p:ph type="title"/>
          </p:nvPr>
        </p:nvSpPr>
        <p:spPr>
          <a:xfrm>
            <a:off x="1024128" y="585216"/>
            <a:ext cx="10448402" cy="1499616"/>
          </a:xfrm>
        </p:spPr>
        <p:txBody>
          <a:bodyPr/>
          <a:lstStyle/>
          <a:p>
            <a:r>
              <a:rPr lang="fr-BE" dirty="0"/>
              <a:t>Situation des provisions au 31/12/2021</a:t>
            </a:r>
          </a:p>
        </p:txBody>
      </p:sp>
      <p:sp>
        <p:nvSpPr>
          <p:cNvPr id="4" name="Espace réservé du pied de page 3">
            <a:extLst>
              <a:ext uri="{FF2B5EF4-FFF2-40B4-BE49-F238E27FC236}">
                <a16:creationId xmlns:a16="http://schemas.microsoft.com/office/drawing/2014/main" id="{C7A5A5ED-81DB-4DBD-BDCE-6B6646B2778C}"/>
              </a:ext>
            </a:extLst>
          </p:cNvPr>
          <p:cNvSpPr>
            <a:spLocks noGrp="1"/>
          </p:cNvSpPr>
          <p:nvPr>
            <p:ph type="ftr" sz="quarter" idx="11"/>
          </p:nvPr>
        </p:nvSpPr>
        <p:spPr/>
        <p:txBody>
          <a:bodyPr/>
          <a:lstStyle/>
          <a:p>
            <a:pPr rtl="0"/>
            <a:r>
              <a:rPr lang="fr-FR" dirty="0"/>
              <a:t>Commune de Celles – Compte 2022</a:t>
            </a:r>
            <a:endParaRPr lang="fr-FR" noProof="0" dirty="0"/>
          </a:p>
        </p:txBody>
      </p:sp>
      <p:graphicFrame>
        <p:nvGraphicFramePr>
          <p:cNvPr id="5" name="Tableau 4">
            <a:extLst>
              <a:ext uri="{FF2B5EF4-FFF2-40B4-BE49-F238E27FC236}">
                <a16:creationId xmlns:a16="http://schemas.microsoft.com/office/drawing/2014/main" id="{17810E48-1019-C321-0E00-AFEA29A366BE}"/>
              </a:ext>
            </a:extLst>
          </p:cNvPr>
          <p:cNvGraphicFramePr>
            <a:graphicFrameLocks noGrp="1"/>
          </p:cNvGraphicFramePr>
          <p:nvPr>
            <p:extLst>
              <p:ext uri="{D42A27DB-BD31-4B8C-83A1-F6EECF244321}">
                <p14:modId xmlns:p14="http://schemas.microsoft.com/office/powerpoint/2010/main" val="845005325"/>
              </p:ext>
            </p:extLst>
          </p:nvPr>
        </p:nvGraphicFramePr>
        <p:xfrm>
          <a:off x="1313963" y="2286000"/>
          <a:ext cx="9552508" cy="2112479"/>
        </p:xfrm>
        <a:graphic>
          <a:graphicData uri="http://schemas.openxmlformats.org/drawingml/2006/table">
            <a:tbl>
              <a:tblPr firstRow="1" firstCol="1" bandRow="1">
                <a:tableStyleId>{3B4B98B0-60AC-42C2-AFA5-B58CD77FA1E5}</a:tableStyleId>
              </a:tblPr>
              <a:tblGrid>
                <a:gridCol w="3342692">
                  <a:extLst>
                    <a:ext uri="{9D8B030D-6E8A-4147-A177-3AD203B41FA5}">
                      <a16:colId xmlns:a16="http://schemas.microsoft.com/office/drawing/2014/main" val="680687585"/>
                    </a:ext>
                  </a:extLst>
                </a:gridCol>
                <a:gridCol w="1562743">
                  <a:extLst>
                    <a:ext uri="{9D8B030D-6E8A-4147-A177-3AD203B41FA5}">
                      <a16:colId xmlns:a16="http://schemas.microsoft.com/office/drawing/2014/main" val="3389936075"/>
                    </a:ext>
                  </a:extLst>
                </a:gridCol>
                <a:gridCol w="1559313">
                  <a:extLst>
                    <a:ext uri="{9D8B030D-6E8A-4147-A177-3AD203B41FA5}">
                      <a16:colId xmlns:a16="http://schemas.microsoft.com/office/drawing/2014/main" val="2226139557"/>
                    </a:ext>
                  </a:extLst>
                </a:gridCol>
                <a:gridCol w="1561599">
                  <a:extLst>
                    <a:ext uri="{9D8B030D-6E8A-4147-A177-3AD203B41FA5}">
                      <a16:colId xmlns:a16="http://schemas.microsoft.com/office/drawing/2014/main" val="3079351279"/>
                    </a:ext>
                  </a:extLst>
                </a:gridCol>
                <a:gridCol w="1526161">
                  <a:extLst>
                    <a:ext uri="{9D8B030D-6E8A-4147-A177-3AD203B41FA5}">
                      <a16:colId xmlns:a16="http://schemas.microsoft.com/office/drawing/2014/main" val="1969358981"/>
                    </a:ext>
                  </a:extLst>
                </a:gridCol>
              </a:tblGrid>
              <a:tr h="628783">
                <a:tc>
                  <a:txBody>
                    <a:bodyPr/>
                    <a:lstStyle/>
                    <a:p>
                      <a:pPr marL="47625" marR="36830" algn="ctr">
                        <a:lnSpc>
                          <a:spcPct val="107000"/>
                        </a:lnSpc>
                        <a:spcAft>
                          <a:spcPts val="800"/>
                        </a:spcAft>
                      </a:pPr>
                      <a:r>
                        <a:rPr lang="fr-BE" sz="2000" dirty="0">
                          <a:effectLst/>
                        </a:rPr>
                        <a:t>Provisions pour risques et charges</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R="7620" algn="ctr">
                        <a:lnSpc>
                          <a:spcPct val="107000"/>
                        </a:lnSpc>
                        <a:spcAft>
                          <a:spcPts val="800"/>
                        </a:spcAft>
                      </a:pPr>
                      <a:r>
                        <a:rPr lang="fr-BE" sz="2000">
                          <a:effectLst/>
                        </a:rPr>
                        <a:t>Solde Initial</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79375" algn="ctr">
                        <a:lnSpc>
                          <a:spcPct val="107000"/>
                        </a:lnSpc>
                        <a:spcAft>
                          <a:spcPts val="800"/>
                        </a:spcAft>
                      </a:pPr>
                      <a:r>
                        <a:rPr lang="fr-BE" sz="2000">
                          <a:effectLst/>
                        </a:rPr>
                        <a:t>Alimentation</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marL="5715" algn="ctr">
                        <a:lnSpc>
                          <a:spcPct val="107000"/>
                        </a:lnSpc>
                        <a:spcAft>
                          <a:spcPts val="800"/>
                        </a:spcAft>
                      </a:pPr>
                      <a:r>
                        <a:rPr lang="fr-BE" sz="2000">
                          <a:effectLst/>
                        </a:rPr>
                        <a:t>Utilisation</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tc>
                  <a:txBody>
                    <a:bodyPr/>
                    <a:lstStyle/>
                    <a:p>
                      <a:pPr algn="ctr">
                        <a:lnSpc>
                          <a:spcPct val="107000"/>
                        </a:lnSpc>
                        <a:spcAft>
                          <a:spcPts val="800"/>
                        </a:spcAft>
                      </a:pPr>
                      <a:r>
                        <a:rPr lang="fr-BE" sz="2000">
                          <a:effectLst/>
                        </a:rPr>
                        <a:t>Solde 31/12</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nchor="ctr"/>
                </a:tc>
                <a:extLst>
                  <a:ext uri="{0D108BD9-81ED-4DB2-BD59-A6C34878D82A}">
                    <a16:rowId xmlns:a16="http://schemas.microsoft.com/office/drawing/2014/main" val="2802870530"/>
                  </a:ext>
                </a:extLst>
              </a:tr>
              <a:tr h="381588">
                <a:tc>
                  <a:txBody>
                    <a:bodyPr/>
                    <a:lstStyle/>
                    <a:p>
                      <a:pPr marL="10795" algn="ctr">
                        <a:lnSpc>
                          <a:spcPct val="107000"/>
                        </a:lnSpc>
                        <a:spcAft>
                          <a:spcPts val="800"/>
                        </a:spcAft>
                      </a:pPr>
                      <a:r>
                        <a:rPr lang="fr-BE" sz="2000" dirty="0">
                          <a:effectLst/>
                        </a:rPr>
                        <a:t>2019</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a:effectLst/>
                        </a:rPr>
                        <a:t>330.000,00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5715" algn="ctr">
                        <a:lnSpc>
                          <a:spcPct val="107000"/>
                        </a:lnSpc>
                        <a:spcAft>
                          <a:spcPts val="800"/>
                        </a:spcAft>
                      </a:pPr>
                      <a:r>
                        <a:rPr lang="fr-BE" sz="2000">
                          <a:effectLst/>
                        </a:rPr>
                        <a:t>60.000,00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a:effectLst/>
                        </a:rPr>
                        <a:t>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6350" algn="ctr">
                        <a:lnSpc>
                          <a:spcPct val="107000"/>
                        </a:lnSpc>
                        <a:spcAft>
                          <a:spcPts val="800"/>
                        </a:spcAft>
                      </a:pPr>
                      <a:r>
                        <a:rPr lang="fr-BE" sz="2000">
                          <a:effectLst/>
                        </a:rPr>
                        <a:t>390.000,00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4274165995"/>
                  </a:ext>
                </a:extLst>
              </a:tr>
              <a:tr h="369453">
                <a:tc>
                  <a:txBody>
                    <a:bodyPr/>
                    <a:lstStyle/>
                    <a:p>
                      <a:pPr marL="10795" algn="ctr">
                        <a:lnSpc>
                          <a:spcPct val="107000"/>
                        </a:lnSpc>
                        <a:spcAft>
                          <a:spcPts val="800"/>
                        </a:spcAft>
                      </a:pPr>
                      <a:r>
                        <a:rPr lang="fr-BE" sz="2000">
                          <a:effectLst/>
                        </a:rPr>
                        <a:t>2020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dirty="0">
                          <a:effectLst/>
                        </a:rPr>
                        <a:t>390.000,00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150.000,00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a:effectLst/>
                        </a:rPr>
                        <a:t>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6350" algn="ctr">
                        <a:lnSpc>
                          <a:spcPct val="107000"/>
                        </a:lnSpc>
                        <a:spcAft>
                          <a:spcPts val="800"/>
                        </a:spcAft>
                      </a:pPr>
                      <a:r>
                        <a:rPr lang="fr-BE" sz="2000">
                          <a:effectLst/>
                        </a:rPr>
                        <a:t>540.000,00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3821182742"/>
                  </a:ext>
                </a:extLst>
              </a:tr>
              <a:tr h="362711">
                <a:tc>
                  <a:txBody>
                    <a:bodyPr/>
                    <a:lstStyle/>
                    <a:p>
                      <a:pPr marL="10795" algn="ctr">
                        <a:lnSpc>
                          <a:spcPct val="107000"/>
                        </a:lnSpc>
                        <a:spcAft>
                          <a:spcPts val="800"/>
                        </a:spcAft>
                      </a:pPr>
                      <a:r>
                        <a:rPr lang="fr-BE" sz="2000">
                          <a:effectLst/>
                        </a:rPr>
                        <a:t>2021</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a:effectLst/>
                        </a:rPr>
                        <a:t>540.000,00</a:t>
                      </a:r>
                      <a:endParaRPr lang="fr-BE"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065" algn="ctr">
                        <a:lnSpc>
                          <a:spcPct val="107000"/>
                        </a:lnSpc>
                        <a:spcAft>
                          <a:spcPts val="800"/>
                        </a:spcAft>
                      </a:pPr>
                      <a:r>
                        <a:rPr lang="fr-BE" sz="2000" dirty="0">
                          <a:effectLst/>
                        </a:rPr>
                        <a:t>200.000,00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740.000,00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2924678436"/>
                  </a:ext>
                </a:extLst>
              </a:tr>
              <a:tr h="362711">
                <a:tc>
                  <a:txBody>
                    <a:bodyPr/>
                    <a:lstStyle/>
                    <a:p>
                      <a:pPr marL="10795" algn="ctr">
                        <a:lnSpc>
                          <a:spcPct val="107000"/>
                        </a:lnSpc>
                        <a:spcAft>
                          <a:spcPts val="800"/>
                        </a:spcAft>
                      </a:pPr>
                      <a:r>
                        <a:rPr lang="fr-BE" sz="2000" dirty="0">
                          <a:effectLst/>
                        </a:rPr>
                        <a:t>2022</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70" algn="ctr">
                        <a:lnSpc>
                          <a:spcPct val="107000"/>
                        </a:lnSpc>
                        <a:spcAft>
                          <a:spcPts val="800"/>
                        </a:spcAft>
                      </a:pPr>
                      <a:r>
                        <a:rPr lang="fr-BE" sz="2000" dirty="0">
                          <a:effectLst/>
                        </a:rPr>
                        <a:t>740.000,00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12065" algn="ctr">
                        <a:lnSpc>
                          <a:spcPct val="107000"/>
                        </a:lnSpc>
                        <a:spcAft>
                          <a:spcPts val="800"/>
                        </a:spcAft>
                      </a:pPr>
                      <a:r>
                        <a:rPr lang="fr-BE" sz="2000" dirty="0">
                          <a:effectLst/>
                        </a:rPr>
                        <a:t>100.000,00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100.709,00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tc>
                  <a:txBody>
                    <a:bodyPr/>
                    <a:lstStyle/>
                    <a:p>
                      <a:pPr marL="8890" algn="ctr">
                        <a:lnSpc>
                          <a:spcPct val="107000"/>
                        </a:lnSpc>
                        <a:spcAft>
                          <a:spcPts val="800"/>
                        </a:spcAft>
                      </a:pPr>
                      <a:r>
                        <a:rPr lang="fr-BE" sz="2000" dirty="0">
                          <a:effectLst/>
                        </a:rPr>
                        <a:t>739.291,00</a:t>
                      </a:r>
                      <a:endParaRPr lang="fr-B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 marR="10795" marT="1270" marB="0"/>
                </a:tc>
                <a:extLst>
                  <a:ext uri="{0D108BD9-81ED-4DB2-BD59-A6C34878D82A}">
                    <a16:rowId xmlns:a16="http://schemas.microsoft.com/office/drawing/2014/main" val="1753788089"/>
                  </a:ext>
                </a:extLst>
              </a:tr>
            </a:tbl>
          </a:graphicData>
        </a:graphic>
      </p:graphicFrame>
    </p:spTree>
    <p:extLst>
      <p:ext uri="{BB962C8B-B14F-4D97-AF65-F5344CB8AC3E}">
        <p14:creationId xmlns:p14="http://schemas.microsoft.com/office/powerpoint/2010/main" val="242563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égral">
  <a:themeElements>
    <a:clrScheme name="Inté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é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é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ppt/theme/theme2.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Integral</Template>
  <TotalTime>3803</TotalTime>
  <Words>3816</Words>
  <Application>Microsoft Office PowerPoint</Application>
  <PresentationFormat>Grand écran</PresentationFormat>
  <Paragraphs>609</Paragraphs>
  <Slides>30</Slides>
  <Notes>30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30</vt:i4>
      </vt:variant>
    </vt:vector>
  </HeadingPairs>
  <TitlesOfParts>
    <vt:vector size="39" baseType="lpstr">
      <vt:lpstr>Arial</vt:lpstr>
      <vt:lpstr>Calibri</vt:lpstr>
      <vt:lpstr>Corbel</vt:lpstr>
      <vt:lpstr>Symbol</vt:lpstr>
      <vt:lpstr>Times New Roman</vt:lpstr>
      <vt:lpstr>Tw Cen MT</vt:lpstr>
      <vt:lpstr>Tw Cen MT Condensed</vt:lpstr>
      <vt:lpstr>Wingdings 3</vt:lpstr>
      <vt:lpstr>Intégral</vt:lpstr>
      <vt:lpstr>Compte 2022</vt:lpstr>
      <vt:lpstr>Service Ordinaire</vt:lpstr>
      <vt:lpstr>Service Ordinaire – Global</vt:lpstr>
      <vt:lpstr>Service Ordinaire – EXERCICE PROPRE</vt:lpstr>
      <vt:lpstr>Service Ordinaire – évolution des résultats</vt:lpstr>
      <vt:lpstr>RECETTES OrdinaireS</vt:lpstr>
      <vt:lpstr>Service ordinaire </vt:lpstr>
      <vt:lpstr>SERVICE ORDINAIRE – RECETTES DE TRANSFERTS</vt:lpstr>
      <vt:lpstr>Service ordinaire </vt:lpstr>
      <vt:lpstr>SERVICE ORDINAIRE – RECETTES DE prestations</vt:lpstr>
      <vt:lpstr>Service ordinaire </vt:lpstr>
      <vt:lpstr>Service Ordinaire – évolution des recettes</vt:lpstr>
      <vt:lpstr>Service Ordinaire – évolution des recettes</vt:lpstr>
      <vt:lpstr>Service Ordinaire – évolution des recettes</vt:lpstr>
      <vt:lpstr>Service ordinaire – taux de réalisation du budget</vt:lpstr>
      <vt:lpstr>depenses OrdinaireS</vt:lpstr>
      <vt:lpstr>Service ordinaire</vt:lpstr>
      <vt:lpstr>Service ordinaire – dépenses de transferts</vt:lpstr>
      <vt:lpstr>Service Ordinaire – évolution des dépenses</vt:lpstr>
      <vt:lpstr>Service Ordinaire – évolution des dépenses</vt:lpstr>
      <vt:lpstr>Service Ordinaire – évolution des dépenses</vt:lpstr>
      <vt:lpstr>Service ordinaire – taux de réalisation du budget</vt:lpstr>
      <vt:lpstr>Service extraordinaire</vt:lpstr>
      <vt:lpstr>Service EXTRAOrdinaire – Global</vt:lpstr>
      <vt:lpstr>Service extraordinaire – Engagements 2022</vt:lpstr>
      <vt:lpstr>Service extraordinaire – Engagements 2022</vt:lpstr>
      <vt:lpstr>Présentation PowerPoint</vt:lpstr>
      <vt:lpstr>Évolution du fonds de réserve extraordinaire</vt:lpstr>
      <vt:lpstr>Situation des provisions au 31/12/2022</vt:lpstr>
      <vt:lpstr>Situation des provisions au 31/12/2021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Compte 2018</dc:title>
  <dc:creator>receveur Celles</dc:creator>
  <cp:lastModifiedBy>Camille DE DEURWAERDER</cp:lastModifiedBy>
  <cp:revision>274</cp:revision>
  <cp:lastPrinted>2023-04-17T12:07:59Z</cp:lastPrinted>
  <dcterms:created xsi:type="dcterms:W3CDTF">2019-03-26T16:14:47Z</dcterms:created>
  <dcterms:modified xsi:type="dcterms:W3CDTF">2023-08-03T06:23:31Z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