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0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1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2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3.xml" ContentType="application/vnd.openxmlformats-officedocument.presentationml.notesSlid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4.xml" ContentType="application/vnd.openxmlformats-officedocument.presentationml.notesSlid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1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8.xml" ContentType="application/vnd.openxmlformats-officedocument.presentationml.notesSlide+xml"/>
  <Override PartName="/ppt/charts/chart12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19.xml" ContentType="application/vnd.openxmlformats-officedocument.presentationml.notesSlide+xml"/>
  <Override PartName="/ppt/charts/chart13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4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20.xml" ContentType="application/vnd.openxmlformats-officedocument.presentationml.notesSlide+xml"/>
  <Override PartName="/ppt/charts/chart15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6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21.xml" ContentType="application/vnd.openxmlformats-officedocument.presentationml.notesSlide+xml"/>
  <Override PartName="/ppt/charts/chart17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rts/chart18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notesSlides/notesSlide26.xml" ContentType="application/vnd.openxmlformats-officedocument.presentationml.notesSlide+xml"/>
  <Override PartName="/ppt/charts/chart19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notesSlides/notesSlide27.xml" ContentType="application/vnd.openxmlformats-officedocument.presentationml.notesSlide+xml"/>
  <Override PartName="/ppt/charts/chart20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notesSlides/notesSlide28.xml" ContentType="application/vnd.openxmlformats-officedocument.presentationml.notesSlide+xml"/>
  <Override PartName="/ppt/charts/chart21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rts/chart22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5"/>
  </p:notesMasterIdLst>
  <p:handoutMasterIdLst>
    <p:handoutMasterId r:id="rId36"/>
  </p:handoutMasterIdLst>
  <p:sldIdLst>
    <p:sldId id="258" r:id="rId2"/>
    <p:sldId id="290" r:id="rId3"/>
    <p:sldId id="291" r:id="rId4"/>
    <p:sldId id="292" r:id="rId5"/>
    <p:sldId id="293" r:id="rId6"/>
    <p:sldId id="351" r:id="rId7"/>
    <p:sldId id="294" r:id="rId8"/>
    <p:sldId id="296" r:id="rId9"/>
    <p:sldId id="353" r:id="rId10"/>
    <p:sldId id="357" r:id="rId11"/>
    <p:sldId id="358" r:id="rId12"/>
    <p:sldId id="299" r:id="rId13"/>
    <p:sldId id="300" r:id="rId14"/>
    <p:sldId id="301" r:id="rId15"/>
    <p:sldId id="302" r:id="rId16"/>
    <p:sldId id="352" r:id="rId17"/>
    <p:sldId id="295" r:id="rId18"/>
    <p:sldId id="304" r:id="rId19"/>
    <p:sldId id="305" r:id="rId20"/>
    <p:sldId id="306" r:id="rId21"/>
    <p:sldId id="307" r:id="rId22"/>
    <p:sldId id="303" r:id="rId23"/>
    <p:sldId id="308" r:id="rId24"/>
    <p:sldId id="345" r:id="rId25"/>
    <p:sldId id="320" r:id="rId26"/>
    <p:sldId id="355" r:id="rId27"/>
    <p:sldId id="359" r:id="rId28"/>
    <p:sldId id="360" r:id="rId29"/>
    <p:sldId id="356" r:id="rId30"/>
    <p:sldId id="314" r:id="rId31"/>
    <p:sldId id="347" r:id="rId32"/>
    <p:sldId id="350" r:id="rId33"/>
    <p:sldId id="321" r:id="rId34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mille DE DEURWAERDER" initials="CDD" lastIdx="1" clrIdx="0">
    <p:extLst>
      <p:ext uri="{19B8F6BF-5375-455C-9EA6-DF929625EA0E}">
        <p15:presenceInfo xmlns:p15="http://schemas.microsoft.com/office/powerpoint/2012/main" userId="S::camille.dedeurwaerder@celles.be::5d3de4af-8ca8-4545-abde-e67149097681" providerId="AD"/>
      </p:ext>
    </p:extLst>
  </p:cmAuthor>
  <p:cmAuthor id="2" name="receveur Celles" initials="rC" lastIdx="1" clrIdx="1">
    <p:extLst>
      <p:ext uri="{19B8F6BF-5375-455C-9EA6-DF929625EA0E}">
        <p15:presenceInfo xmlns:p15="http://schemas.microsoft.com/office/powerpoint/2012/main" userId="S-1-5-21-842925246-1532298954-839522115-310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FF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78947" autoAdjust="0"/>
  </p:normalViewPr>
  <p:slideViewPr>
    <p:cSldViewPr snapToGrid="0">
      <p:cViewPr varScale="1">
        <p:scale>
          <a:sx n="68" d="100"/>
          <a:sy n="68" d="100"/>
        </p:scale>
        <p:origin x="1219" y="5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298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files01\courrier\Comptabilit&#233;\COMPTE\COMPTE%202023\E-compte\RWSACOM_2024_04_17_16_22_13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files01\courrier\Comptabilit&#233;\COMPTE\COMPTE%202023\graphiques%20&#224;%20partir%20de%20synth&#232;se%20analytique%202023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files01\courrier\Comptabilit&#233;\COMPTE\COMPTE%202023\E-compte\RWSACOM_2024_04_17_16_22_13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files01\courrier\Comptabilit&#233;\COMPTE\COMPTE%202023\graphiques%20&#224;%20partir%20de%20synth&#232;se%20analytique%202023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files01\courrier\Comptabilit&#233;\COMPTE\COMPTE%202023\E-compte\RWSACOM_2024_04_17_16_22_13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srvfiles01\courrier\Comptabilit&#233;\COMPTE\COMPTE%202023\graphiques%20&#224;%20partir%20de%20synth&#232;se%20analytique%202023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files01\courrier\Comptabilit&#233;\COMPTE\COMPTE%202023\graphiques%20&#224;%20partir%20de%20synth&#232;se%20analytique%202023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files01\courrier\Comptabilit&#233;\COMPTE\COMPTE%202023\graphiques%20&#224;%20partir%20de%20synth&#232;se%20analytique%202023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files01\courrier\Comptabilit&#233;\COMPTE\COMPTE%202023\graphiques%20&#224;%20partir%20de%20synth&#232;se%20analytique%202023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files01\courrier\Comptabilit&#233;\COMPTE\COMPTE%202023\graphiques%20&#224;%20partir%20de%20synth&#232;se%20analytique%202023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files01\courrier\Comptabilit&#233;\COMPTE\COMPTE%202023\graphiques%20&#224;%20partir%20de%20synth&#232;se%20analytique%202023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eceveur_ac\Documents\435%20intervention%20communale.slk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files01\courrier\Comptabilit&#233;\COMPTE\COMPTE%202023\graphiques%20&#224;%20partir%20de%20synth&#232;se%20analytique%202023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files01\courrier\Comptabilit&#233;\COMPTE\COMPTE%202023\graphiques%20&#224;%20partir%20de%20synth&#232;se%20analytique%202023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files01\courrier\Comptabilit&#233;\COMPTE\COMPTE%202023\graphiques%20&#224;%20partir%20de%20synth&#232;se%20analytique%202023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files01\courrier\Comptabilit&#233;\COMPTE\COMPTE%202023\graphiques%20&#224;%20partir%20de%20synth&#232;se%20analytique%202023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files01\courrier\Comptabilit&#233;\COMPTE\COMPTE%202023\graphiques%20&#224;%20partir%20de%20synth&#232;se%20analytique%202023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files01\courrier\Comptabilit&#233;\COMPTE\COMPTE%202023\graphiques%20&#224;%20partir%20de%20synth&#232;se%20analytique%202023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files01\courrier\Comptabilit&#233;\COMPTE\COMPTE%202023\graphiques%20&#224;%20partir%20de%20synth&#232;se%20analytique%202023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files01\courrier\Comptabilit&#233;\COMPTE\COMPTE%202023\graphiques%20&#224;%20partir%20de%20synth&#232;se%20analytique%202023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files01\courrier\Comptabilit&#233;\COMPTE\COMPTE%202023\graphiques%20&#224;%20partir%20de%20synth&#232;se%20analytique%202023.xlsx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BE"/>
              <a:t>Recettes ordinaires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499-40F6-90AE-35C774B5E47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499-40F6-90AE-35C774B5E47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499-40F6-90AE-35C774B5E47F}"/>
              </c:ext>
            </c:extLst>
          </c:dPt>
          <c:dLbls>
            <c:dLbl>
              <c:idx val="0"/>
              <c:layout>
                <c:manualLayout>
                  <c:x val="0.15338006035311397"/>
                  <c:y val="6.4753796298957916E-2"/>
                </c:manualLayout>
              </c:layout>
              <c:tx>
                <c:rich>
                  <a:bodyPr/>
                  <a:lstStyle/>
                  <a:p>
                    <a:fld id="{02246BFD-61C6-4B5B-9606-A73D4EBCB9B6}" type="VALUE">
                      <a:rPr lang="en-US"/>
                      <a:pPr/>
                      <a:t>[VALEUR]</a:t>
                    </a:fld>
                    <a:r>
                      <a:rPr lang="en-US"/>
                      <a:t> (</a:t>
                    </a:r>
                    <a:fld id="{15E6CAA7-8B2F-43BF-B95F-50542D19C973}" type="PERCENTAGE">
                      <a:rPr lang="en-US"/>
                      <a:pPr/>
                      <a:t>[POURCENTAGE]</a:t>
                    </a:fld>
                    <a:r>
                      <a:rPr lang="en-US"/>
                      <a:t>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5499-40F6-90AE-35C774B5E47F}"/>
                </c:ext>
              </c:extLst>
            </c:dLbl>
            <c:dLbl>
              <c:idx val="1"/>
              <c:layout>
                <c:manualLayout>
                  <c:x val="-0.18341037221755987"/>
                  <c:y val="-0.19557887929654885"/>
                </c:manualLayout>
              </c:layout>
              <c:tx>
                <c:rich>
                  <a:bodyPr/>
                  <a:lstStyle/>
                  <a:p>
                    <a:fld id="{FF05FF64-09F8-46D8-8AD4-EEE27055797F}" type="VALUE">
                      <a:rPr lang="en-US"/>
                      <a:pPr/>
                      <a:t>[VALEUR]</a:t>
                    </a:fld>
                    <a:r>
                      <a:rPr lang="en-US"/>
                      <a:t> </a:t>
                    </a:r>
                    <a:fld id="{34A23B71-2095-4B79-8841-9F397439BC0F}" type="PERCENTAGE">
                      <a:rPr lang="en-US"/>
                      <a:pPr/>
                      <a:t>[POURCENTAGE]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5499-40F6-90AE-35C774B5E47F}"/>
                </c:ext>
              </c:extLst>
            </c:dLbl>
            <c:dLbl>
              <c:idx val="2"/>
              <c:layout>
                <c:manualLayout>
                  <c:x val="-0.12218786172604226"/>
                  <c:y val="3.3396683453261709E-2"/>
                </c:manualLayout>
              </c:layout>
              <c:tx>
                <c:rich>
                  <a:bodyPr/>
                  <a:lstStyle/>
                  <a:p>
                    <a:fld id="{4E13472A-FED5-431F-ADCA-67EA1B4FD1EB}" type="VALUE">
                      <a:rPr lang="en-US"/>
                      <a:pPr/>
                      <a:t>[VALEUR]</a:t>
                    </a:fld>
                    <a:endParaRPr lang="en-US"/>
                  </a:p>
                  <a:p>
                    <a:r>
                      <a:rPr lang="en-US"/>
                      <a:t> </a:t>
                    </a:r>
                    <a:fld id="{870072A6-04F4-42E9-A388-33FD23093A08}" type="PERCENTAGE">
                      <a:rPr lang="en-US"/>
                      <a:pPr/>
                      <a:t>[POURCENTAGE]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5499-40F6-90AE-35C774B5E47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'Résultat Budgétaire'!$A$54:$A$56</c:f>
              <c:strCache>
                <c:ptCount val="3"/>
                <c:pt idx="0">
                  <c:v>Prestation</c:v>
                </c:pt>
                <c:pt idx="1">
                  <c:v>Transferts</c:v>
                </c:pt>
                <c:pt idx="2">
                  <c:v>Dette</c:v>
                </c:pt>
              </c:strCache>
            </c:strRef>
          </c:cat>
          <c:val>
            <c:numRef>
              <c:f>'Résultat Budgétaire'!$E$54:$E$56</c:f>
              <c:numCache>
                <c:formatCode>#,##0.00_ ;\-#,##0.00\ </c:formatCode>
                <c:ptCount val="3"/>
                <c:pt idx="0">
                  <c:v>649209.82999999996</c:v>
                </c:pt>
                <c:pt idx="1">
                  <c:v>8415068.6600000001</c:v>
                </c:pt>
                <c:pt idx="2">
                  <c:v>185178.38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499-40F6-90AE-35C774B5E4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BE"/>
              <a:t>rECETTES DE TRANSFERT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76E-4F46-A54C-C8CE03B9686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C76E-4F46-A54C-C8CE03B9686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C76E-4F46-A54C-C8CE03B9686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C76E-4F46-A54C-C8CE03B9686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C76E-4F46-A54C-C8CE03B96862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C76E-4F46-A54C-C8CE03B96862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C76E-4F46-A54C-C8CE03B96862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C76E-4F46-A54C-C8CE03B96862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C76E-4F46-A54C-C8CE03B96862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C76E-4F46-A54C-C8CE03B96862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5-C76E-4F46-A54C-C8CE03B96862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C76E-4F46-A54C-C8CE03B96862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C76E-4F46-A54C-C8CE03B96862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C76E-4F46-A54C-C8CE03B96862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C76E-4F46-A54C-C8CE03B96862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C76E-4F46-A54C-C8CE03B96862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B-C76E-4F46-A54C-C8CE03B96862}"/>
                </c:ext>
              </c:extLst>
            </c:dLbl>
            <c:dLbl>
              <c:idx val="6"/>
              <c:layout>
                <c:manualLayout>
                  <c:x val="0"/>
                  <c:y val="-6.065528862604172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C76E-4F46-A54C-C8CE03B96862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F-C76E-4F46-A54C-C8CE03B96862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1-C76E-4F46-A54C-C8CE03B96862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C76E-4F46-A54C-C8CE03B96862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5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5-C76E-4F46-A54C-C8CE03B96862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'données max'!$K$5:$K$15</c:f>
              <c:strCache>
                <c:ptCount val="11"/>
                <c:pt idx="0">
                  <c:v>Fonds des communes : dotation principale</c:v>
                </c:pt>
                <c:pt idx="1">
                  <c:v>Précompte immobilier </c:v>
                </c:pt>
                <c:pt idx="2">
                  <c:v>IPP</c:v>
                </c:pt>
                <c:pt idx="3">
                  <c:v>Taxes automobiles</c:v>
                </c:pt>
                <c:pt idx="4">
                  <c:v>Taxe sur immondices</c:v>
                </c:pt>
                <c:pt idx="5">
                  <c:v>Vente sacs</c:v>
                </c:pt>
                <c:pt idx="6">
                  <c:v>Autres taxes locales</c:v>
                </c:pt>
                <c:pt idx="7">
                  <c:v>Subventions APE</c:v>
                </c:pt>
                <c:pt idx="8">
                  <c:v>Subventions fonctionnement enseignement</c:v>
                </c:pt>
                <c:pt idx="9">
                  <c:v>Remboursement emprunts part Etat</c:v>
                </c:pt>
                <c:pt idx="10">
                  <c:v>Autres subventions &amp; transferts</c:v>
                </c:pt>
              </c:strCache>
            </c:strRef>
          </c:cat>
          <c:val>
            <c:numRef>
              <c:f>'données max'!$L$5:$L$15</c:f>
              <c:numCache>
                <c:formatCode>#,##0.00</c:formatCode>
                <c:ptCount val="11"/>
                <c:pt idx="0">
                  <c:v>2033224.3</c:v>
                </c:pt>
                <c:pt idx="1">
                  <c:v>1461780.22</c:v>
                </c:pt>
                <c:pt idx="2">
                  <c:v>2354999.66</c:v>
                </c:pt>
                <c:pt idx="3">
                  <c:v>107106.22</c:v>
                </c:pt>
                <c:pt idx="4">
                  <c:v>253895</c:v>
                </c:pt>
                <c:pt idx="5">
                  <c:v>77130</c:v>
                </c:pt>
                <c:pt idx="6">
                  <c:v>126969.36</c:v>
                </c:pt>
                <c:pt idx="7">
                  <c:v>749918.17</c:v>
                </c:pt>
                <c:pt idx="8">
                  <c:v>106032.67</c:v>
                </c:pt>
                <c:pt idx="9">
                  <c:v>26920.03</c:v>
                </c:pt>
                <c:pt idx="10">
                  <c:v>1117093.03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C76E-4F46-A54C-C8CE03B96862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BE"/>
              <a:t>Recettes ordinaires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58C-415A-BAD3-6C738E3131C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58C-415A-BAD3-6C738E3131C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58C-415A-BAD3-6C738E3131C3}"/>
              </c:ext>
            </c:extLst>
          </c:dPt>
          <c:dLbls>
            <c:dLbl>
              <c:idx val="0"/>
              <c:layout>
                <c:manualLayout>
                  <c:x val="0.15338006035311397"/>
                  <c:y val="6.4753796298957916E-2"/>
                </c:manualLayout>
              </c:layout>
              <c:tx>
                <c:rich>
                  <a:bodyPr/>
                  <a:lstStyle/>
                  <a:p>
                    <a:fld id="{02246BFD-61C6-4B5B-9606-A73D4EBCB9B6}" type="VALUE">
                      <a:rPr lang="en-US"/>
                      <a:pPr/>
                      <a:t>[VALEUR]</a:t>
                    </a:fld>
                    <a:r>
                      <a:rPr lang="en-US"/>
                      <a:t> (</a:t>
                    </a:r>
                    <a:fld id="{15E6CAA7-8B2F-43BF-B95F-50542D19C973}" type="PERCENTAGE">
                      <a:rPr lang="en-US"/>
                      <a:pPr/>
                      <a:t>[POURCENTAGE]</a:t>
                    </a:fld>
                    <a:r>
                      <a:rPr lang="en-US"/>
                      <a:t>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C58C-415A-BAD3-6C738E3131C3}"/>
                </c:ext>
              </c:extLst>
            </c:dLbl>
            <c:dLbl>
              <c:idx val="1"/>
              <c:layout>
                <c:manualLayout>
                  <c:x val="-0.18341037221755987"/>
                  <c:y val="-0.19557887929654885"/>
                </c:manualLayout>
              </c:layout>
              <c:tx>
                <c:rich>
                  <a:bodyPr/>
                  <a:lstStyle/>
                  <a:p>
                    <a:fld id="{FF05FF64-09F8-46D8-8AD4-EEE27055797F}" type="VALUE">
                      <a:rPr lang="en-US"/>
                      <a:pPr/>
                      <a:t>[VALEUR]</a:t>
                    </a:fld>
                    <a:r>
                      <a:rPr lang="en-US"/>
                      <a:t> </a:t>
                    </a:r>
                    <a:fld id="{34A23B71-2095-4B79-8841-9F397439BC0F}" type="PERCENTAGE">
                      <a:rPr lang="en-US"/>
                      <a:pPr/>
                      <a:t>[POURCENTAGE]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C58C-415A-BAD3-6C738E3131C3}"/>
                </c:ext>
              </c:extLst>
            </c:dLbl>
            <c:dLbl>
              <c:idx val="2"/>
              <c:layout>
                <c:manualLayout>
                  <c:x val="-0.12218786172604226"/>
                  <c:y val="3.3396683453261709E-2"/>
                </c:manualLayout>
              </c:layout>
              <c:tx>
                <c:rich>
                  <a:bodyPr/>
                  <a:lstStyle/>
                  <a:p>
                    <a:fld id="{4E13472A-FED5-431F-ADCA-67EA1B4FD1EB}" type="VALUE">
                      <a:rPr lang="en-US"/>
                      <a:pPr/>
                      <a:t>[VALEUR]</a:t>
                    </a:fld>
                    <a:endParaRPr lang="en-US"/>
                  </a:p>
                  <a:p>
                    <a:r>
                      <a:rPr lang="en-US"/>
                      <a:t> </a:t>
                    </a:r>
                    <a:fld id="{870072A6-04F4-42E9-A388-33FD23093A08}" type="PERCENTAGE">
                      <a:rPr lang="en-US"/>
                      <a:pPr/>
                      <a:t>[POURCENTAGE]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C58C-415A-BAD3-6C738E3131C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'Résultat Budgétaire'!$A$54:$A$56</c:f>
              <c:strCache>
                <c:ptCount val="3"/>
                <c:pt idx="0">
                  <c:v>Prestation</c:v>
                </c:pt>
                <c:pt idx="1">
                  <c:v>Transferts</c:v>
                </c:pt>
                <c:pt idx="2">
                  <c:v>Dette</c:v>
                </c:pt>
              </c:strCache>
            </c:strRef>
          </c:cat>
          <c:val>
            <c:numRef>
              <c:f>'Résultat Budgétaire'!$E$54:$E$56</c:f>
              <c:numCache>
                <c:formatCode>#,##0.00_ ;\-#,##0.00\ </c:formatCode>
                <c:ptCount val="3"/>
                <c:pt idx="0">
                  <c:v>649209.82999999996</c:v>
                </c:pt>
                <c:pt idx="1">
                  <c:v>8415068.6600000001</c:v>
                </c:pt>
                <c:pt idx="2">
                  <c:v>185178.38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58C-415A-BAD3-6C738E3131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BE"/>
              <a:t>Recettes de prestations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C3D-41DA-8D61-80EF048D1E5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C3D-41DA-8D61-80EF048D1E5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4C3D-41DA-8D61-80EF048D1E5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4C3D-41DA-8D61-80EF048D1E5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4C3D-41DA-8D61-80EF048D1E57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4C3D-41DA-8D61-80EF048D1E57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4C3D-41DA-8D61-80EF048D1E57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4C3D-41DA-8D61-80EF048D1E57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4C3D-41DA-8D61-80EF048D1E57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4C3D-41DA-8D61-80EF048D1E57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5-4C3D-41DA-8D61-80EF048D1E57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7-4C3D-41DA-8D61-80EF048D1E57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9-4C3D-41DA-8D61-80EF048D1E57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B-4C3D-41DA-8D61-80EF048D1E57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D-4C3D-41DA-8D61-80EF048D1E57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F-4C3D-41DA-8D61-80EF048D1E57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1-4C3D-41DA-8D61-80EF048D1E57}"/>
              </c:ext>
            </c:extLst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3-4C3D-41DA-8D61-80EF048D1E57}"/>
              </c:ext>
            </c:extLst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5-4C3D-41DA-8D61-80EF048D1E57}"/>
              </c:ext>
            </c:extLst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7-4C3D-41DA-8D61-80EF048D1E57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4C3D-41DA-8D61-80EF048D1E57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C3D-41DA-8D61-80EF048D1E57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C3D-41DA-8D61-80EF048D1E57}"/>
                </c:ext>
              </c:extLst>
            </c:dLbl>
            <c:dLbl>
              <c:idx val="3"/>
              <c:layout>
                <c:manualLayout>
                  <c:x val="6.4168229210282604E-2"/>
                  <c:y val="-1.083606981582244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C3D-41DA-8D61-80EF048D1E57}"/>
                </c:ext>
              </c:extLst>
            </c:dLbl>
            <c:dLbl>
              <c:idx val="4"/>
              <c:layout>
                <c:manualLayout>
                  <c:x val="5.1947570960535837E-2"/>
                  <c:y val="7.152808181076827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C3D-41DA-8D61-80EF048D1E57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784984316503089"/>
                      <c:h val="9.168042939719239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4C3D-41DA-8D61-80EF048D1E57}"/>
                </c:ext>
              </c:extLst>
            </c:dLbl>
            <c:dLbl>
              <c:idx val="6"/>
              <c:layout>
                <c:manualLayout>
                  <c:x val="-1.0118464778060792E-2"/>
                  <c:y val="-2.064409578860446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760287489612718"/>
                      <c:h val="8.548720066061106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4C3D-41DA-8D61-80EF048D1E57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4C3D-41DA-8D61-80EF048D1E57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1-4C3D-41DA-8D61-80EF048D1E57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3-4C3D-41DA-8D61-80EF048D1E57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4C3D-41DA-8D61-80EF048D1E57}"/>
                </c:ext>
              </c:extLst>
            </c:dLbl>
            <c:dLbl>
              <c:idx val="11"/>
              <c:layout>
                <c:manualLayout>
                  <c:x val="1.6985138877943728E-2"/>
                  <c:y val="-4.52505011626616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6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4C3D-41DA-8D61-80EF048D1E57}"/>
                </c:ext>
              </c:extLst>
            </c:dLbl>
            <c:dLbl>
              <c:idx val="1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>
                          <a:lumMod val="80000"/>
                          <a:lumOff val="2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9-4C3D-41DA-8D61-80EF048D1E57}"/>
                </c:ext>
              </c:extLst>
            </c:dLbl>
            <c:dLbl>
              <c:idx val="13"/>
              <c:layout>
                <c:manualLayout>
                  <c:x val="-0.20034402509359506"/>
                  <c:y val="-1.03220478943022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>
                          <a:lumMod val="80000"/>
                          <a:lumOff val="2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4C3D-41DA-8D61-80EF048D1E57}"/>
                </c:ext>
              </c:extLst>
            </c:dLbl>
            <c:dLbl>
              <c:idx val="14"/>
              <c:layout>
                <c:manualLayout>
                  <c:x val="0"/>
                  <c:y val="0.1238645747316267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>
                          <a:lumMod val="80000"/>
                          <a:lumOff val="2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4C3D-41DA-8D61-80EF048D1E57}"/>
                </c:ext>
              </c:extLst>
            </c:dLbl>
            <c:dLbl>
              <c:idx val="1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>
                          <a:lumMod val="80000"/>
                          <a:lumOff val="2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F-4C3D-41DA-8D61-80EF048D1E57}"/>
                </c:ext>
              </c:extLst>
            </c:dLbl>
            <c:dLbl>
              <c:idx val="1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5">
                          <a:lumMod val="80000"/>
                          <a:lumOff val="2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21-4C3D-41DA-8D61-80EF048D1E57}"/>
                </c:ext>
              </c:extLst>
            </c:dLbl>
            <c:dLbl>
              <c:idx val="1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4C3D-41DA-8D61-80EF048D1E57}"/>
                </c:ext>
              </c:extLst>
            </c:dLbl>
            <c:dLbl>
              <c:idx val="18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>
                          <a:lumMod val="8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25-4C3D-41DA-8D61-80EF048D1E57}"/>
                </c:ext>
              </c:extLst>
            </c:dLbl>
            <c:dLbl>
              <c:idx val="1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4C3D-41DA-8D61-80EF048D1E57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'données max'!$B$7:$B$26</c:f>
              <c:strCache>
                <c:ptCount val="20"/>
                <c:pt idx="0">
                  <c:v>ATL</c:v>
                </c:pt>
                <c:pt idx="1">
                  <c:v>Bibliothèque</c:v>
                </c:pt>
                <c:pt idx="2">
                  <c:v>Carburant CPAS</c:v>
                </c:pt>
                <c:pt idx="3">
                  <c:v>Chasses</c:v>
                </c:pt>
                <c:pt idx="4">
                  <c:v>Concessions cimetières</c:v>
                </c:pt>
                <c:pt idx="5">
                  <c:v>Crèche</c:v>
                </c:pt>
                <c:pt idx="6">
                  <c:v>Culture</c:v>
                </c:pt>
                <c:pt idx="7">
                  <c:v>Divers</c:v>
                </c:pt>
                <c:pt idx="8">
                  <c:v>Entrée piscine</c:v>
                </c:pt>
                <c:pt idx="9">
                  <c:v>Fermages</c:v>
                </c:pt>
                <c:pt idx="10">
                  <c:v>Implantations chantiers</c:v>
                </c:pt>
                <c:pt idx="11">
                  <c:v>Location immeubles</c:v>
                </c:pt>
                <c:pt idx="12">
                  <c:v>Location salles fêtes</c:v>
                </c:pt>
                <c:pt idx="13">
                  <c:v>Location salles sports</c:v>
                </c:pt>
                <c:pt idx="14">
                  <c:v>Occupation domaine public réseaux gaz &amp; électricité</c:v>
                </c:pt>
                <c:pt idx="15">
                  <c:v>Plaines de Jeux</c:v>
                </c:pt>
                <c:pt idx="16">
                  <c:v>Ristourne IPALLE</c:v>
                </c:pt>
                <c:pt idx="17">
                  <c:v>Travaux pour compte de tiers</c:v>
                </c:pt>
                <c:pt idx="18">
                  <c:v>Repas scolaires</c:v>
                </c:pt>
                <c:pt idx="19">
                  <c:v>P.C.S.</c:v>
                </c:pt>
              </c:strCache>
            </c:strRef>
          </c:cat>
          <c:val>
            <c:numRef>
              <c:f>'données max'!$C$7:$C$26</c:f>
              <c:numCache>
                <c:formatCode>#,##0.00</c:formatCode>
                <c:ptCount val="20"/>
                <c:pt idx="0">
                  <c:v>45919.41</c:v>
                </c:pt>
                <c:pt idx="1">
                  <c:v>1633.35</c:v>
                </c:pt>
                <c:pt idx="2">
                  <c:v>2913.12</c:v>
                </c:pt>
                <c:pt idx="3">
                  <c:v>7746.66</c:v>
                </c:pt>
                <c:pt idx="4">
                  <c:v>6300</c:v>
                </c:pt>
                <c:pt idx="5">
                  <c:v>116344.34</c:v>
                </c:pt>
                <c:pt idx="6">
                  <c:v>13889</c:v>
                </c:pt>
                <c:pt idx="7">
                  <c:v>12890.59</c:v>
                </c:pt>
                <c:pt idx="8">
                  <c:v>11650</c:v>
                </c:pt>
                <c:pt idx="9">
                  <c:v>27685.65</c:v>
                </c:pt>
                <c:pt idx="10">
                  <c:v>6364.6</c:v>
                </c:pt>
                <c:pt idx="11">
                  <c:v>50059.48</c:v>
                </c:pt>
                <c:pt idx="12">
                  <c:v>5630</c:v>
                </c:pt>
                <c:pt idx="13">
                  <c:v>19770.5</c:v>
                </c:pt>
                <c:pt idx="14">
                  <c:v>230388.7</c:v>
                </c:pt>
                <c:pt idx="15">
                  <c:v>9397</c:v>
                </c:pt>
                <c:pt idx="16">
                  <c:v>37493.629999999997</c:v>
                </c:pt>
                <c:pt idx="17" formatCode="General">
                  <c:v>452.8</c:v>
                </c:pt>
                <c:pt idx="18">
                  <c:v>41571</c:v>
                </c:pt>
                <c:pt idx="19">
                  <c:v>1110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8-4C3D-41DA-8D61-80EF048D1E57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BE"/>
              <a:t>Recettes ordinaires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499-40F6-90AE-35C774B5E47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499-40F6-90AE-35C774B5E47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499-40F6-90AE-35C774B5E47F}"/>
              </c:ext>
            </c:extLst>
          </c:dPt>
          <c:dLbls>
            <c:dLbl>
              <c:idx val="0"/>
              <c:layout>
                <c:manualLayout>
                  <c:x val="0.15338006035311397"/>
                  <c:y val="6.4753796298957916E-2"/>
                </c:manualLayout>
              </c:layout>
              <c:tx>
                <c:rich>
                  <a:bodyPr/>
                  <a:lstStyle/>
                  <a:p>
                    <a:fld id="{02246BFD-61C6-4B5B-9606-A73D4EBCB9B6}" type="VALUE">
                      <a:rPr lang="en-US"/>
                      <a:pPr/>
                      <a:t>[VALEUR]</a:t>
                    </a:fld>
                    <a:r>
                      <a:rPr lang="en-US"/>
                      <a:t> (</a:t>
                    </a:r>
                    <a:fld id="{15E6CAA7-8B2F-43BF-B95F-50542D19C973}" type="PERCENTAGE">
                      <a:rPr lang="en-US"/>
                      <a:pPr/>
                      <a:t>[POURCENTAGE]</a:t>
                    </a:fld>
                    <a:r>
                      <a:rPr lang="en-US"/>
                      <a:t>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5499-40F6-90AE-35C774B5E47F}"/>
                </c:ext>
              </c:extLst>
            </c:dLbl>
            <c:dLbl>
              <c:idx val="1"/>
              <c:layout>
                <c:manualLayout>
                  <c:x val="-0.18341037221755987"/>
                  <c:y val="-0.19557887929654885"/>
                </c:manualLayout>
              </c:layout>
              <c:tx>
                <c:rich>
                  <a:bodyPr/>
                  <a:lstStyle/>
                  <a:p>
                    <a:fld id="{FF05FF64-09F8-46D8-8AD4-EEE27055797F}" type="VALUE">
                      <a:rPr lang="en-US"/>
                      <a:pPr/>
                      <a:t>[VALEUR]</a:t>
                    </a:fld>
                    <a:r>
                      <a:rPr lang="en-US"/>
                      <a:t> </a:t>
                    </a:r>
                    <a:fld id="{34A23B71-2095-4B79-8841-9F397439BC0F}" type="PERCENTAGE">
                      <a:rPr lang="en-US"/>
                      <a:pPr/>
                      <a:t>[POURCENTAGE]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5499-40F6-90AE-35C774B5E47F}"/>
                </c:ext>
              </c:extLst>
            </c:dLbl>
            <c:dLbl>
              <c:idx val="2"/>
              <c:layout>
                <c:manualLayout>
                  <c:x val="-0.12218786172604226"/>
                  <c:y val="3.3396683453261709E-2"/>
                </c:manualLayout>
              </c:layout>
              <c:tx>
                <c:rich>
                  <a:bodyPr/>
                  <a:lstStyle/>
                  <a:p>
                    <a:fld id="{4E13472A-FED5-431F-ADCA-67EA1B4FD1EB}" type="VALUE">
                      <a:rPr lang="en-US"/>
                      <a:pPr/>
                      <a:t>[VALEUR]</a:t>
                    </a:fld>
                    <a:endParaRPr lang="en-US"/>
                  </a:p>
                  <a:p>
                    <a:r>
                      <a:rPr lang="en-US"/>
                      <a:t> </a:t>
                    </a:r>
                    <a:fld id="{870072A6-04F4-42E9-A388-33FD23093A08}" type="PERCENTAGE">
                      <a:rPr lang="en-US"/>
                      <a:pPr/>
                      <a:t>[POURCENTAGE]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5499-40F6-90AE-35C774B5E47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'Résultat Budgétaire'!$A$54:$A$56</c:f>
              <c:strCache>
                <c:ptCount val="3"/>
                <c:pt idx="0">
                  <c:v>Prestation</c:v>
                </c:pt>
                <c:pt idx="1">
                  <c:v>Transferts</c:v>
                </c:pt>
                <c:pt idx="2">
                  <c:v>Dette</c:v>
                </c:pt>
              </c:strCache>
            </c:strRef>
          </c:cat>
          <c:val>
            <c:numRef>
              <c:f>'Résultat Budgétaire'!$E$54:$E$56</c:f>
              <c:numCache>
                <c:formatCode>#,##0.00_ ;\-#,##0.00\ </c:formatCode>
                <c:ptCount val="3"/>
                <c:pt idx="0">
                  <c:v>649209.82999999996</c:v>
                </c:pt>
                <c:pt idx="1">
                  <c:v>8415068.6600000001</c:v>
                </c:pt>
                <c:pt idx="2">
                  <c:v>185178.38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499-40F6-90AE-35C774B5E4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8627968209652899E-2"/>
          <c:y val="9.0085806581869571E-2"/>
          <c:w val="0.71379306955288246"/>
          <c:h val="0.801149808197052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'Résultat Budgétaire'!$A$54</c:f>
              <c:strCache>
                <c:ptCount val="1"/>
                <c:pt idx="0">
                  <c:v>Prestation</c:v>
                </c:pt>
              </c:strCache>
            </c:strRef>
          </c:tx>
          <c:spPr>
            <a:solidFill>
              <a:srgbClr val="FFC000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numRef>
              <c:f>'Résultat Budgétaire'!$B$53:$E$53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'Résultat Budgétaire'!$B$54:$E$54</c:f>
              <c:numCache>
                <c:formatCode>#,##0.00_ ;\-#,##0.00\ </c:formatCode>
                <c:ptCount val="4"/>
                <c:pt idx="0">
                  <c:v>498368</c:v>
                </c:pt>
                <c:pt idx="1">
                  <c:v>503705.25</c:v>
                </c:pt>
                <c:pt idx="2">
                  <c:v>582743.5</c:v>
                </c:pt>
                <c:pt idx="3">
                  <c:v>649209.82999999996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12-4149-8FC3-308249B830BC}"/>
            </c:ext>
          </c:extLst>
        </c:ser>
        <c:ser>
          <c:idx val="2"/>
          <c:order val="2"/>
          <c:tx>
            <c:strRef>
              <c:f>'Résultat Budgétaire'!$A$56</c:f>
              <c:strCache>
                <c:ptCount val="1"/>
                <c:pt idx="0">
                  <c:v>Dette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numRef>
              <c:f>'Résultat Budgétaire'!$B$53:$E$53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'Résultat Budgétaire'!$B$56:$E$56</c:f>
              <c:numCache>
                <c:formatCode>#,##0.00_ ;\-#,##0.00\ </c:formatCode>
                <c:ptCount val="4"/>
                <c:pt idx="0">
                  <c:v>106846.82</c:v>
                </c:pt>
                <c:pt idx="1">
                  <c:v>119624.68</c:v>
                </c:pt>
                <c:pt idx="2">
                  <c:v>134533.38</c:v>
                </c:pt>
                <c:pt idx="3">
                  <c:v>185178.38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412-4149-8FC3-308249B830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24710384"/>
        <c:axId val="1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'Résultat Budgétaire'!$A$55</c15:sqref>
                        </c15:formulaRef>
                      </c:ext>
                    </c:extLst>
                    <c:strCache>
                      <c:ptCount val="1"/>
                      <c:pt idx="0">
                        <c:v>Transferts</c:v>
                      </c:pt>
                    </c:strCache>
                  </c:strRef>
                </c:tx>
                <c:spPr>
                  <a:solidFill>
                    <a:schemeClr val="accent6">
                      <a:lumMod val="40000"/>
                      <a:lumOff val="60000"/>
                    </a:schemeClr>
                  </a:solidFill>
                  <a:ln w="12700">
                    <a:solidFill>
                      <a:srgbClr val="000000"/>
                    </a:solidFill>
                    <a:prstDash val="solid"/>
                  </a:ln>
                </c:spPr>
                <c:invertIfNegative val="0"/>
                <c:cat>
                  <c:numRef>
                    <c:extLst>
                      <c:ext uri="{02D57815-91ED-43cb-92C2-25804820EDAC}">
                        <c15:formulaRef>
                          <c15:sqref>'Résultat Budgétaire'!$B$53:$E$53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2020</c:v>
                      </c:pt>
                      <c:pt idx="1">
                        <c:v>2021</c:v>
                      </c:pt>
                      <c:pt idx="2">
                        <c:v>2022</c:v>
                      </c:pt>
                      <c:pt idx="3">
                        <c:v>2023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'Résultat Budgétaire'!$B$55:$E$55</c15:sqref>
                        </c15:formulaRef>
                      </c:ext>
                    </c:extLst>
                    <c:numCache>
                      <c:formatCode>#,##0.00_ ;\-#,##0.00\ </c:formatCode>
                      <c:ptCount val="4"/>
                      <c:pt idx="0">
                        <c:v>6608711.9900000002</c:v>
                      </c:pt>
                      <c:pt idx="1">
                        <c:v>6862671.0999999996</c:v>
                      </c:pt>
                      <c:pt idx="2">
                        <c:v>7082283.2800000003</c:v>
                      </c:pt>
                      <c:pt idx="3">
                        <c:v>8415068.6600000001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2412-4149-8FC3-308249B830BC}"/>
                  </c:ext>
                </c:extLst>
              </c15:ser>
            </c15:filteredBarSeries>
          </c:ext>
        </c:extLst>
      </c:barChart>
      <c:catAx>
        <c:axId val="20247103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#,##0.00_ ;\-#,##0.00\ 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2024710384"/>
        <c:crosses val="autoZero"/>
        <c:crossBetween val="between"/>
      </c:valAx>
      <c:spPr>
        <a:solidFill>
          <a:sysClr val="window" lastClr="FFFFFF"/>
        </a:solidFill>
        <a:ln w="12700">
          <a:solidFill>
            <a:srgbClr val="808080"/>
          </a:solidFill>
          <a:prstDash val="solid"/>
        </a:ln>
      </c:spPr>
    </c:plotArea>
    <c:legend>
      <c:legendPos val="t"/>
      <c:legendEntry>
        <c:idx val="0"/>
        <c:txPr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</c:legendEntry>
      <c:legendEntry>
        <c:idx val="1"/>
        <c:txPr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</c:legendEntry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80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45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7.8627968209652899E-2"/>
          <c:y val="9.0085806581869571E-2"/>
          <c:w val="0.71379306955288246"/>
          <c:h val="0.80114980819705239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'Résultat Budgétaire'!$A$55</c:f>
              <c:strCache>
                <c:ptCount val="1"/>
                <c:pt idx="0">
                  <c:v>Transferts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'Résultat Budgétaire'!$B$53:$E$53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'Résultat Budgétaire'!$B$55:$E$55</c:f>
              <c:numCache>
                <c:formatCode>#,##0.00_ ;\-#,##0.00\ </c:formatCode>
                <c:ptCount val="4"/>
                <c:pt idx="0">
                  <c:v>6608711.9900000002</c:v>
                </c:pt>
                <c:pt idx="1">
                  <c:v>6862671.0999999996</c:v>
                </c:pt>
                <c:pt idx="2">
                  <c:v>7082283.2800000003</c:v>
                </c:pt>
                <c:pt idx="3">
                  <c:v>8415068.6600000001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49-48BA-84EB-F1F6521D9E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24710384"/>
        <c:axId val="1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'Résultat Budgétaire'!$A$54</c15:sqref>
                        </c15:formulaRef>
                      </c:ext>
                    </c:extLst>
                    <c:strCache>
                      <c:ptCount val="1"/>
                      <c:pt idx="0">
                        <c:v>Prestation</c:v>
                      </c:pt>
                    </c:strCache>
                  </c:strRef>
                </c:tx>
                <c:spPr>
                  <a:solidFill>
                    <a:schemeClr val="accent1">
                      <a:tint val="65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>
                      <c:ext uri="{02D57815-91ED-43cb-92C2-25804820EDAC}">
                        <c15:formulaRef>
                          <c15:sqref>'Résultat Budgétaire'!$B$53:$E$53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2020</c:v>
                      </c:pt>
                      <c:pt idx="1">
                        <c:v>2021</c:v>
                      </c:pt>
                      <c:pt idx="2">
                        <c:v>2022</c:v>
                      </c:pt>
                      <c:pt idx="3">
                        <c:v>2023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'Résultat Budgétaire'!$B$54:$E$54</c15:sqref>
                        </c15:formulaRef>
                      </c:ext>
                    </c:extLst>
                    <c:numCache>
                      <c:formatCode>#,##0.00_ ;\-#,##0.00\ </c:formatCode>
                      <c:ptCount val="4"/>
                      <c:pt idx="0">
                        <c:v>498368</c:v>
                      </c:pt>
                      <c:pt idx="1">
                        <c:v>503705.25</c:v>
                      </c:pt>
                      <c:pt idx="2">
                        <c:v>582743.5</c:v>
                      </c:pt>
                      <c:pt idx="3">
                        <c:v>649209.82999999996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A049-48BA-84EB-F1F6521D9E57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'Résultat Budgétaire'!$A$56</c15:sqref>
                        </c15:formulaRef>
                      </c:ext>
                    </c:extLst>
                    <c:strCache>
                      <c:ptCount val="1"/>
                      <c:pt idx="0">
                        <c:v>Dette</c:v>
                      </c:pt>
                    </c:strCache>
                  </c:strRef>
                </c:tx>
                <c:spPr>
                  <a:solidFill>
                    <a:schemeClr val="accent1">
                      <a:shade val="65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'Résultat Budgétaire'!$B$53:$E$53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2020</c:v>
                      </c:pt>
                      <c:pt idx="1">
                        <c:v>2021</c:v>
                      </c:pt>
                      <c:pt idx="2">
                        <c:v>2022</c:v>
                      </c:pt>
                      <c:pt idx="3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'Résultat Budgétaire'!$B$56:$E$56</c15:sqref>
                        </c15:formulaRef>
                      </c:ext>
                    </c:extLst>
                    <c:numCache>
                      <c:formatCode>#,##0.00_ ;\-#,##0.00\ </c:formatCode>
                      <c:ptCount val="4"/>
                      <c:pt idx="0">
                        <c:v>106846.82</c:v>
                      </c:pt>
                      <c:pt idx="1">
                        <c:v>119624.68</c:v>
                      </c:pt>
                      <c:pt idx="2">
                        <c:v>134533.38</c:v>
                      </c:pt>
                      <c:pt idx="3">
                        <c:v>185178.38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2-A049-48BA-84EB-F1F6521D9E57}"/>
                  </c:ext>
                </c:extLst>
              </c15:ser>
            </c15:filteredBarSeries>
          </c:ext>
        </c:extLst>
      </c:barChart>
      <c:catAx>
        <c:axId val="20247103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rgbClr val="000000"/>
            </a:solidFill>
            <a:prstDash val="solid"/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 cap="flat" cmpd="sng" algn="ctr">
              <a:solidFill>
                <a:srgbClr val="000000"/>
              </a:solidFill>
              <a:prstDash val="solid"/>
              <a:round/>
            </a:ln>
            <a:effectLst/>
          </c:spPr>
        </c:majorGridlines>
        <c:numFmt formatCode="#,##0.00_ ;\-#,##0.00\ " sourceLinked="1"/>
        <c:majorTickMark val="out"/>
        <c:minorTickMark val="none"/>
        <c:tickLblPos val="nextTo"/>
        <c:spPr>
          <a:noFill/>
          <a:ln w="3175" cap="flat" cmpd="sng" algn="ctr">
            <a:solidFill>
              <a:srgbClr val="000000"/>
            </a:solidFill>
            <a:prstDash val="solid"/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2024710384"/>
        <c:crosses val="autoZero"/>
        <c:crossBetween val="between"/>
      </c:valAx>
      <c:spPr>
        <a:solidFill>
          <a:sysClr val="window" lastClr="FFFFFF"/>
        </a:solidFill>
        <a:ln w="12700">
          <a:solidFill>
            <a:srgbClr val="808080"/>
          </a:solidFill>
          <a:prstDash val="solid"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</c:legendEntry>
      <c:layout>
        <c:manualLayout>
          <c:xMode val="edge"/>
          <c:yMode val="edge"/>
          <c:x val="0.86403807499112795"/>
          <c:y val="0.21351403189985868"/>
          <c:w val="0.12584658961828665"/>
          <c:h val="0.43048278965129361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rgbClr val="FFFFFF"/>
    </a:solidFill>
    <a:ln w="3175" cap="flat" cmpd="sng" algn="ctr">
      <a:noFill/>
      <a:prstDash val="solid"/>
    </a:ln>
    <a:effectLst/>
  </c:spPr>
  <c:txPr>
    <a:bodyPr/>
    <a:lstStyle/>
    <a:p>
      <a:pPr>
        <a:defRPr sz="45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fr-F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BE"/>
              <a:t>Additionnels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'données max'!$B$123</c:f>
              <c:strCache>
                <c:ptCount val="1"/>
                <c:pt idx="0">
                  <c:v>Précompte immobilier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'données max'!$C$122:$F$122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'données max'!$C$123:$F$123</c:f>
              <c:numCache>
                <c:formatCode>#,##0.00</c:formatCode>
                <c:ptCount val="4"/>
                <c:pt idx="0">
                  <c:v>1268289.76</c:v>
                </c:pt>
                <c:pt idx="1">
                  <c:v>1210854.79</c:v>
                </c:pt>
                <c:pt idx="2">
                  <c:v>1280626.51</c:v>
                </c:pt>
                <c:pt idx="3">
                  <c:v>1461780.22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F9-4C3E-9E19-9FC556AF73F8}"/>
            </c:ext>
          </c:extLst>
        </c:ser>
        <c:ser>
          <c:idx val="1"/>
          <c:order val="1"/>
          <c:tx>
            <c:strRef>
              <c:f>'données max'!$B$124</c:f>
              <c:strCache>
                <c:ptCount val="1"/>
                <c:pt idx="0">
                  <c:v>IPP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2"/>
              <c:layout>
                <c:manualLayout>
                  <c:x val="-7.5137705093990745E-2"/>
                  <c:y val="-0.1057552062173216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FF9-4C3E-9E19-9FC556AF73F8}"/>
                </c:ext>
              </c:extLst>
            </c:dLbl>
            <c:dLbl>
              <c:idx val="3"/>
              <c:layout>
                <c:manualLayout>
                  <c:x val="-6.5456268570062495E-2"/>
                  <c:y val="-9.47771571290182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FF9-4C3E-9E19-9FC556AF73F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'données max'!$C$122:$F$122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'données max'!$C$124:$F$124</c:f>
              <c:numCache>
                <c:formatCode>#,##0.00</c:formatCode>
                <c:ptCount val="4"/>
                <c:pt idx="0">
                  <c:v>1591111.47</c:v>
                </c:pt>
                <c:pt idx="1">
                  <c:v>1693221.59</c:v>
                </c:pt>
                <c:pt idx="2">
                  <c:v>1537560.07</c:v>
                </c:pt>
                <c:pt idx="3">
                  <c:v>2354999.66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FF9-4C3E-9E19-9FC556AF73F8}"/>
            </c:ext>
          </c:extLst>
        </c:ser>
        <c:ser>
          <c:idx val="2"/>
          <c:order val="2"/>
          <c:tx>
            <c:strRef>
              <c:f>'données max'!$B$125</c:f>
              <c:strCache>
                <c:ptCount val="1"/>
                <c:pt idx="0">
                  <c:v>Taxes automobiles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'données max'!$C$122:$F$122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'données max'!$C$125:$F$125</c:f>
              <c:numCache>
                <c:formatCode>#,##0.00</c:formatCode>
                <c:ptCount val="4"/>
                <c:pt idx="0">
                  <c:v>94287.45</c:v>
                </c:pt>
                <c:pt idx="1">
                  <c:v>97022.94</c:v>
                </c:pt>
                <c:pt idx="2">
                  <c:v>97596.52</c:v>
                </c:pt>
                <c:pt idx="3">
                  <c:v>107106.22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FF9-4C3E-9E19-9FC556AF73F8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619412752"/>
        <c:axId val="619413112"/>
      </c:lineChart>
      <c:catAx>
        <c:axId val="619412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19413112"/>
        <c:crosses val="autoZero"/>
        <c:auto val="1"/>
        <c:lblAlgn val="ctr"/>
        <c:lblOffset val="100"/>
        <c:noMultiLvlLbl val="0"/>
      </c:catAx>
      <c:valAx>
        <c:axId val="619413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19412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BE"/>
              <a:t>Taxes locales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'données max'!$B$149</c:f>
              <c:strCache>
                <c:ptCount val="1"/>
                <c:pt idx="0">
                  <c:v>Sous-total "taxes locales"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6">
                    <a:lumMod val="60000"/>
                    <a:lumOff val="40000"/>
                  </a:schemeClr>
                </a:solidFill>
              </a:ln>
              <a:effectLst/>
            </c:spPr>
          </c:marker>
          <c:cat>
            <c:numRef>
              <c:f>'données max'!$C$148:$F$148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'données max'!$C$149:$F$149</c:f>
              <c:numCache>
                <c:formatCode>#,##0.00</c:formatCode>
                <c:ptCount val="4"/>
                <c:pt idx="0">
                  <c:v>550318.37</c:v>
                </c:pt>
                <c:pt idx="1">
                  <c:v>487410.9</c:v>
                </c:pt>
                <c:pt idx="2">
                  <c:v>501946.3</c:v>
                </c:pt>
                <c:pt idx="3">
                  <c:v>457994.36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E81-4B9E-93C4-C451D7B20E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69259664"/>
        <c:axId val="669260024"/>
      </c:lineChart>
      <c:catAx>
        <c:axId val="669259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69260024"/>
        <c:crosses val="autoZero"/>
        <c:auto val="1"/>
        <c:lblAlgn val="ctr"/>
        <c:lblOffset val="100"/>
        <c:noMultiLvlLbl val="0"/>
      </c:catAx>
      <c:valAx>
        <c:axId val="669260024"/>
        <c:scaling>
          <c:orientation val="minMax"/>
          <c:min val="3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69259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BE"/>
              <a:t>Fonds</a:t>
            </a:r>
            <a:r>
              <a:rPr lang="fr-BE" baseline="0"/>
              <a:t> des Communes</a:t>
            </a:r>
            <a:endParaRPr lang="fr-BE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val>
            <c:numRef>
              <c:f>'données max'!$F$153:$I$153</c:f>
              <c:numCache>
                <c:formatCode>#,##0.00</c:formatCode>
                <c:ptCount val="4"/>
                <c:pt idx="0">
                  <c:v>1711065.7</c:v>
                </c:pt>
                <c:pt idx="1">
                  <c:v>1705352.84</c:v>
                </c:pt>
                <c:pt idx="2">
                  <c:v>1860382.2</c:v>
                </c:pt>
                <c:pt idx="3">
                  <c:v>2033224.3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3D-44C7-B2B1-3C58DF78C4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58870680"/>
        <c:axId val="658871040"/>
      </c:lineChart>
      <c:catAx>
        <c:axId val="65887068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58871040"/>
        <c:crosses val="autoZero"/>
        <c:auto val="0"/>
        <c:lblAlgn val="ctr"/>
        <c:lblOffset val="100"/>
        <c:noMultiLvlLbl val="0"/>
      </c:catAx>
      <c:valAx>
        <c:axId val="658871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588706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E5D-40E0-B934-8801A31A6EC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E5D-40E0-B934-8801A31A6EC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E5D-40E0-B934-8801A31A6EC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E5D-40E0-B934-8801A31A6EC2}"/>
              </c:ext>
            </c:extLst>
          </c:dPt>
          <c:dLbls>
            <c:dLbl>
              <c:idx val="0"/>
              <c:layout>
                <c:manualLayout>
                  <c:x val="1.5819663167104113E-2"/>
                  <c:y val="4.701480023330417E-2"/>
                </c:manualLayout>
              </c:layout>
              <c:tx>
                <c:rich>
                  <a:bodyPr/>
                  <a:lstStyle/>
                  <a:p>
                    <a:fld id="{651F8612-B8F6-408C-8C82-5CF4122D9879}" type="VALUE">
                      <a:rPr lang="en-US" b="1" smtClean="0"/>
                      <a:pPr/>
                      <a:t>[VALEUR]</a:t>
                    </a:fld>
                    <a:endParaRPr lang="en-US" b="1" baseline="0" dirty="0"/>
                  </a:p>
                  <a:p>
                    <a:r>
                      <a:rPr lang="en-US" b="1" baseline="0" dirty="0"/>
                      <a:t> </a:t>
                    </a:r>
                    <a:fld id="{31022738-67A9-47A4-8B5A-F5877AF8D441}" type="PERCENTAGE">
                      <a:rPr lang="en-US" b="1" baseline="0"/>
                      <a:pPr/>
                      <a:t>[POURCENTAGE]</a:t>
                    </a:fld>
                    <a:endParaRPr lang="en-US" b="1" baseline="0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8E5D-40E0-B934-8801A31A6EC2}"/>
                </c:ext>
              </c:extLst>
            </c:dLbl>
            <c:dLbl>
              <c:idx val="1"/>
              <c:layout>
                <c:manualLayout>
                  <c:x val="-2.6613242493624466E-2"/>
                  <c:y val="-1.244823584525832E-3"/>
                </c:manualLayout>
              </c:layout>
              <c:tx>
                <c:rich>
                  <a:bodyPr/>
                  <a:lstStyle/>
                  <a:p>
                    <a:fld id="{AFF3C113-60F8-4C73-BE05-B97C7B2E129E}" type="VALUE">
                      <a:rPr lang="en-US" b="1" smtClean="0"/>
                      <a:pPr/>
                      <a:t>[VALEUR]</a:t>
                    </a:fld>
                    <a:endParaRPr lang="en-US" b="1" baseline="0" dirty="0"/>
                  </a:p>
                  <a:p>
                    <a:fld id="{9A751190-D08B-4603-AF98-34AF5F6E3A24}" type="PERCENTAGE">
                      <a:rPr lang="en-US" b="1" baseline="0" smtClean="0"/>
                      <a:pPr/>
                      <a:t>[POURCENTAGE]</a:t>
                    </a:fld>
                    <a:endParaRPr lang="fr-BE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8E5D-40E0-B934-8801A31A6EC2}"/>
                </c:ext>
              </c:extLst>
            </c:dLbl>
            <c:dLbl>
              <c:idx val="2"/>
              <c:layout>
                <c:manualLayout>
                  <c:x val="-3.4716863517060367E-2"/>
                  <c:y val="1.8032589676290463E-2"/>
                </c:manualLayout>
              </c:layout>
              <c:tx>
                <c:rich>
                  <a:bodyPr/>
                  <a:lstStyle/>
                  <a:p>
                    <a:fld id="{E9316831-30A1-4AF9-B491-728E0D917392}" type="VALUE">
                      <a:rPr lang="en-US" b="1" smtClean="0"/>
                      <a:pPr/>
                      <a:t>[VALEUR]</a:t>
                    </a:fld>
                    <a:endParaRPr lang="en-US" b="1" baseline="0" dirty="0"/>
                  </a:p>
                  <a:p>
                    <a:r>
                      <a:rPr lang="en-US" b="1" baseline="0" dirty="0"/>
                      <a:t> </a:t>
                    </a:r>
                    <a:fld id="{2E6681B8-4BFA-424A-81FC-81855E959EEC}" type="PERCENTAGE">
                      <a:rPr lang="en-US" b="1" baseline="0"/>
                      <a:pPr/>
                      <a:t>[POURCENTAGE]</a:t>
                    </a:fld>
                    <a:endParaRPr lang="en-US" b="1" baseline="0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8E5D-40E0-B934-8801A31A6EC2}"/>
                </c:ext>
              </c:extLst>
            </c:dLbl>
            <c:dLbl>
              <c:idx val="3"/>
              <c:layout>
                <c:manualLayout>
                  <c:x val="-7.7950522142179041E-2"/>
                  <c:y val="-2.7457169115204811E-2"/>
                </c:manualLayout>
              </c:layout>
              <c:tx>
                <c:rich>
                  <a:bodyPr/>
                  <a:lstStyle/>
                  <a:p>
                    <a:fld id="{D579AF26-F87C-4221-9B18-17D05EC6DE2A}" type="VALUE">
                      <a:rPr lang="en-US" b="1" smtClean="0"/>
                      <a:pPr/>
                      <a:t>[VALEUR]</a:t>
                    </a:fld>
                    <a:endParaRPr lang="en-US" b="1" dirty="0"/>
                  </a:p>
                  <a:p>
                    <a:r>
                      <a:rPr lang="en-US" b="1" baseline="0" dirty="0"/>
                      <a:t> </a:t>
                    </a:r>
                    <a:fld id="{385BADE0-7F4E-4253-9F22-A66BF5D476D6}" type="PERCENTAGE">
                      <a:rPr lang="en-US" b="1" baseline="0"/>
                      <a:pPr/>
                      <a:t>[POURCENTAGE]</a:t>
                    </a:fld>
                    <a:endParaRPr lang="en-US" b="1" baseline="0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8E5D-40E0-B934-8801A31A6EC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'données max'!$B$184:$B$187</c:f>
              <c:strCache>
                <c:ptCount val="4"/>
                <c:pt idx="0">
                  <c:v>Personnel</c:v>
                </c:pt>
                <c:pt idx="1">
                  <c:v>Fonctionnement</c:v>
                </c:pt>
                <c:pt idx="2">
                  <c:v>Transferts</c:v>
                </c:pt>
                <c:pt idx="3">
                  <c:v>Dette</c:v>
                </c:pt>
              </c:strCache>
            </c:strRef>
          </c:cat>
          <c:val>
            <c:numRef>
              <c:f>'données max'!$C$184:$C$187</c:f>
              <c:numCache>
                <c:formatCode>#,##0.00</c:formatCode>
                <c:ptCount val="4"/>
                <c:pt idx="0">
                  <c:v>3858382.24</c:v>
                </c:pt>
                <c:pt idx="1">
                  <c:v>1443390.92</c:v>
                </c:pt>
                <c:pt idx="2">
                  <c:v>2105283.9700000002</c:v>
                </c:pt>
                <c:pt idx="3">
                  <c:v>1123835.98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E5D-40E0-B934-8801A31A6EC2}"/>
            </c:ext>
          </c:extLst>
        </c:ser>
        <c:ser>
          <c:idx val="1"/>
          <c:order val="1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8E5D-40E0-B934-8801A31A6EC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C-8E5D-40E0-B934-8801A31A6EC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E-8E5D-40E0-B934-8801A31A6EC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0-8E5D-40E0-B934-8801A31A6EC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'données max'!$B$184:$B$187</c:f>
              <c:strCache>
                <c:ptCount val="4"/>
                <c:pt idx="0">
                  <c:v>Personnel</c:v>
                </c:pt>
                <c:pt idx="1">
                  <c:v>Fonctionnement</c:v>
                </c:pt>
                <c:pt idx="2">
                  <c:v>Transferts</c:v>
                </c:pt>
                <c:pt idx="3">
                  <c:v>Dette</c:v>
                </c:pt>
              </c:strCache>
            </c:strRef>
          </c:cat>
          <c:val>
            <c:numRef>
              <c:f>'données max'!$D$184:$D$187</c:f>
              <c:numCache>
                <c:formatCode>0.00\ %</c:formatCode>
                <c:ptCount val="4"/>
                <c:pt idx="0">
                  <c:v>0.45228350540193318</c:v>
                </c:pt>
                <c:pt idx="1">
                  <c:v>0.16919575727751671</c:v>
                </c:pt>
                <c:pt idx="2">
                  <c:v>0.24678353636059097</c:v>
                </c:pt>
                <c:pt idx="3">
                  <c:v>0.13173720095995903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8E5D-40E0-B934-8801A31A6EC2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</c:legendEntry>
      <c:layout>
        <c:manualLayout>
          <c:xMode val="edge"/>
          <c:yMode val="edge"/>
          <c:x val="0.80356777450824568"/>
          <c:y val="0.24885082884055698"/>
          <c:w val="0.18519920820025709"/>
          <c:h val="0.4238178024716449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BE"/>
              <a:t>Dépenses de transferts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56C-4A27-B649-432E7E691F4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56C-4A27-B649-432E7E691F4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56C-4A27-B649-432E7E691F4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56C-4A27-B649-432E7E691F4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56C-4A27-B649-432E7E691F4A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E56C-4A27-B649-432E7E691F4A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E56C-4A27-B649-432E7E691F4A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E56C-4A27-B649-432E7E691F4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'435 intervention communale'!$Y$34:$Y$41</c:f>
              <c:strCache>
                <c:ptCount val="8"/>
                <c:pt idx="0">
                  <c:v>C.P.A.S.</c:v>
                </c:pt>
                <c:pt idx="1">
                  <c:v>ZONE DE POLICE  5320 du VAL DE L'ESCAUT</c:v>
                </c:pt>
                <c:pt idx="2">
                  <c:v>IPALLE  SCRL</c:v>
                </c:pt>
                <c:pt idx="3">
                  <c:v>ZONE DE SECOURS HAINAUT-OUEST</c:v>
                </c:pt>
                <c:pt idx="4">
                  <c:v>FABRIQUES D'EGLISE</c:v>
                </c:pt>
                <c:pt idx="5">
                  <c:v>IDETA  SC</c:v>
                </c:pt>
                <c:pt idx="6">
                  <c:v>PISCINE DE RENAIX</c:v>
                </c:pt>
                <c:pt idx="7">
                  <c:v>DIVERS</c:v>
                </c:pt>
              </c:strCache>
            </c:strRef>
          </c:cat>
          <c:val>
            <c:numRef>
              <c:f>'435 intervention communale'!$Z$34:$Z$41</c:f>
              <c:numCache>
                <c:formatCode>_(* #,##0.00_);_(* \(#,##0.00\);_(* "-"??_);_(@_)</c:formatCode>
                <c:ptCount val="8"/>
                <c:pt idx="0">
                  <c:v>779289.65</c:v>
                </c:pt>
                <c:pt idx="1">
                  <c:v>601537.76</c:v>
                </c:pt>
                <c:pt idx="2">
                  <c:v>287785.96000000002</c:v>
                </c:pt>
                <c:pt idx="3">
                  <c:v>187221.62</c:v>
                </c:pt>
                <c:pt idx="4">
                  <c:v>68142.240000000005</c:v>
                </c:pt>
                <c:pt idx="5">
                  <c:v>54314.44</c:v>
                </c:pt>
                <c:pt idx="6">
                  <c:v>25000</c:v>
                </c:pt>
                <c:pt idx="7">
                  <c:v>12398.61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E56C-4A27-B649-432E7E691F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9335459819114964"/>
          <c:y val="0.17181357056232163"/>
          <c:w val="0.29645431900630254"/>
          <c:h val="0.7183070829825680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BE"/>
              <a:t>Evolution</a:t>
            </a:r>
            <a:r>
              <a:rPr lang="fr-BE" baseline="0"/>
              <a:t> des principales dépenses de transferts</a:t>
            </a:r>
            <a:endParaRPr lang="fr-BE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'données max'!$B$209</c:f>
              <c:strCache>
                <c:ptCount val="1"/>
                <c:pt idx="0">
                  <c:v>Intervention au CPAS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'données max'!$C$220:$F$220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'données max'!$C$209:$F$209</c:f>
              <c:numCache>
                <c:formatCode>#,##0.00</c:formatCode>
                <c:ptCount val="4"/>
                <c:pt idx="0">
                  <c:v>565525.44999999995</c:v>
                </c:pt>
                <c:pt idx="1">
                  <c:v>589809.79</c:v>
                </c:pt>
                <c:pt idx="2">
                  <c:v>608165.68999999994</c:v>
                </c:pt>
                <c:pt idx="3">
                  <c:v>779289.65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1CE-41FC-8902-77DECFA2E88E}"/>
            </c:ext>
          </c:extLst>
        </c:ser>
        <c:ser>
          <c:idx val="1"/>
          <c:order val="1"/>
          <c:tx>
            <c:strRef>
              <c:f>'données max'!$B$210</c:f>
              <c:strCache>
                <c:ptCount val="1"/>
                <c:pt idx="0">
                  <c:v>Intervention Zone de police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'données max'!$C$220:$F$220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'données max'!$C$210:$F$210</c:f>
              <c:numCache>
                <c:formatCode>#,##0.00</c:formatCode>
                <c:ptCount val="4"/>
                <c:pt idx="0">
                  <c:v>496011.35</c:v>
                </c:pt>
                <c:pt idx="1">
                  <c:v>545612.49</c:v>
                </c:pt>
                <c:pt idx="2">
                  <c:v>572893.07999999996</c:v>
                </c:pt>
                <c:pt idx="3">
                  <c:v>601537.76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1CE-41FC-8902-77DECFA2E88E}"/>
            </c:ext>
          </c:extLst>
        </c:ser>
        <c:ser>
          <c:idx val="2"/>
          <c:order val="2"/>
          <c:tx>
            <c:strRef>
              <c:f>'données max'!$B$211</c:f>
              <c:strCache>
                <c:ptCount val="1"/>
                <c:pt idx="0">
                  <c:v>Intervention Zone de secours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'données max'!$C$220:$F$220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'données max'!$C$211:$F$211</c:f>
              <c:numCache>
                <c:formatCode>#,##0.00</c:formatCode>
                <c:ptCount val="4"/>
                <c:pt idx="0">
                  <c:v>296983.99</c:v>
                </c:pt>
                <c:pt idx="1">
                  <c:v>229014.11</c:v>
                </c:pt>
                <c:pt idx="2">
                  <c:v>212409.68</c:v>
                </c:pt>
                <c:pt idx="3">
                  <c:v>187221.62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1CE-41FC-8902-77DECFA2E88E}"/>
            </c:ext>
          </c:extLst>
        </c:ser>
        <c:ser>
          <c:idx val="3"/>
          <c:order val="3"/>
          <c:tx>
            <c:strRef>
              <c:f>'données max'!$B$212</c:f>
              <c:strCache>
                <c:ptCount val="1"/>
                <c:pt idx="0">
                  <c:v>Intervention traitement des déchets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numRef>
              <c:f>'données max'!$C$220:$F$220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'données max'!$C$212:$F$212</c:f>
              <c:numCache>
                <c:formatCode>#,##0.00</c:formatCode>
                <c:ptCount val="4"/>
                <c:pt idx="0">
                  <c:v>237972</c:v>
                </c:pt>
                <c:pt idx="1">
                  <c:v>260078.7</c:v>
                </c:pt>
                <c:pt idx="2">
                  <c:v>265728.2</c:v>
                </c:pt>
                <c:pt idx="3">
                  <c:v>287785.96000000002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1CE-41FC-8902-77DECFA2E8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05112808"/>
        <c:axId val="705113528"/>
        <c:extLst>
          <c:ext xmlns:c15="http://schemas.microsoft.com/office/drawing/2012/chart" uri="{02D57815-91ED-43cb-92C2-25804820EDAC}">
            <c15:filteredLineSeries>
              <c15:ser>
                <c:idx val="4"/>
                <c:order val="4"/>
                <c:tx>
                  <c:strRef>
                    <c:extLst>
                      <c:ext uri="{02D57815-91ED-43cb-92C2-25804820EDAC}">
                        <c15:formulaRef>
                          <c15:sqref>'données max'!$B$213</c15:sqref>
                        </c15:formulaRef>
                      </c:ext>
                    </c:extLst>
                    <c:strCache>
                      <c:ptCount val="1"/>
                      <c:pt idx="0">
                        <c:v>Intervention fabriques d’Eglises </c:v>
                      </c:pt>
                    </c:strCache>
                  </c:strRef>
                </c:tx>
                <c:spPr>
                  <a:ln w="28575" cap="rnd">
                    <a:solidFill>
                      <a:schemeClr val="accent5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5"/>
                    </a:solidFill>
                    <a:ln w="9525">
                      <a:solidFill>
                        <a:schemeClr val="accent5"/>
                      </a:solidFill>
                    </a:ln>
                    <a:effectLst/>
                  </c:spPr>
                </c:marker>
                <c:cat>
                  <c:numRef>
                    <c:extLst>
                      <c:ext uri="{02D57815-91ED-43cb-92C2-25804820EDAC}">
                        <c15:formulaRef>
                          <c15:sqref>'données max'!$C$220:$F$220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2020</c:v>
                      </c:pt>
                      <c:pt idx="1">
                        <c:v>2021</c:v>
                      </c:pt>
                      <c:pt idx="2">
                        <c:v>2022</c:v>
                      </c:pt>
                      <c:pt idx="3">
                        <c:v>2023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'données max'!$C$213:$F$213</c15:sqref>
                        </c15:formulaRef>
                      </c:ext>
                    </c:extLst>
                    <c:numCache>
                      <c:formatCode>#,##0.00</c:formatCode>
                      <c:ptCount val="4"/>
                      <c:pt idx="0">
                        <c:v>57152.13</c:v>
                      </c:pt>
                      <c:pt idx="1">
                        <c:v>58196.17</c:v>
                      </c:pt>
                      <c:pt idx="2">
                        <c:v>47054.43</c:v>
                      </c:pt>
                      <c:pt idx="3">
                        <c:v>68142.240000000005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4-F1CE-41FC-8902-77DECFA2E88E}"/>
                  </c:ext>
                </c:extLst>
              </c15:ser>
            </c15:filteredLineSeries>
            <c15:filteredLine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'données max'!$B$214</c15:sqref>
                        </c15:formulaRef>
                      </c:ext>
                    </c:extLst>
                    <c:strCache>
                      <c:ptCount val="1"/>
                      <c:pt idx="0">
                        <c:v>Autres Cotisations</c:v>
                      </c:pt>
                    </c:strCache>
                  </c:strRef>
                </c:tx>
                <c:spPr>
                  <a:ln w="28575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6"/>
                    </a:solidFill>
                    <a:ln w="9525">
                      <a:solidFill>
                        <a:schemeClr val="accent6"/>
                      </a:solidFill>
                    </a:ln>
                    <a:effectLst/>
                  </c:spPr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'données max'!$C$220:$F$220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2020</c:v>
                      </c:pt>
                      <c:pt idx="1">
                        <c:v>2021</c:v>
                      </c:pt>
                      <c:pt idx="2">
                        <c:v>2022</c:v>
                      </c:pt>
                      <c:pt idx="3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'données max'!$C$214:$F$214</c15:sqref>
                        </c15:formulaRef>
                      </c:ext>
                    </c:extLst>
                    <c:numCache>
                      <c:formatCode>#,##0.00</c:formatCode>
                      <c:ptCount val="4"/>
                      <c:pt idx="0">
                        <c:v>34725.410000000003</c:v>
                      </c:pt>
                      <c:pt idx="1">
                        <c:v>34918.47</c:v>
                      </c:pt>
                      <c:pt idx="2">
                        <c:v>35832.629999999997</c:v>
                      </c:pt>
                      <c:pt idx="3">
                        <c:v>39191.480000000003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F1CE-41FC-8902-77DECFA2E88E}"/>
                  </c:ext>
                </c:extLst>
              </c15:ser>
            </c15:filteredLineSeries>
            <c15:filteredLineSeries>
              <c15:ser>
                <c:idx val="6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'données max'!$B$215</c15:sqref>
                        </c15:formulaRef>
                      </c:ext>
                    </c:extLst>
                    <c:strCache>
                      <c:ptCount val="1"/>
                      <c:pt idx="0">
                        <c:v>Subventions associations</c:v>
                      </c:pt>
                    </c:strCache>
                  </c:strRef>
                </c:tx>
                <c:spPr>
                  <a:ln w="28575" cap="rnd">
                    <a:solidFill>
                      <a:schemeClr val="accent1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1">
                        <a:lumMod val="60000"/>
                      </a:schemeClr>
                    </a:solidFill>
                    <a:ln w="9525">
                      <a:solidFill>
                        <a:schemeClr val="accent1">
                          <a:lumMod val="60000"/>
                        </a:schemeClr>
                      </a:solidFill>
                    </a:ln>
                    <a:effectLst/>
                  </c:spPr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'données max'!$C$220:$F$220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2020</c:v>
                      </c:pt>
                      <c:pt idx="1">
                        <c:v>2021</c:v>
                      </c:pt>
                      <c:pt idx="2">
                        <c:v>2022</c:v>
                      </c:pt>
                      <c:pt idx="3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'données max'!$C$215:$F$215</c15:sqref>
                        </c15:formulaRef>
                      </c:ext>
                    </c:extLst>
                    <c:numCache>
                      <c:formatCode>#,##0.00</c:formatCode>
                      <c:ptCount val="4"/>
                      <c:pt idx="0">
                        <c:v>85156.08</c:v>
                      </c:pt>
                      <c:pt idx="1">
                        <c:v>103237.75999999999</c:v>
                      </c:pt>
                      <c:pt idx="2">
                        <c:v>51432.63</c:v>
                      </c:pt>
                      <c:pt idx="3">
                        <c:v>45404.78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F1CE-41FC-8902-77DECFA2E88E}"/>
                  </c:ext>
                </c:extLst>
              </c15:ser>
            </c15:filteredLineSeries>
            <c15:filteredLineSeries>
              <c15:ser>
                <c:idx val="7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'données max'!$B$216</c15:sqref>
                        </c15:formulaRef>
                      </c:ext>
                    </c:extLst>
                    <c:strCache>
                      <c:ptCount val="1"/>
                      <c:pt idx="0">
                        <c:v>Autres</c:v>
                      </c:pt>
                    </c:strCache>
                  </c:strRef>
                </c:tx>
                <c:spPr>
                  <a:ln w="28575" cap="rnd">
                    <a:solidFill>
                      <a:schemeClr val="accent2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2">
                        <a:lumMod val="60000"/>
                      </a:schemeClr>
                    </a:solidFill>
                    <a:ln w="9525">
                      <a:solidFill>
                        <a:schemeClr val="accent2">
                          <a:lumMod val="60000"/>
                        </a:schemeClr>
                      </a:solidFill>
                    </a:ln>
                    <a:effectLst/>
                  </c:spPr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'données max'!$C$220:$F$220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2020</c:v>
                      </c:pt>
                      <c:pt idx="1">
                        <c:v>2021</c:v>
                      </c:pt>
                      <c:pt idx="2">
                        <c:v>2022</c:v>
                      </c:pt>
                      <c:pt idx="3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'données max'!$C$216:$F$216</c15:sqref>
                        </c15:formulaRef>
                      </c:ext>
                    </c:extLst>
                    <c:numCache>
                      <c:formatCode>#,##0.00</c:formatCode>
                      <c:ptCount val="4"/>
                      <c:pt idx="0">
                        <c:v>91300.93</c:v>
                      </c:pt>
                      <c:pt idx="1">
                        <c:v>84512.8</c:v>
                      </c:pt>
                      <c:pt idx="2">
                        <c:v>91373.39</c:v>
                      </c:pt>
                      <c:pt idx="3">
                        <c:v>96710.48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F1CE-41FC-8902-77DECFA2E88E}"/>
                  </c:ext>
                </c:extLst>
              </c15:ser>
            </c15:filteredLineSeries>
          </c:ext>
        </c:extLst>
      </c:lineChart>
      <c:catAx>
        <c:axId val="705112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05113528"/>
        <c:crosses val="autoZero"/>
        <c:auto val="1"/>
        <c:lblAlgn val="ctr"/>
        <c:lblOffset val="100"/>
        <c:noMultiLvlLbl val="0"/>
      </c:catAx>
      <c:valAx>
        <c:axId val="705113528"/>
        <c:scaling>
          <c:orientation val="minMax"/>
          <c:min val="1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05112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4591507187429387"/>
          <c:y val="0.86830190254230522"/>
          <c:w val="0.7470218143261893"/>
          <c:h val="0.1055222317089697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Total des dépenses de  transferts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'données max'!$B$221</c:f>
              <c:strCache>
                <c:ptCount val="1"/>
                <c:pt idx="0">
                  <c:v>Total transferts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'données max'!$C$220:$F$220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'données max'!$C$221:$F$221</c:f>
              <c:numCache>
                <c:formatCode>#,##0.00</c:formatCode>
                <c:ptCount val="4"/>
                <c:pt idx="0">
                  <c:v>1864827.34</c:v>
                </c:pt>
                <c:pt idx="1">
                  <c:v>1905380.29</c:v>
                </c:pt>
                <c:pt idx="2">
                  <c:v>1887311.94</c:v>
                </c:pt>
                <c:pt idx="3">
                  <c:v>2105283.9700000002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BB5-4BFD-AE95-315BE0743DDA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616578336"/>
        <c:axId val="616576536"/>
      </c:lineChart>
      <c:catAx>
        <c:axId val="616578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16576536"/>
        <c:crosses val="autoZero"/>
        <c:auto val="1"/>
        <c:lblAlgn val="ctr"/>
        <c:lblOffset val="100"/>
        <c:noMultiLvlLbl val="0"/>
      </c:catAx>
      <c:valAx>
        <c:axId val="616576536"/>
        <c:scaling>
          <c:orientation val="minMax"/>
          <c:min val="1700000.000000000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165783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'données max'!$B$235</c:f>
              <c:strCache>
                <c:ptCount val="1"/>
                <c:pt idx="0">
                  <c:v>Total personnel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'données max'!$C$226:$F$226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'données max'!$C$235:$F$235</c:f>
              <c:numCache>
                <c:formatCode>#,##0.00</c:formatCode>
                <c:ptCount val="4"/>
                <c:pt idx="0">
                  <c:v>3182716.42</c:v>
                </c:pt>
                <c:pt idx="1">
                  <c:v>3352103.38</c:v>
                </c:pt>
                <c:pt idx="2">
                  <c:v>3542334.44</c:v>
                </c:pt>
                <c:pt idx="3">
                  <c:v>3857982.24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CF-4E73-8DCF-12002350F848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733077176"/>
        <c:axId val="733078976"/>
      </c:lineChart>
      <c:catAx>
        <c:axId val="733077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33078976"/>
        <c:crosses val="autoZero"/>
        <c:auto val="1"/>
        <c:lblAlgn val="ctr"/>
        <c:lblOffset val="100"/>
        <c:noMultiLvlLbl val="0"/>
      </c:catAx>
      <c:valAx>
        <c:axId val="733078976"/>
        <c:scaling>
          <c:orientation val="minMax"/>
          <c:min val="27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330771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'données max'!$B$249</c:f>
              <c:strCache>
                <c:ptCount val="1"/>
                <c:pt idx="0">
                  <c:v>Total dette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'données max'!$C$242:$F$242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'données max'!$C$249:$F$249</c:f>
              <c:numCache>
                <c:formatCode>#,##0.00</c:formatCode>
                <c:ptCount val="4"/>
                <c:pt idx="0">
                  <c:v>839986.8</c:v>
                </c:pt>
                <c:pt idx="1">
                  <c:v>881889.16</c:v>
                </c:pt>
                <c:pt idx="2">
                  <c:v>979765.76000000001</c:v>
                </c:pt>
                <c:pt idx="3">
                  <c:v>1123835.98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3C6-40F7-8B8B-005B3F396E97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718419064"/>
        <c:axId val="718420504"/>
      </c:lineChart>
      <c:catAx>
        <c:axId val="718419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18420504"/>
        <c:crosses val="autoZero"/>
        <c:auto val="1"/>
        <c:lblAlgn val="ctr"/>
        <c:lblOffset val="100"/>
        <c:noMultiLvlLbl val="0"/>
      </c:catAx>
      <c:valAx>
        <c:axId val="718420504"/>
        <c:scaling>
          <c:orientation val="minMax"/>
          <c:min val="6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18419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rgbClr val="C00000"/>
                </a:solidFill>
              </a:ln>
              <a:effectLst/>
            </c:spPr>
          </c:marker>
          <c:cat>
            <c:numRef>
              <c:f>'données max'!$C$242:$F$242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'données max'!$C$251:$F$251</c:f>
              <c:numCache>
                <c:formatCode>#,##0.00</c:formatCode>
                <c:ptCount val="4"/>
                <c:pt idx="0">
                  <c:v>1002022.63</c:v>
                </c:pt>
                <c:pt idx="1">
                  <c:v>1141740.31</c:v>
                </c:pt>
                <c:pt idx="2">
                  <c:v>1317083.3899999999</c:v>
                </c:pt>
                <c:pt idx="3">
                  <c:v>1443390.92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1EF-499D-944A-71E253FADE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36857608"/>
        <c:axId val="736858688"/>
      </c:lineChart>
      <c:catAx>
        <c:axId val="736857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36858688"/>
        <c:crosses val="autoZero"/>
        <c:auto val="1"/>
        <c:lblAlgn val="ctr"/>
        <c:lblOffset val="100"/>
        <c:noMultiLvlLbl val="0"/>
      </c:catAx>
      <c:valAx>
        <c:axId val="736858688"/>
        <c:scaling>
          <c:orientation val="minMax"/>
          <c:min val="8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36857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9655127576069698E-2"/>
          <c:y val="0"/>
          <c:w val="0.84068974484786063"/>
          <c:h val="0.93757028649518381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106-4122-AC53-426F9F7D77F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106-4122-AC53-426F9F7D77F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106-4122-AC53-426F9F7D77F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106-4122-AC53-426F9F7D77F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F106-4122-AC53-426F9F7D77F5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F106-4122-AC53-426F9F7D77F5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F106-4122-AC53-426F9F7D77F5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F106-4122-AC53-426F9F7D77F5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F106-4122-AC53-426F9F7D77F5}"/>
              </c:ext>
            </c:extLst>
          </c:dPt>
          <c:cat>
            <c:strRef>
              <c:f>'données max'!$F$262:$F$270</c:f>
              <c:strCache>
                <c:ptCount val="9"/>
                <c:pt idx="0">
                  <c:v>Fonctions</c:v>
                </c:pt>
                <c:pt idx="1">
                  <c:v>1 Administration générale / Patrimoine</c:v>
                </c:pt>
                <c:pt idx="2">
                  <c:v>4 Voiries-communications</c:v>
                </c:pt>
                <c:pt idx="3">
                  <c:v>5 Industrie - commerce</c:v>
                </c:pt>
                <c:pt idx="4">
                  <c:v>70&gt;75 Enseignement</c:v>
                </c:pt>
                <c:pt idx="5">
                  <c:v>76&gt;77 Culture et sports</c:v>
                </c:pt>
                <c:pt idx="6">
                  <c:v>79 Culte</c:v>
                </c:pt>
                <c:pt idx="7">
                  <c:v>80&gt;86 Action Sociale</c:v>
                </c:pt>
                <c:pt idx="8">
                  <c:v>87 Santé publique et hygiène</c:v>
                </c:pt>
              </c:strCache>
            </c:strRef>
          </c:cat>
          <c:val>
            <c:numRef>
              <c:f>'données max'!$G$262:$G$270</c:f>
              <c:numCache>
                <c:formatCode>#,##0.00</c:formatCode>
                <c:ptCount val="9"/>
                <c:pt idx="0" formatCode="General">
                  <c:v>2023</c:v>
                </c:pt>
                <c:pt idx="1">
                  <c:v>58915.9</c:v>
                </c:pt>
                <c:pt idx="2">
                  <c:v>1087131.4099999999</c:v>
                </c:pt>
                <c:pt idx="3">
                  <c:v>30891.3</c:v>
                </c:pt>
                <c:pt idx="4">
                  <c:v>60462.55</c:v>
                </c:pt>
                <c:pt idx="5">
                  <c:v>44953.59</c:v>
                </c:pt>
                <c:pt idx="6">
                  <c:v>65088.32</c:v>
                </c:pt>
                <c:pt idx="7">
                  <c:v>2355.27</c:v>
                </c:pt>
                <c:pt idx="8">
                  <c:v>198290.15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F106-4122-AC53-426F9F7D77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9655127576069698E-2"/>
          <c:y val="0"/>
          <c:w val="0.84068974484786063"/>
          <c:h val="0.93757028649518381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0D9-4E64-9EF9-30659F758D3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0D9-4E64-9EF9-30659F758D3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0D9-4E64-9EF9-30659F758D3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0D9-4E64-9EF9-30659F758D3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20D9-4E64-9EF9-30659F758D3F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20D9-4E64-9EF9-30659F758D3F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20D9-4E64-9EF9-30659F758D3F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20D9-4E64-9EF9-30659F758D3F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20D9-4E64-9EF9-30659F758D3F}"/>
              </c:ext>
            </c:extLst>
          </c:dPt>
          <c:cat>
            <c:strRef>
              <c:f>'données max'!$F$262:$F$270</c:f>
              <c:strCache>
                <c:ptCount val="9"/>
                <c:pt idx="0">
                  <c:v>Fonctions</c:v>
                </c:pt>
                <c:pt idx="1">
                  <c:v>1 Administration générale / Patrimoine</c:v>
                </c:pt>
                <c:pt idx="2">
                  <c:v>4 Voiries-communications</c:v>
                </c:pt>
                <c:pt idx="3">
                  <c:v>5 Industrie - commerce</c:v>
                </c:pt>
                <c:pt idx="4">
                  <c:v>70&gt;75 Enseignement</c:v>
                </c:pt>
                <c:pt idx="5">
                  <c:v>76&gt;77 Culture et sports</c:v>
                </c:pt>
                <c:pt idx="6">
                  <c:v>79 Culte</c:v>
                </c:pt>
                <c:pt idx="7">
                  <c:v>80&gt;86 Action Sociale</c:v>
                </c:pt>
                <c:pt idx="8">
                  <c:v>87 Santé publique et hygiène</c:v>
                </c:pt>
              </c:strCache>
            </c:strRef>
          </c:cat>
          <c:val>
            <c:numRef>
              <c:f>'données max'!$G$262:$G$270</c:f>
              <c:numCache>
                <c:formatCode>#,##0.00</c:formatCode>
                <c:ptCount val="9"/>
                <c:pt idx="0" formatCode="General">
                  <c:v>2023</c:v>
                </c:pt>
                <c:pt idx="1">
                  <c:v>58915.9</c:v>
                </c:pt>
                <c:pt idx="2">
                  <c:v>1087131.4099999999</c:v>
                </c:pt>
                <c:pt idx="3">
                  <c:v>30891.3</c:v>
                </c:pt>
                <c:pt idx="4">
                  <c:v>60462.55</c:v>
                </c:pt>
                <c:pt idx="5">
                  <c:v>44953.59</c:v>
                </c:pt>
                <c:pt idx="6">
                  <c:v>65088.32</c:v>
                </c:pt>
                <c:pt idx="7">
                  <c:v>2355.27</c:v>
                </c:pt>
                <c:pt idx="8">
                  <c:v>198290.15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20D9-4E64-9EF9-30659F758D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'données max'!$D$339:$G$339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'données max'!$D$354:$G$354</c:f>
              <c:numCache>
                <c:formatCode>General</c:formatCode>
                <c:ptCount val="4"/>
                <c:pt idx="0">
                  <c:v>995511.93</c:v>
                </c:pt>
                <c:pt idx="1">
                  <c:v>4395255.59</c:v>
                </c:pt>
                <c:pt idx="2">
                  <c:v>2879998.5</c:v>
                </c:pt>
                <c:pt idx="3">
                  <c:v>1548088.49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84-4B99-B28B-DB4E98C61B0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27250904"/>
        <c:axId val="627251624"/>
      </c:barChart>
      <c:catAx>
        <c:axId val="627250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27251624"/>
        <c:crosses val="autoZero"/>
        <c:auto val="1"/>
        <c:lblAlgn val="ctr"/>
        <c:lblOffset val="100"/>
        <c:noMultiLvlLbl val="0"/>
      </c:catAx>
      <c:valAx>
        <c:axId val="627251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272509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'données max'!$D$359</c:f>
              <c:strCache>
                <c:ptCount val="1"/>
                <c:pt idx="0">
                  <c:v>Emprunts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'données max'!$E$358:$H$358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'données max'!$E$359:$H$359</c:f>
              <c:numCache>
                <c:formatCode>General</c:formatCode>
                <c:ptCount val="4"/>
                <c:pt idx="0">
                  <c:v>774805.7</c:v>
                </c:pt>
                <c:pt idx="1">
                  <c:v>2294905.04</c:v>
                </c:pt>
                <c:pt idx="2">
                  <c:v>1996280.61</c:v>
                </c:pt>
                <c:pt idx="3">
                  <c:v>1453175.39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9E-465B-97AB-4646D428C7EA}"/>
            </c:ext>
          </c:extLst>
        </c:ser>
        <c:ser>
          <c:idx val="1"/>
          <c:order val="1"/>
          <c:tx>
            <c:strRef>
              <c:f>'données max'!$D$360</c:f>
              <c:strCache>
                <c:ptCount val="1"/>
                <c:pt idx="0">
                  <c:v>Subsides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'données max'!$E$358:$H$358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'données max'!$E$360:$H$360</c:f>
              <c:numCache>
                <c:formatCode>General</c:formatCode>
                <c:ptCount val="4"/>
                <c:pt idx="0">
                  <c:v>99253.02</c:v>
                </c:pt>
                <c:pt idx="1">
                  <c:v>1244319.76</c:v>
                </c:pt>
                <c:pt idx="2">
                  <c:v>1152169.02</c:v>
                </c:pt>
                <c:pt idx="3">
                  <c:v>1114178.93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F9E-465B-97AB-4646D428C7EA}"/>
            </c:ext>
          </c:extLst>
        </c:ser>
        <c:ser>
          <c:idx val="2"/>
          <c:order val="2"/>
          <c:tx>
            <c:strRef>
              <c:f>'données max'!$D$361</c:f>
              <c:strCache>
                <c:ptCount val="1"/>
                <c:pt idx="0">
                  <c:v>Auto-financement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'données max'!$E$358:$H$358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'données max'!$E$361:$H$361</c:f>
              <c:numCache>
                <c:formatCode>General</c:formatCode>
                <c:ptCount val="4"/>
                <c:pt idx="0">
                  <c:v>512260.58</c:v>
                </c:pt>
                <c:pt idx="1">
                  <c:v>1457923.17</c:v>
                </c:pt>
                <c:pt idx="2">
                  <c:v>640493.15</c:v>
                </c:pt>
                <c:pt idx="3">
                  <c:v>1251860.9099999999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F9E-465B-97AB-4646D428C7E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627575712"/>
        <c:axId val="627573552"/>
      </c:barChart>
      <c:catAx>
        <c:axId val="627575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27573552"/>
        <c:crosses val="autoZero"/>
        <c:auto val="1"/>
        <c:lblAlgn val="ctr"/>
        <c:lblOffset val="100"/>
        <c:noMultiLvlLbl val="0"/>
      </c:catAx>
      <c:valAx>
        <c:axId val="627573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27575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1403727374924684"/>
          <c:y val="0.91563568036970266"/>
          <c:w val="0.37467446158654832"/>
          <c:h val="8.436431963029734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791316512344106"/>
          <c:y val="7.0593425987204944E-2"/>
          <c:w val="0.80208683487655896"/>
          <c:h val="0.84911419494138352"/>
        </c:manualLayout>
      </c:layout>
      <c:lineChart>
        <c:grouping val="standard"/>
        <c:varyColors val="0"/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448190288"/>
        <c:axId val="448188328"/>
      </c:lineChart>
      <c:catAx>
        <c:axId val="448190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48188328"/>
        <c:crosses val="autoZero"/>
        <c:auto val="1"/>
        <c:lblAlgn val="ctr"/>
        <c:lblOffset val="100"/>
        <c:noMultiLvlLbl val="0"/>
      </c:catAx>
      <c:valAx>
        <c:axId val="448188328"/>
        <c:scaling>
          <c:orientation val="minMax"/>
        </c:scaling>
        <c:delete val="0"/>
        <c:axPos val="l"/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48190288"/>
        <c:crosses val="autoZero"/>
        <c:crossBetween val="between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/>
            </a:gs>
          </a:gsLst>
          <a:lin ang="5400000" scaled="0"/>
        </a:grad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lt1"/>
    </a:solidFill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30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b="0" kern="1200" spc="20" baseline="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 cmpd="sng" algn="ctr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  <a:alpha val="33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/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6105379-B7BF-464A-92A9-0A006A87CC57}" type="datetime1">
              <a:rPr lang="fr-FR" smtClean="0"/>
              <a:t>17/06/2024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1" y="9430092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r>
              <a:rPr lang="fr-FR"/>
              <a:t>Commune de Celles - Compte 2018</a:t>
            </a:r>
            <a:endParaRPr lang="fr-FR" dirty="0"/>
          </a:p>
        </p:txBody>
      </p:sp>
      <p:sp>
        <p:nvSpPr>
          <p:cNvPr id="5" name="Espace réservé du numéro de diapositive 4"/>
          <p:cNvSpPr>
            <a:spLocks noGrp="1"/>
          </p:cNvSpPr>
          <p:nvPr>
            <p:ph type="sldNum" sz="quarter" idx="3"/>
          </p:nvPr>
        </p:nvSpPr>
        <p:spPr>
          <a:xfrm>
            <a:off x="3850444" y="9430092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828588A-5C4E-401A-AECC-B6F63A9DE965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9979783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E4A87B-91FD-4DB5-841C-7DFF81763246}" type="datetime1">
              <a:rPr lang="fr-FR" smtClean="0"/>
              <a:pPr/>
              <a:t>17/06/2024</a:t>
            </a:fld>
            <a:endParaRPr lang="fr-FR" dirty="0"/>
          </a:p>
        </p:txBody>
      </p:sp>
      <p:sp>
        <p:nvSpPr>
          <p:cNvPr id="4" name="Espace réservé d’image de diapositive 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39838"/>
            <a:ext cx="5956300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notes 4"/>
          <p:cNvSpPr>
            <a:spLocks noGrp="1"/>
          </p:cNvSpPr>
          <p:nvPr>
            <p:ph type="body" sz="quarter" idx="3"/>
          </p:nvPr>
        </p:nvSpPr>
        <p:spPr>
          <a:xfrm>
            <a:off x="679768" y="4777959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 dirty="0"/>
              <a:t>Modifiez les styles du texte du masque</a:t>
            </a:r>
          </a:p>
          <a:p>
            <a:pPr lvl="1" rtl="0"/>
            <a:r>
              <a:rPr lang="fr-FR" noProof="0" dirty="0"/>
              <a:t>Deuxième niveau</a:t>
            </a:r>
          </a:p>
          <a:p>
            <a:pPr lvl="2" rtl="0"/>
            <a:r>
              <a:rPr lang="fr-FR" noProof="0" dirty="0"/>
              <a:t>Troisième niveau</a:t>
            </a:r>
          </a:p>
          <a:p>
            <a:pPr lvl="3" rtl="0"/>
            <a:r>
              <a:rPr lang="fr-FR" noProof="0" dirty="0"/>
              <a:t>Quatrième niveau</a:t>
            </a:r>
          </a:p>
          <a:p>
            <a:pPr lvl="4" rtl="0"/>
            <a:r>
              <a:rPr lang="fr-FR" noProof="0" dirty="0"/>
              <a:t>Cinquième niveau</a:t>
            </a:r>
          </a:p>
        </p:txBody>
      </p:sp>
      <p:sp>
        <p:nvSpPr>
          <p:cNvPr id="6" name="Espace réservé du pied de page 5"/>
          <p:cNvSpPr>
            <a:spLocks noGrp="1"/>
          </p:cNvSpPr>
          <p:nvPr>
            <p:ph type="ftr" sz="quarter" idx="4"/>
          </p:nvPr>
        </p:nvSpPr>
        <p:spPr>
          <a:xfrm>
            <a:off x="1" y="9430092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r>
              <a:rPr lang="fr-FR" noProof="0"/>
              <a:t>Commune de Celles - Compte 2018</a:t>
            </a:r>
            <a:endParaRPr lang="fr-FR" noProof="0" dirty="0"/>
          </a:p>
        </p:txBody>
      </p:sp>
      <p:sp>
        <p:nvSpPr>
          <p:cNvPr id="7" name="Espace réservé du numéro de diapositive 6"/>
          <p:cNvSpPr>
            <a:spLocks noGrp="1"/>
          </p:cNvSpPr>
          <p:nvPr>
            <p:ph type="sldNum" sz="quarter" idx="5"/>
          </p:nvPr>
        </p:nvSpPr>
        <p:spPr>
          <a:xfrm>
            <a:off x="3850444" y="9430092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7542409-6A04-4DC6-AC3A-D3758287A8F2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541150592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’image de diapositive 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 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FF1E968-C689-45A7-AB2E-566757EBADF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rtl="0"/>
            <a:r>
              <a:rPr lang="fr-FR" noProof="0"/>
              <a:t>Commune de Celles - Compte 2018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300829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rtl="0"/>
            <a:r>
              <a:rPr lang="fr-FR" noProof="0"/>
              <a:t>Commune de Celles - Compte 2018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1988475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rtl="0"/>
            <a:r>
              <a:rPr lang="fr-FR" noProof="0"/>
              <a:t>Commune de Celles - Compte 2018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092744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i="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rtl="0"/>
            <a:r>
              <a:rPr lang="fr-FR" noProof="0"/>
              <a:t>Commune de Celles - Compte 2018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4502251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rtl="0"/>
            <a:r>
              <a:rPr lang="fr-FR" noProof="0"/>
              <a:t>Commune de Celles - Compte 2018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0208866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rtl="0"/>
            <a:r>
              <a:rPr lang="fr-FR" noProof="0"/>
              <a:t>Commune de Celles - Compte 2018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36097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rtl="0"/>
            <a:r>
              <a:rPr lang="fr-FR" noProof="0"/>
              <a:t>Commune de Celles - Compte 2018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827197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85420" marR="55880" indent="454025" algn="just">
              <a:lnSpc>
                <a:spcPct val="107000"/>
              </a:lnSpc>
              <a:spcAft>
                <a:spcPts val="1305"/>
              </a:spcAft>
            </a:pPr>
            <a:endParaRPr lang="fr-BE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rtl="0"/>
            <a:r>
              <a:rPr lang="fr-FR" noProof="0"/>
              <a:t>Commune de Celles - Compte 2018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0575379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Commune de Celles - Compte 2018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D3E2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54911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rtl="0"/>
            <a:r>
              <a:rPr lang="fr-FR" noProof="0"/>
              <a:t>Commune de Celles - Compte 2018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9648402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Commune de Celles - Compte 2018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D3E2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34322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u="sng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rtl="0"/>
            <a:r>
              <a:rPr lang="fr-FR" noProof="0"/>
              <a:t>Commune de Celles - Compte 2018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0265509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rtl="0"/>
            <a:r>
              <a:rPr lang="fr-FR" noProof="0"/>
              <a:t>Commune de Celles - Compte 2018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2241882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sz="1800" kern="12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rtl="0"/>
            <a:r>
              <a:rPr lang="fr-FR" noProof="0"/>
              <a:t>Commune de Celles - Compte 2018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181242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rtl="0"/>
            <a:r>
              <a:rPr lang="fr-FR" noProof="0"/>
              <a:t>Commune de Celles - Compte 2018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3727264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rtl="0"/>
            <a:r>
              <a:rPr lang="fr-FR" noProof="0"/>
              <a:t>Commune de Celles - Compte 2018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332895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i="1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rtl="0"/>
            <a:r>
              <a:rPr lang="fr-FR" noProof="0"/>
              <a:t>Commune de Celles - Compte 2018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0071827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rtl="0"/>
            <a:r>
              <a:rPr lang="fr-FR" noProof="0"/>
              <a:t>Commune de Celles - Compte 2018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8277125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nl-BE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rtl="0"/>
            <a:r>
              <a:rPr lang="fr-FR" noProof="0"/>
              <a:t>Commune de Celles - Compte 2018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1055433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8745" marR="36195" indent="451485" algn="just">
              <a:lnSpc>
                <a:spcPct val="106000"/>
              </a:lnSpc>
              <a:spcAft>
                <a:spcPts val="880"/>
              </a:spcAft>
            </a:pPr>
            <a:endParaRPr lang="fr-BE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rtl="0"/>
            <a:r>
              <a:rPr lang="fr-FR" noProof="0"/>
              <a:t>Commune de Celles - Compte 2018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09641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rtl="0"/>
            <a:r>
              <a:rPr lang="fr-FR" noProof="0"/>
              <a:t>Commune de Celles - Compte 2018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2969636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rtl="0"/>
            <a:r>
              <a:rPr lang="fr-FR" noProof="0"/>
              <a:t>Commune de Celles - Compte 2018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836311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rtl="0"/>
            <a:r>
              <a:rPr lang="fr-FR" noProof="0"/>
              <a:t>Commune de Celles - Compte 2018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580588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rtl="0"/>
            <a:r>
              <a:rPr lang="fr-FR" noProof="0"/>
              <a:t>Commune de Celles - Compte 2018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775461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fr-BE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rtl="0"/>
            <a:r>
              <a:rPr lang="fr-FR" noProof="0"/>
              <a:t>Commune de Celles - Compte 2018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55632102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fr-BE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rtl="0"/>
            <a:r>
              <a:rPr lang="fr-FR" noProof="0"/>
              <a:t>Commune de Celles - Compte 2018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36842788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rtl="0"/>
            <a:r>
              <a:rPr lang="fr-FR" noProof="0"/>
              <a:t>Commune de Celles - Compte 2018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702813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rtl="0"/>
            <a:r>
              <a:rPr lang="fr-FR" noProof="0"/>
              <a:t>Commune de Celles - Compte 2018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4757934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rtl="0"/>
            <a:r>
              <a:rPr lang="fr-FR" noProof="0"/>
              <a:t>Commune de Celles - Compte 2018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35195050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rtl="0"/>
            <a:r>
              <a:rPr lang="fr-FR" noProof="0"/>
              <a:t>Commune de Celles - Compte 2018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3453240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fr-BE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rtl="0"/>
            <a:r>
              <a:rPr lang="fr-FR" noProof="0"/>
              <a:t>Commune de Celles - Compte 2018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55047882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fr-BE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rtl="0"/>
            <a:r>
              <a:rPr lang="fr-FR" noProof="0"/>
              <a:t>Commune de Celles - Compte 2018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15239519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2E9A37-D853-4CB0-8EE1-D90BA60594C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rtl="0"/>
            <a:r>
              <a:rPr lang="fr-FR" noProof="0"/>
              <a:t>Commune de Celles - Compte 2018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760152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7" name="Group 1556"/>
          <p:cNvGrpSpPr/>
          <p:nvPr/>
        </p:nvGrpSpPr>
        <p:grpSpPr>
          <a:xfrm>
            <a:off x="0" y="420256"/>
            <a:ext cx="12188952" cy="3795497"/>
            <a:chOff x="0" y="420256"/>
            <a:chExt cx="12188952" cy="3795497"/>
          </a:xfrm>
        </p:grpSpPr>
        <p:cxnSp>
          <p:nvCxnSpPr>
            <p:cNvPr id="1558" name="Straight Connector 1557"/>
            <p:cNvCxnSpPr/>
            <p:nvPr/>
          </p:nvCxnSpPr>
          <p:spPr>
            <a:xfrm>
              <a:off x="0" y="4215753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9" name="Straight Connector 1558"/>
            <p:cNvCxnSpPr/>
            <p:nvPr/>
          </p:nvCxnSpPr>
          <p:spPr>
            <a:xfrm>
              <a:off x="0" y="3794032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0" name="Straight Connector 1559"/>
            <p:cNvCxnSpPr/>
            <p:nvPr/>
          </p:nvCxnSpPr>
          <p:spPr>
            <a:xfrm>
              <a:off x="0" y="3372310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1" name="Straight Connector 1560"/>
            <p:cNvCxnSpPr/>
            <p:nvPr/>
          </p:nvCxnSpPr>
          <p:spPr>
            <a:xfrm>
              <a:off x="0" y="2950588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2" name="Straight Connector 1561"/>
            <p:cNvCxnSpPr/>
            <p:nvPr/>
          </p:nvCxnSpPr>
          <p:spPr>
            <a:xfrm>
              <a:off x="0" y="2528866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3" name="Straight Connector 1562"/>
            <p:cNvCxnSpPr/>
            <p:nvPr/>
          </p:nvCxnSpPr>
          <p:spPr>
            <a:xfrm>
              <a:off x="0" y="2107144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4" name="Straight Connector 1563"/>
            <p:cNvCxnSpPr/>
            <p:nvPr/>
          </p:nvCxnSpPr>
          <p:spPr>
            <a:xfrm>
              <a:off x="0" y="1685422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5" name="Straight Connector 1564"/>
            <p:cNvCxnSpPr/>
            <p:nvPr/>
          </p:nvCxnSpPr>
          <p:spPr>
            <a:xfrm>
              <a:off x="0" y="1263700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6" name="Straight Connector 1565"/>
            <p:cNvCxnSpPr/>
            <p:nvPr/>
          </p:nvCxnSpPr>
          <p:spPr>
            <a:xfrm>
              <a:off x="0" y="841978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7" name="Straight Connector 1566"/>
            <p:cNvCxnSpPr/>
            <p:nvPr/>
          </p:nvCxnSpPr>
          <p:spPr>
            <a:xfrm>
              <a:off x="0" y="420256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68" name="Rectangle 379"/>
          <p:cNvSpPr/>
          <p:nvPr/>
        </p:nvSpPr>
        <p:spPr>
          <a:xfrm rot="18900000" flipV="1">
            <a:off x="9445819" y="-965459"/>
            <a:ext cx="13717" cy="6493220"/>
          </a:xfrm>
          <a:custGeom>
            <a:avLst/>
            <a:gdLst/>
            <a:ahLst/>
            <a:cxnLst/>
            <a:rect l="l" t="t" r="r" b="b"/>
            <a:pathLst>
              <a:path w="13717" h="6493220">
                <a:moveTo>
                  <a:pt x="1" y="6493220"/>
                </a:moveTo>
                <a:lnTo>
                  <a:pt x="13717" y="647950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69" name="Rectangle 56"/>
          <p:cNvSpPr/>
          <p:nvPr/>
        </p:nvSpPr>
        <p:spPr>
          <a:xfrm>
            <a:off x="0" y="0"/>
            <a:ext cx="11816540" cy="4572004"/>
          </a:xfrm>
          <a:custGeom>
            <a:avLst/>
            <a:gdLst/>
            <a:ahLst/>
            <a:cxnLst/>
            <a:rect l="l" t="t" r="r" b="b"/>
            <a:pathLst>
              <a:path w="11816540" h="4572004">
                <a:moveTo>
                  <a:pt x="11802824" y="4"/>
                </a:moveTo>
                <a:lnTo>
                  <a:pt x="11816540" y="4"/>
                </a:lnTo>
                <a:lnTo>
                  <a:pt x="11816540" y="4572004"/>
                </a:lnTo>
                <a:lnTo>
                  <a:pt x="11802824" y="4572004"/>
                </a:lnTo>
                <a:close/>
                <a:moveTo>
                  <a:pt x="5901406" y="4"/>
                </a:moveTo>
                <a:lnTo>
                  <a:pt x="5915122" y="4"/>
                </a:lnTo>
                <a:lnTo>
                  <a:pt x="5915122" y="4572004"/>
                </a:lnTo>
                <a:lnTo>
                  <a:pt x="5901406" y="4572004"/>
                </a:lnTo>
                <a:close/>
                <a:moveTo>
                  <a:pt x="10959754" y="3"/>
                </a:moveTo>
                <a:lnTo>
                  <a:pt x="10973470" y="3"/>
                </a:lnTo>
                <a:lnTo>
                  <a:pt x="10973470" y="4572003"/>
                </a:lnTo>
                <a:lnTo>
                  <a:pt x="10959754" y="4572003"/>
                </a:lnTo>
                <a:close/>
                <a:moveTo>
                  <a:pt x="5058348" y="3"/>
                </a:moveTo>
                <a:lnTo>
                  <a:pt x="5072064" y="3"/>
                </a:lnTo>
                <a:lnTo>
                  <a:pt x="5072064" y="4572003"/>
                </a:lnTo>
                <a:lnTo>
                  <a:pt x="5058348" y="4572003"/>
                </a:lnTo>
                <a:close/>
                <a:moveTo>
                  <a:pt x="11381283" y="2"/>
                </a:moveTo>
                <a:lnTo>
                  <a:pt x="11394999" y="2"/>
                </a:lnTo>
                <a:lnTo>
                  <a:pt x="11394999" y="4572002"/>
                </a:lnTo>
                <a:lnTo>
                  <a:pt x="11381283" y="4572002"/>
                </a:lnTo>
                <a:close/>
                <a:moveTo>
                  <a:pt x="10538225" y="2"/>
                </a:moveTo>
                <a:lnTo>
                  <a:pt x="10551941" y="2"/>
                </a:lnTo>
                <a:lnTo>
                  <a:pt x="10551941" y="4572002"/>
                </a:lnTo>
                <a:lnTo>
                  <a:pt x="10538225" y="4572002"/>
                </a:lnTo>
                <a:close/>
                <a:moveTo>
                  <a:pt x="10116696" y="2"/>
                </a:moveTo>
                <a:lnTo>
                  <a:pt x="10130412" y="2"/>
                </a:lnTo>
                <a:lnTo>
                  <a:pt x="10130412" y="4572002"/>
                </a:lnTo>
                <a:lnTo>
                  <a:pt x="10116696" y="4572002"/>
                </a:lnTo>
                <a:close/>
                <a:moveTo>
                  <a:pt x="6322935" y="2"/>
                </a:moveTo>
                <a:lnTo>
                  <a:pt x="6336651" y="2"/>
                </a:lnTo>
                <a:lnTo>
                  <a:pt x="6336651" y="4572002"/>
                </a:lnTo>
                <a:lnTo>
                  <a:pt x="6322935" y="4572002"/>
                </a:lnTo>
                <a:close/>
                <a:moveTo>
                  <a:pt x="5479877" y="2"/>
                </a:moveTo>
                <a:lnTo>
                  <a:pt x="5493593" y="2"/>
                </a:lnTo>
                <a:lnTo>
                  <a:pt x="5493593" y="4572002"/>
                </a:lnTo>
                <a:lnTo>
                  <a:pt x="5479877" y="4572002"/>
                </a:lnTo>
                <a:close/>
                <a:moveTo>
                  <a:pt x="4636819" y="2"/>
                </a:moveTo>
                <a:lnTo>
                  <a:pt x="4650535" y="2"/>
                </a:lnTo>
                <a:lnTo>
                  <a:pt x="4650535" y="4572002"/>
                </a:lnTo>
                <a:lnTo>
                  <a:pt x="4636819" y="4572002"/>
                </a:lnTo>
                <a:close/>
                <a:moveTo>
                  <a:pt x="4215290" y="2"/>
                </a:moveTo>
                <a:lnTo>
                  <a:pt x="4229006" y="2"/>
                </a:lnTo>
                <a:lnTo>
                  <a:pt x="4229006" y="4572002"/>
                </a:lnTo>
                <a:lnTo>
                  <a:pt x="4215290" y="4572002"/>
                </a:lnTo>
                <a:close/>
                <a:moveTo>
                  <a:pt x="421529" y="2"/>
                </a:moveTo>
                <a:lnTo>
                  <a:pt x="435245" y="2"/>
                </a:lnTo>
                <a:lnTo>
                  <a:pt x="435245" y="4572002"/>
                </a:lnTo>
                <a:lnTo>
                  <a:pt x="421529" y="4572002"/>
                </a:lnTo>
                <a:close/>
                <a:moveTo>
                  <a:pt x="0" y="2"/>
                </a:moveTo>
                <a:lnTo>
                  <a:pt x="13716" y="2"/>
                </a:lnTo>
                <a:lnTo>
                  <a:pt x="13716" y="4572002"/>
                </a:lnTo>
                <a:lnTo>
                  <a:pt x="0" y="4572002"/>
                </a:lnTo>
                <a:close/>
                <a:moveTo>
                  <a:pt x="9273638" y="1"/>
                </a:moveTo>
                <a:lnTo>
                  <a:pt x="9287354" y="1"/>
                </a:lnTo>
                <a:lnTo>
                  <a:pt x="9287354" y="4572001"/>
                </a:lnTo>
                <a:lnTo>
                  <a:pt x="9273638" y="4572001"/>
                </a:lnTo>
                <a:close/>
                <a:moveTo>
                  <a:pt x="3372232" y="1"/>
                </a:moveTo>
                <a:lnTo>
                  <a:pt x="3385948" y="1"/>
                </a:lnTo>
                <a:lnTo>
                  <a:pt x="3385948" y="4572001"/>
                </a:lnTo>
                <a:lnTo>
                  <a:pt x="3372232" y="4572001"/>
                </a:lnTo>
                <a:close/>
                <a:moveTo>
                  <a:pt x="9695167" y="0"/>
                </a:moveTo>
                <a:lnTo>
                  <a:pt x="9708883" y="0"/>
                </a:lnTo>
                <a:lnTo>
                  <a:pt x="9708883" y="4572000"/>
                </a:lnTo>
                <a:lnTo>
                  <a:pt x="9695167" y="4572000"/>
                </a:lnTo>
                <a:close/>
                <a:moveTo>
                  <a:pt x="8852109" y="0"/>
                </a:moveTo>
                <a:lnTo>
                  <a:pt x="8865825" y="0"/>
                </a:lnTo>
                <a:lnTo>
                  <a:pt x="8865825" y="4572000"/>
                </a:lnTo>
                <a:lnTo>
                  <a:pt x="8852109" y="4572000"/>
                </a:lnTo>
                <a:close/>
                <a:moveTo>
                  <a:pt x="8430580" y="0"/>
                </a:moveTo>
                <a:lnTo>
                  <a:pt x="8444296" y="0"/>
                </a:lnTo>
                <a:lnTo>
                  <a:pt x="8444296" y="4572000"/>
                </a:lnTo>
                <a:lnTo>
                  <a:pt x="8430580" y="4572000"/>
                </a:lnTo>
                <a:close/>
                <a:moveTo>
                  <a:pt x="8009051" y="0"/>
                </a:moveTo>
                <a:lnTo>
                  <a:pt x="8022767" y="0"/>
                </a:lnTo>
                <a:lnTo>
                  <a:pt x="8022767" y="4572000"/>
                </a:lnTo>
                <a:lnTo>
                  <a:pt x="8009051" y="4572000"/>
                </a:lnTo>
                <a:close/>
                <a:moveTo>
                  <a:pt x="7587522" y="0"/>
                </a:moveTo>
                <a:lnTo>
                  <a:pt x="7601238" y="0"/>
                </a:lnTo>
                <a:lnTo>
                  <a:pt x="7601238" y="4572000"/>
                </a:lnTo>
                <a:lnTo>
                  <a:pt x="7587522" y="4572000"/>
                </a:lnTo>
                <a:close/>
                <a:moveTo>
                  <a:pt x="7165993" y="0"/>
                </a:moveTo>
                <a:lnTo>
                  <a:pt x="7179709" y="0"/>
                </a:lnTo>
                <a:lnTo>
                  <a:pt x="7179709" y="4572000"/>
                </a:lnTo>
                <a:lnTo>
                  <a:pt x="7165993" y="4572000"/>
                </a:lnTo>
                <a:close/>
                <a:moveTo>
                  <a:pt x="6744464" y="0"/>
                </a:moveTo>
                <a:lnTo>
                  <a:pt x="6758180" y="0"/>
                </a:lnTo>
                <a:lnTo>
                  <a:pt x="6758180" y="4572000"/>
                </a:lnTo>
                <a:lnTo>
                  <a:pt x="6744464" y="4572000"/>
                </a:lnTo>
                <a:close/>
                <a:moveTo>
                  <a:pt x="3793761" y="0"/>
                </a:moveTo>
                <a:lnTo>
                  <a:pt x="3807477" y="0"/>
                </a:lnTo>
                <a:lnTo>
                  <a:pt x="3807477" y="4572000"/>
                </a:lnTo>
                <a:lnTo>
                  <a:pt x="3793761" y="4572000"/>
                </a:lnTo>
                <a:close/>
                <a:moveTo>
                  <a:pt x="2950703" y="0"/>
                </a:moveTo>
                <a:lnTo>
                  <a:pt x="2964419" y="0"/>
                </a:lnTo>
                <a:lnTo>
                  <a:pt x="2964419" y="4572000"/>
                </a:lnTo>
                <a:lnTo>
                  <a:pt x="2950703" y="4572000"/>
                </a:lnTo>
                <a:close/>
                <a:moveTo>
                  <a:pt x="2529174" y="0"/>
                </a:moveTo>
                <a:lnTo>
                  <a:pt x="2542890" y="0"/>
                </a:lnTo>
                <a:lnTo>
                  <a:pt x="2542890" y="4572000"/>
                </a:lnTo>
                <a:lnTo>
                  <a:pt x="2529174" y="4572000"/>
                </a:lnTo>
                <a:close/>
                <a:moveTo>
                  <a:pt x="2107645" y="0"/>
                </a:moveTo>
                <a:lnTo>
                  <a:pt x="2121361" y="0"/>
                </a:lnTo>
                <a:lnTo>
                  <a:pt x="2121361" y="4572000"/>
                </a:lnTo>
                <a:lnTo>
                  <a:pt x="2107645" y="4572000"/>
                </a:lnTo>
                <a:close/>
                <a:moveTo>
                  <a:pt x="1686116" y="0"/>
                </a:moveTo>
                <a:lnTo>
                  <a:pt x="1699832" y="0"/>
                </a:lnTo>
                <a:lnTo>
                  <a:pt x="1699832" y="4572000"/>
                </a:lnTo>
                <a:lnTo>
                  <a:pt x="1686116" y="4572000"/>
                </a:lnTo>
                <a:close/>
                <a:moveTo>
                  <a:pt x="1264587" y="0"/>
                </a:moveTo>
                <a:lnTo>
                  <a:pt x="1278303" y="0"/>
                </a:lnTo>
                <a:lnTo>
                  <a:pt x="1278303" y="4572000"/>
                </a:lnTo>
                <a:lnTo>
                  <a:pt x="1264587" y="4572000"/>
                </a:lnTo>
                <a:close/>
                <a:moveTo>
                  <a:pt x="843058" y="0"/>
                </a:moveTo>
                <a:lnTo>
                  <a:pt x="856774" y="0"/>
                </a:lnTo>
                <a:lnTo>
                  <a:pt x="856774" y="4572000"/>
                </a:lnTo>
                <a:lnTo>
                  <a:pt x="843058" y="457200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0" name="Rectangle 87"/>
          <p:cNvSpPr/>
          <p:nvPr/>
        </p:nvSpPr>
        <p:spPr>
          <a:xfrm rot="2700000">
            <a:off x="2311242" y="-967047"/>
            <a:ext cx="13716" cy="6570294"/>
          </a:xfrm>
          <a:custGeom>
            <a:avLst/>
            <a:gdLst/>
            <a:ahLst/>
            <a:cxnLst/>
            <a:rect l="l" t="t" r="r" b="b"/>
            <a:pathLst>
              <a:path w="13716" h="6570294">
                <a:moveTo>
                  <a:pt x="0" y="6556578"/>
                </a:moveTo>
                <a:lnTo>
                  <a:pt x="13716" y="6570294"/>
                </a:lnTo>
                <a:lnTo>
                  <a:pt x="13716" y="6570294"/>
                </a:lnTo>
                <a:lnTo>
                  <a:pt x="0" y="6556578"/>
                </a:lnTo>
                <a:close/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1" name="Rectangle 88"/>
          <p:cNvSpPr/>
          <p:nvPr/>
        </p:nvSpPr>
        <p:spPr>
          <a:xfrm rot="2700000">
            <a:off x="3186527" y="-953751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2" name="Rectangle 89"/>
          <p:cNvSpPr/>
          <p:nvPr/>
        </p:nvSpPr>
        <p:spPr>
          <a:xfrm rot="2700000">
            <a:off x="4029713" y="-953750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7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3" name="Rectangle 90"/>
          <p:cNvSpPr/>
          <p:nvPr/>
        </p:nvSpPr>
        <p:spPr>
          <a:xfrm rot="2700000">
            <a:off x="4872899" y="-953750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4" name="Rectangle 91"/>
          <p:cNvSpPr/>
          <p:nvPr/>
        </p:nvSpPr>
        <p:spPr>
          <a:xfrm rot="2700000">
            <a:off x="5716086" y="-953749"/>
            <a:ext cx="13716" cy="6479501"/>
          </a:xfrm>
          <a:custGeom>
            <a:avLst/>
            <a:gdLst/>
            <a:ahLst/>
            <a:cxnLst/>
            <a:rect l="l" t="t" r="r" b="b"/>
            <a:pathLst>
              <a:path w="13716" h="6479501">
                <a:moveTo>
                  <a:pt x="0" y="13716"/>
                </a:moveTo>
                <a:lnTo>
                  <a:pt x="13716" y="0"/>
                </a:lnTo>
                <a:lnTo>
                  <a:pt x="13716" y="6465785"/>
                </a:lnTo>
                <a:lnTo>
                  <a:pt x="0" y="647950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5" name="Rectangle 92"/>
          <p:cNvSpPr/>
          <p:nvPr/>
        </p:nvSpPr>
        <p:spPr>
          <a:xfrm rot="2700000">
            <a:off x="6559272" y="-953750"/>
            <a:ext cx="13716" cy="6479502"/>
          </a:xfrm>
          <a:custGeom>
            <a:avLst/>
            <a:gdLst/>
            <a:ahLst/>
            <a:cxnLst/>
            <a:rect l="l" t="t" r="r" b="b"/>
            <a:pathLst>
              <a:path w="13716" h="6479502">
                <a:moveTo>
                  <a:pt x="0" y="13716"/>
                </a:moveTo>
                <a:lnTo>
                  <a:pt x="13716" y="0"/>
                </a:lnTo>
                <a:lnTo>
                  <a:pt x="13715" y="6465787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6" name="Rectangle 93"/>
          <p:cNvSpPr/>
          <p:nvPr/>
        </p:nvSpPr>
        <p:spPr>
          <a:xfrm rot="2700000">
            <a:off x="7402457" y="-944051"/>
            <a:ext cx="13717" cy="6479502"/>
          </a:xfrm>
          <a:custGeom>
            <a:avLst/>
            <a:gdLst/>
            <a:ahLst/>
            <a:cxnLst/>
            <a:rect l="l" t="t" r="r" b="b"/>
            <a:pathLst>
              <a:path w="13717" h="6479502">
                <a:moveTo>
                  <a:pt x="0" y="13716"/>
                </a:moveTo>
                <a:lnTo>
                  <a:pt x="13717" y="0"/>
                </a:lnTo>
                <a:lnTo>
                  <a:pt x="13716" y="6465787"/>
                </a:lnTo>
                <a:lnTo>
                  <a:pt x="1" y="647950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7" name="Rectangle 94"/>
          <p:cNvSpPr/>
          <p:nvPr/>
        </p:nvSpPr>
        <p:spPr>
          <a:xfrm rot="2700000">
            <a:off x="8245644" y="-953750"/>
            <a:ext cx="13716" cy="6479502"/>
          </a:xfrm>
          <a:custGeom>
            <a:avLst/>
            <a:gdLst/>
            <a:ahLst/>
            <a:cxnLst/>
            <a:rect l="l" t="t" r="r" b="b"/>
            <a:pathLst>
              <a:path w="13716" h="6479502">
                <a:moveTo>
                  <a:pt x="0" y="13716"/>
                </a:moveTo>
                <a:lnTo>
                  <a:pt x="13716" y="0"/>
                </a:lnTo>
                <a:lnTo>
                  <a:pt x="13715" y="6465787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8" name="Rectangle 95"/>
          <p:cNvSpPr/>
          <p:nvPr/>
        </p:nvSpPr>
        <p:spPr>
          <a:xfrm rot="2700000">
            <a:off x="9088831" y="-953750"/>
            <a:ext cx="13717" cy="6479503"/>
          </a:xfrm>
          <a:custGeom>
            <a:avLst/>
            <a:gdLst/>
            <a:ahLst/>
            <a:cxnLst/>
            <a:rect l="l" t="t" r="r" b="b"/>
            <a:pathLst>
              <a:path w="13717" h="6479503">
                <a:moveTo>
                  <a:pt x="13717" y="0"/>
                </a:moveTo>
                <a:lnTo>
                  <a:pt x="13716" y="6465787"/>
                </a:lnTo>
                <a:lnTo>
                  <a:pt x="0" y="6479503"/>
                </a:lnTo>
                <a:lnTo>
                  <a:pt x="1" y="13717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9" name="Rectangle 96"/>
          <p:cNvSpPr/>
          <p:nvPr/>
        </p:nvSpPr>
        <p:spPr>
          <a:xfrm rot="2700000">
            <a:off x="9912896" y="-907596"/>
            <a:ext cx="13716" cy="6425429"/>
          </a:xfrm>
          <a:custGeom>
            <a:avLst/>
            <a:gdLst/>
            <a:ahLst/>
            <a:cxnLst/>
            <a:rect l="l" t="t" r="r" b="b"/>
            <a:pathLst>
              <a:path w="13716" h="6425429">
                <a:moveTo>
                  <a:pt x="0" y="0"/>
                </a:moveTo>
                <a:lnTo>
                  <a:pt x="13716" y="13717"/>
                </a:lnTo>
                <a:lnTo>
                  <a:pt x="13716" y="6411713"/>
                </a:lnTo>
                <a:lnTo>
                  <a:pt x="0" y="642542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0" name="Rectangle 97"/>
          <p:cNvSpPr/>
          <p:nvPr/>
        </p:nvSpPr>
        <p:spPr>
          <a:xfrm rot="2700000">
            <a:off x="10334491" y="110221"/>
            <a:ext cx="13717" cy="5232981"/>
          </a:xfrm>
          <a:custGeom>
            <a:avLst/>
            <a:gdLst/>
            <a:ahLst/>
            <a:cxnLst/>
            <a:rect l="l" t="t" r="r" b="b"/>
            <a:pathLst>
              <a:path w="13717" h="5232981">
                <a:moveTo>
                  <a:pt x="0" y="0"/>
                </a:moveTo>
                <a:lnTo>
                  <a:pt x="13717" y="13716"/>
                </a:lnTo>
                <a:lnTo>
                  <a:pt x="13717" y="5219264"/>
                </a:lnTo>
                <a:lnTo>
                  <a:pt x="1" y="523298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1" name="Rectangle 98"/>
          <p:cNvSpPr/>
          <p:nvPr/>
        </p:nvSpPr>
        <p:spPr>
          <a:xfrm rot="2700000">
            <a:off x="10756084" y="1128037"/>
            <a:ext cx="13716" cy="4040537"/>
          </a:xfrm>
          <a:custGeom>
            <a:avLst/>
            <a:gdLst/>
            <a:ahLst/>
            <a:cxnLst/>
            <a:rect l="l" t="t" r="r" b="b"/>
            <a:pathLst>
              <a:path w="13716" h="4040537">
                <a:moveTo>
                  <a:pt x="0" y="0"/>
                </a:moveTo>
                <a:lnTo>
                  <a:pt x="13716" y="13716"/>
                </a:lnTo>
                <a:lnTo>
                  <a:pt x="13715" y="4026822"/>
                </a:lnTo>
                <a:lnTo>
                  <a:pt x="1" y="4040537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2" name="Rectangle 99"/>
          <p:cNvSpPr/>
          <p:nvPr/>
        </p:nvSpPr>
        <p:spPr>
          <a:xfrm rot="2700000">
            <a:off x="11177678" y="2145853"/>
            <a:ext cx="13716" cy="2848091"/>
          </a:xfrm>
          <a:custGeom>
            <a:avLst/>
            <a:gdLst/>
            <a:ahLst/>
            <a:cxnLst/>
            <a:rect l="l" t="t" r="r" b="b"/>
            <a:pathLst>
              <a:path w="13716" h="2848091">
                <a:moveTo>
                  <a:pt x="0" y="0"/>
                </a:moveTo>
                <a:lnTo>
                  <a:pt x="13716" y="13716"/>
                </a:lnTo>
                <a:lnTo>
                  <a:pt x="13715" y="2834375"/>
                </a:lnTo>
                <a:lnTo>
                  <a:pt x="0" y="284809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3" name="Rectangle 100"/>
          <p:cNvSpPr/>
          <p:nvPr/>
        </p:nvSpPr>
        <p:spPr>
          <a:xfrm rot="2700000">
            <a:off x="11599272" y="3163669"/>
            <a:ext cx="13715" cy="1655644"/>
          </a:xfrm>
          <a:custGeom>
            <a:avLst/>
            <a:gdLst/>
            <a:ahLst/>
            <a:cxnLst/>
            <a:rect l="l" t="t" r="r" b="b"/>
            <a:pathLst>
              <a:path w="13715" h="1655644">
                <a:moveTo>
                  <a:pt x="0" y="0"/>
                </a:moveTo>
                <a:lnTo>
                  <a:pt x="13715" y="13716"/>
                </a:lnTo>
                <a:lnTo>
                  <a:pt x="13715" y="1641929"/>
                </a:lnTo>
                <a:lnTo>
                  <a:pt x="0" y="1655644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4" name="Rectangle 101"/>
          <p:cNvSpPr/>
          <p:nvPr/>
        </p:nvSpPr>
        <p:spPr>
          <a:xfrm rot="2700000">
            <a:off x="12020868" y="4181493"/>
            <a:ext cx="13715" cy="463189"/>
          </a:xfrm>
          <a:custGeom>
            <a:avLst/>
            <a:gdLst/>
            <a:ahLst/>
            <a:cxnLst/>
            <a:rect l="l" t="t" r="r" b="b"/>
            <a:pathLst>
              <a:path w="13715" h="463189">
                <a:moveTo>
                  <a:pt x="1" y="0"/>
                </a:moveTo>
                <a:lnTo>
                  <a:pt x="13715" y="13716"/>
                </a:lnTo>
                <a:lnTo>
                  <a:pt x="13715" y="449474"/>
                </a:lnTo>
                <a:lnTo>
                  <a:pt x="0" y="46318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5" name="Rectangle 102"/>
          <p:cNvSpPr/>
          <p:nvPr/>
        </p:nvSpPr>
        <p:spPr>
          <a:xfrm rot="2700000">
            <a:off x="203277" y="-93899"/>
            <a:ext cx="13716" cy="608068"/>
          </a:xfrm>
          <a:custGeom>
            <a:avLst/>
            <a:gdLst/>
            <a:ahLst/>
            <a:cxnLst/>
            <a:rect l="l" t="t" r="r" b="b"/>
            <a:pathLst>
              <a:path w="13716" h="608068">
                <a:moveTo>
                  <a:pt x="0" y="13716"/>
                </a:moveTo>
                <a:lnTo>
                  <a:pt x="13716" y="0"/>
                </a:lnTo>
                <a:lnTo>
                  <a:pt x="13716" y="608068"/>
                </a:lnTo>
                <a:lnTo>
                  <a:pt x="0" y="59435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6" name="Rectangle 103"/>
          <p:cNvSpPr/>
          <p:nvPr/>
        </p:nvSpPr>
        <p:spPr>
          <a:xfrm rot="2700000">
            <a:off x="624870" y="-268529"/>
            <a:ext cx="13716" cy="1800514"/>
          </a:xfrm>
          <a:custGeom>
            <a:avLst/>
            <a:gdLst/>
            <a:ahLst/>
            <a:cxnLst/>
            <a:rect l="l" t="t" r="r" b="b"/>
            <a:pathLst>
              <a:path w="13716" h="1800514">
                <a:moveTo>
                  <a:pt x="0" y="13716"/>
                </a:moveTo>
                <a:lnTo>
                  <a:pt x="13716" y="0"/>
                </a:lnTo>
                <a:lnTo>
                  <a:pt x="13716" y="1800514"/>
                </a:lnTo>
                <a:lnTo>
                  <a:pt x="0" y="178679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7" name="Rectangle 104"/>
          <p:cNvSpPr/>
          <p:nvPr/>
        </p:nvSpPr>
        <p:spPr>
          <a:xfrm rot="2700000">
            <a:off x="1046463" y="-443158"/>
            <a:ext cx="13716" cy="2992958"/>
          </a:xfrm>
          <a:custGeom>
            <a:avLst/>
            <a:gdLst/>
            <a:ahLst/>
            <a:cxnLst/>
            <a:rect l="l" t="t" r="r" b="b"/>
            <a:pathLst>
              <a:path w="13716" h="2992958">
                <a:moveTo>
                  <a:pt x="0" y="13716"/>
                </a:moveTo>
                <a:lnTo>
                  <a:pt x="13716" y="0"/>
                </a:lnTo>
                <a:lnTo>
                  <a:pt x="13716" y="2992958"/>
                </a:lnTo>
                <a:lnTo>
                  <a:pt x="0" y="297924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8" name="Rectangle 105"/>
          <p:cNvSpPr/>
          <p:nvPr/>
        </p:nvSpPr>
        <p:spPr>
          <a:xfrm rot="2700000">
            <a:off x="1468056" y="-617788"/>
            <a:ext cx="13716" cy="4185404"/>
          </a:xfrm>
          <a:custGeom>
            <a:avLst/>
            <a:gdLst/>
            <a:ahLst/>
            <a:cxnLst/>
            <a:rect l="l" t="t" r="r" b="b"/>
            <a:pathLst>
              <a:path w="13716" h="4185404">
                <a:moveTo>
                  <a:pt x="0" y="13716"/>
                </a:moveTo>
                <a:lnTo>
                  <a:pt x="13716" y="0"/>
                </a:lnTo>
                <a:lnTo>
                  <a:pt x="13716" y="4185404"/>
                </a:lnTo>
                <a:lnTo>
                  <a:pt x="0" y="417168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9" name="Rectangle 106"/>
          <p:cNvSpPr/>
          <p:nvPr/>
        </p:nvSpPr>
        <p:spPr>
          <a:xfrm rot="2700000">
            <a:off x="1889649" y="-792416"/>
            <a:ext cx="13716" cy="5377849"/>
          </a:xfrm>
          <a:custGeom>
            <a:avLst/>
            <a:gdLst/>
            <a:ahLst/>
            <a:cxnLst/>
            <a:rect l="l" t="t" r="r" b="b"/>
            <a:pathLst>
              <a:path w="13716" h="5377849">
                <a:moveTo>
                  <a:pt x="0" y="13716"/>
                </a:moveTo>
                <a:lnTo>
                  <a:pt x="13716" y="0"/>
                </a:lnTo>
                <a:lnTo>
                  <a:pt x="13716" y="5377849"/>
                </a:lnTo>
                <a:lnTo>
                  <a:pt x="0" y="536413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0" name="Rectangle 148"/>
          <p:cNvSpPr/>
          <p:nvPr/>
        </p:nvSpPr>
        <p:spPr>
          <a:xfrm rot="18900000" flipV="1">
            <a:off x="2070569" y="-450209"/>
            <a:ext cx="13716" cy="5889566"/>
          </a:xfrm>
          <a:custGeom>
            <a:avLst/>
            <a:gdLst/>
            <a:ahLst/>
            <a:cxnLst/>
            <a:rect l="l" t="t" r="r" b="b"/>
            <a:pathLst>
              <a:path w="13716" h="5889566">
                <a:moveTo>
                  <a:pt x="13716" y="5889566"/>
                </a:moveTo>
                <a:lnTo>
                  <a:pt x="13716" y="0"/>
                </a:lnTo>
                <a:lnTo>
                  <a:pt x="0" y="13716"/>
                </a:lnTo>
                <a:lnTo>
                  <a:pt x="0" y="587585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1" name="Rectangle 323"/>
          <p:cNvSpPr/>
          <p:nvPr/>
        </p:nvSpPr>
        <p:spPr>
          <a:xfrm rot="18900000" flipV="1">
            <a:off x="1648976" y="567610"/>
            <a:ext cx="13716" cy="4697119"/>
          </a:xfrm>
          <a:custGeom>
            <a:avLst/>
            <a:gdLst/>
            <a:ahLst/>
            <a:cxnLst/>
            <a:rect l="l" t="t" r="r" b="b"/>
            <a:pathLst>
              <a:path w="13716" h="4697119">
                <a:moveTo>
                  <a:pt x="13716" y="4697119"/>
                </a:moveTo>
                <a:lnTo>
                  <a:pt x="13716" y="0"/>
                </a:lnTo>
                <a:lnTo>
                  <a:pt x="0" y="13716"/>
                </a:lnTo>
                <a:lnTo>
                  <a:pt x="0" y="468340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2" name="Rectangle 324"/>
          <p:cNvSpPr/>
          <p:nvPr/>
        </p:nvSpPr>
        <p:spPr>
          <a:xfrm rot="18900000" flipV="1">
            <a:off x="1227383" y="1585424"/>
            <a:ext cx="13716" cy="3504674"/>
          </a:xfrm>
          <a:custGeom>
            <a:avLst/>
            <a:gdLst/>
            <a:ahLst/>
            <a:cxnLst/>
            <a:rect l="l" t="t" r="r" b="b"/>
            <a:pathLst>
              <a:path w="13716" h="3504674">
                <a:moveTo>
                  <a:pt x="13716" y="3504674"/>
                </a:moveTo>
                <a:lnTo>
                  <a:pt x="13716" y="0"/>
                </a:lnTo>
                <a:lnTo>
                  <a:pt x="0" y="13716"/>
                </a:lnTo>
                <a:lnTo>
                  <a:pt x="0" y="349095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3" name="Rectangle 325"/>
          <p:cNvSpPr/>
          <p:nvPr/>
        </p:nvSpPr>
        <p:spPr>
          <a:xfrm rot="18900000" flipV="1">
            <a:off x="805790" y="2603242"/>
            <a:ext cx="13716" cy="2312226"/>
          </a:xfrm>
          <a:custGeom>
            <a:avLst/>
            <a:gdLst/>
            <a:ahLst/>
            <a:cxnLst/>
            <a:rect l="l" t="t" r="r" b="b"/>
            <a:pathLst>
              <a:path w="13716" h="2312226">
                <a:moveTo>
                  <a:pt x="13716" y="2312226"/>
                </a:moveTo>
                <a:lnTo>
                  <a:pt x="13716" y="0"/>
                </a:lnTo>
                <a:lnTo>
                  <a:pt x="0" y="13716"/>
                </a:lnTo>
                <a:lnTo>
                  <a:pt x="0" y="229851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4" name="Rectangle 326"/>
          <p:cNvSpPr/>
          <p:nvPr/>
        </p:nvSpPr>
        <p:spPr>
          <a:xfrm rot="18900000" flipV="1">
            <a:off x="384198" y="3621057"/>
            <a:ext cx="13716" cy="1119782"/>
          </a:xfrm>
          <a:custGeom>
            <a:avLst/>
            <a:gdLst/>
            <a:ahLst/>
            <a:cxnLst/>
            <a:rect l="l" t="t" r="r" b="b"/>
            <a:pathLst>
              <a:path w="13716" h="1119782">
                <a:moveTo>
                  <a:pt x="13716" y="1119782"/>
                </a:moveTo>
                <a:lnTo>
                  <a:pt x="13716" y="0"/>
                </a:lnTo>
                <a:lnTo>
                  <a:pt x="0" y="13716"/>
                </a:lnTo>
                <a:lnTo>
                  <a:pt x="0" y="110606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5" name="Rectangle 371"/>
          <p:cNvSpPr/>
          <p:nvPr/>
        </p:nvSpPr>
        <p:spPr>
          <a:xfrm rot="18900000" flipV="1">
            <a:off x="2705180" y="-953749"/>
            <a:ext cx="13716" cy="6479500"/>
          </a:xfrm>
          <a:custGeom>
            <a:avLst/>
            <a:gdLst/>
            <a:ahLst/>
            <a:cxnLst/>
            <a:rect l="l" t="t" r="r" b="b"/>
            <a:pathLst>
              <a:path w="13716" h="6479500">
                <a:moveTo>
                  <a:pt x="0" y="6479500"/>
                </a:moveTo>
                <a:lnTo>
                  <a:pt x="13716" y="646578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6" name="Rectangle 373"/>
          <p:cNvSpPr/>
          <p:nvPr/>
        </p:nvSpPr>
        <p:spPr>
          <a:xfrm rot="18900000" flipV="1">
            <a:off x="4391552" y="-953749"/>
            <a:ext cx="13716" cy="6479500"/>
          </a:xfrm>
          <a:custGeom>
            <a:avLst/>
            <a:gdLst/>
            <a:ahLst/>
            <a:cxnLst/>
            <a:rect l="l" t="t" r="r" b="b"/>
            <a:pathLst>
              <a:path w="13716" h="6479500">
                <a:moveTo>
                  <a:pt x="0" y="6479500"/>
                </a:moveTo>
                <a:lnTo>
                  <a:pt x="13716" y="6465784"/>
                </a:lnTo>
                <a:lnTo>
                  <a:pt x="13716" y="0"/>
                </a:lnTo>
                <a:lnTo>
                  <a:pt x="0" y="13715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7" name="Rectangle 375"/>
          <p:cNvSpPr/>
          <p:nvPr/>
        </p:nvSpPr>
        <p:spPr>
          <a:xfrm rot="18900000" flipV="1">
            <a:off x="6077925" y="-953749"/>
            <a:ext cx="13716" cy="6479501"/>
          </a:xfrm>
          <a:custGeom>
            <a:avLst/>
            <a:gdLst/>
            <a:ahLst/>
            <a:cxnLst/>
            <a:rect l="l" t="t" r="r" b="b"/>
            <a:pathLst>
              <a:path w="13716" h="6479501">
                <a:moveTo>
                  <a:pt x="0" y="6479501"/>
                </a:moveTo>
                <a:lnTo>
                  <a:pt x="13716" y="6465785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8" name="Rectangle 376"/>
          <p:cNvSpPr/>
          <p:nvPr/>
        </p:nvSpPr>
        <p:spPr>
          <a:xfrm rot="18900000" flipV="1">
            <a:off x="6916261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13716" y="6479504"/>
                </a:moveTo>
                <a:lnTo>
                  <a:pt x="13716" y="0"/>
                </a:lnTo>
                <a:lnTo>
                  <a:pt x="0" y="13717"/>
                </a:lnTo>
                <a:lnTo>
                  <a:pt x="0" y="649321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9" name="Rectangle 377"/>
          <p:cNvSpPr/>
          <p:nvPr/>
        </p:nvSpPr>
        <p:spPr>
          <a:xfrm rot="18900000" flipV="1">
            <a:off x="7759447" y="-965458"/>
            <a:ext cx="13717" cy="6493219"/>
          </a:xfrm>
          <a:custGeom>
            <a:avLst/>
            <a:gdLst/>
            <a:ahLst/>
            <a:cxnLst/>
            <a:rect l="l" t="t" r="r" b="b"/>
            <a:pathLst>
              <a:path w="13717" h="6493219">
                <a:moveTo>
                  <a:pt x="0" y="6493219"/>
                </a:moveTo>
                <a:lnTo>
                  <a:pt x="13716" y="6479502"/>
                </a:lnTo>
                <a:lnTo>
                  <a:pt x="13717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0" name="Rectangle 378"/>
          <p:cNvSpPr/>
          <p:nvPr/>
        </p:nvSpPr>
        <p:spPr>
          <a:xfrm rot="18900000" flipV="1">
            <a:off x="8602633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13716" y="6479504"/>
                </a:moveTo>
                <a:lnTo>
                  <a:pt x="13716" y="0"/>
                </a:lnTo>
                <a:lnTo>
                  <a:pt x="0" y="13716"/>
                </a:lnTo>
                <a:lnTo>
                  <a:pt x="0" y="649321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1" name="Rectangle 138"/>
          <p:cNvSpPr/>
          <p:nvPr/>
        </p:nvSpPr>
        <p:spPr>
          <a:xfrm rot="18900000" flipV="1">
            <a:off x="10088968" y="-882602"/>
            <a:ext cx="13716" cy="5927431"/>
          </a:xfrm>
          <a:custGeom>
            <a:avLst/>
            <a:gdLst/>
            <a:ahLst/>
            <a:cxnLst/>
            <a:rect l="l" t="t" r="r" b="b"/>
            <a:pathLst>
              <a:path w="13716" h="5927431">
                <a:moveTo>
                  <a:pt x="0" y="5927431"/>
                </a:moveTo>
                <a:lnTo>
                  <a:pt x="13715" y="5913716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2" name="Rectangle 139"/>
          <p:cNvSpPr/>
          <p:nvPr/>
        </p:nvSpPr>
        <p:spPr>
          <a:xfrm rot="18900000" flipV="1">
            <a:off x="10510562" y="-707971"/>
            <a:ext cx="13716" cy="4734985"/>
          </a:xfrm>
          <a:custGeom>
            <a:avLst/>
            <a:gdLst/>
            <a:ahLst/>
            <a:cxnLst/>
            <a:rect l="l" t="t" r="r" b="b"/>
            <a:pathLst>
              <a:path w="13716" h="4734985">
                <a:moveTo>
                  <a:pt x="0" y="4734985"/>
                </a:moveTo>
                <a:lnTo>
                  <a:pt x="13715" y="4721270"/>
                </a:lnTo>
                <a:lnTo>
                  <a:pt x="13716" y="1371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3" name="Rectangle 140"/>
          <p:cNvSpPr/>
          <p:nvPr/>
        </p:nvSpPr>
        <p:spPr>
          <a:xfrm rot="18900000" flipV="1">
            <a:off x="10932155" y="-533342"/>
            <a:ext cx="13716" cy="3542540"/>
          </a:xfrm>
          <a:custGeom>
            <a:avLst/>
            <a:gdLst/>
            <a:ahLst/>
            <a:cxnLst/>
            <a:rect l="l" t="t" r="r" b="b"/>
            <a:pathLst>
              <a:path w="13716" h="3542540">
                <a:moveTo>
                  <a:pt x="0" y="3542540"/>
                </a:moveTo>
                <a:lnTo>
                  <a:pt x="13715" y="3528825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4" name="Rectangle 141"/>
          <p:cNvSpPr/>
          <p:nvPr/>
        </p:nvSpPr>
        <p:spPr>
          <a:xfrm rot="18900000" flipV="1">
            <a:off x="11353748" y="-358712"/>
            <a:ext cx="13716" cy="2350095"/>
          </a:xfrm>
          <a:custGeom>
            <a:avLst/>
            <a:gdLst/>
            <a:ahLst/>
            <a:cxnLst/>
            <a:rect l="l" t="t" r="r" b="b"/>
            <a:pathLst>
              <a:path w="13716" h="2350095">
                <a:moveTo>
                  <a:pt x="0" y="2350095"/>
                </a:moveTo>
                <a:lnTo>
                  <a:pt x="13715" y="2336380"/>
                </a:lnTo>
                <a:lnTo>
                  <a:pt x="13716" y="1371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5" name="Rectangle 142"/>
          <p:cNvSpPr/>
          <p:nvPr/>
        </p:nvSpPr>
        <p:spPr>
          <a:xfrm rot="18900000" flipV="1">
            <a:off x="11775341" y="-184083"/>
            <a:ext cx="13716" cy="1157650"/>
          </a:xfrm>
          <a:custGeom>
            <a:avLst/>
            <a:gdLst/>
            <a:ahLst/>
            <a:cxnLst/>
            <a:rect l="l" t="t" r="r" b="b"/>
            <a:pathLst>
              <a:path w="13716" h="1157650">
                <a:moveTo>
                  <a:pt x="0" y="1157650"/>
                </a:moveTo>
                <a:lnTo>
                  <a:pt x="13716" y="1143934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6" name="Rectangle 372"/>
          <p:cNvSpPr/>
          <p:nvPr/>
        </p:nvSpPr>
        <p:spPr>
          <a:xfrm rot="18900000" flipV="1">
            <a:off x="3543517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0" y="6493219"/>
                </a:moveTo>
                <a:lnTo>
                  <a:pt x="13716" y="6479503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7" name="Rectangle 374"/>
          <p:cNvSpPr/>
          <p:nvPr/>
        </p:nvSpPr>
        <p:spPr>
          <a:xfrm rot="18900000" flipV="1">
            <a:off x="5229889" y="-965458"/>
            <a:ext cx="13716" cy="6493220"/>
          </a:xfrm>
          <a:custGeom>
            <a:avLst/>
            <a:gdLst/>
            <a:ahLst/>
            <a:cxnLst/>
            <a:rect l="l" t="t" r="r" b="b"/>
            <a:pathLst>
              <a:path w="13716" h="6493220">
                <a:moveTo>
                  <a:pt x="0" y="6493220"/>
                </a:moveTo>
                <a:lnTo>
                  <a:pt x="13716" y="647950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8" name="Teardrop 3"/>
          <p:cNvSpPr/>
          <p:nvPr/>
        </p:nvSpPr>
        <p:spPr>
          <a:xfrm rot="5400000" flipH="1" flipV="1">
            <a:off x="64427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9" name="Oval 1608"/>
          <p:cNvSpPr/>
          <p:nvPr/>
        </p:nvSpPr>
        <p:spPr>
          <a:xfrm>
            <a:off x="71204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10" name="Teardrop 3"/>
          <p:cNvSpPr/>
          <p:nvPr/>
        </p:nvSpPr>
        <p:spPr>
          <a:xfrm rot="5400000" flipH="1" flipV="1">
            <a:off x="-148774" y="258315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1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6" y="223846"/>
                </a:cubicBezTo>
                <a:lnTo>
                  <a:pt x="221347" y="232509"/>
                </a:lnTo>
                <a:cubicBezTo>
                  <a:pt x="224389" y="249009"/>
                  <a:pt x="232545" y="264623"/>
                  <a:pt x="245300" y="277378"/>
                </a:cubicBezTo>
                <a:cubicBezTo>
                  <a:pt x="262207" y="294285"/>
                  <a:pt x="284136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0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39" y="207247"/>
                  <a:pt x="61434" y="182497"/>
                  <a:pt x="61434" y="155247"/>
                </a:cubicBezTo>
                <a:cubicBezTo>
                  <a:pt x="61434" y="136673"/>
                  <a:pt x="66407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89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1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4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6" y="0"/>
                </a:lnTo>
                <a:cubicBezTo>
                  <a:pt x="219687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8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8" y="30964"/>
                  <a:pt x="601147" y="8808"/>
                </a:cubicBezTo>
                <a:lnTo>
                  <a:pt x="515981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1" name="Oval 1610"/>
          <p:cNvSpPr/>
          <p:nvPr/>
        </p:nvSpPr>
        <p:spPr>
          <a:xfrm>
            <a:off x="3774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12" name="Teardrop 3"/>
          <p:cNvSpPr/>
          <p:nvPr/>
        </p:nvSpPr>
        <p:spPr>
          <a:xfrm rot="5400000" flipH="1" flipV="1">
            <a:off x="13875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3" name="Teardrop 3"/>
          <p:cNvSpPr/>
          <p:nvPr/>
        </p:nvSpPr>
        <p:spPr>
          <a:xfrm rot="5400000" flipH="1" flipV="1">
            <a:off x="22300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4" name="Teardrop 3"/>
          <p:cNvSpPr/>
          <p:nvPr/>
        </p:nvSpPr>
        <p:spPr>
          <a:xfrm rot="5400000" flipH="1" flipV="1">
            <a:off x="307261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5" name="Teardrop 3"/>
          <p:cNvSpPr/>
          <p:nvPr/>
        </p:nvSpPr>
        <p:spPr>
          <a:xfrm rot="5400000" flipH="1" flipV="1">
            <a:off x="391515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6" name="Teardrop 3"/>
          <p:cNvSpPr/>
          <p:nvPr/>
        </p:nvSpPr>
        <p:spPr>
          <a:xfrm rot="5400000" flipH="1" flipV="1">
            <a:off x="47576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7" name="Teardrop 3"/>
          <p:cNvSpPr/>
          <p:nvPr/>
        </p:nvSpPr>
        <p:spPr>
          <a:xfrm rot="5400000" flipH="1" flipV="1">
            <a:off x="56002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8" name="Oval 1617"/>
          <p:cNvSpPr/>
          <p:nvPr/>
        </p:nvSpPr>
        <p:spPr>
          <a:xfrm>
            <a:off x="12203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19" name="Oval 1618"/>
          <p:cNvSpPr/>
          <p:nvPr/>
        </p:nvSpPr>
        <p:spPr>
          <a:xfrm>
            <a:off x="20632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0" name="Oval 1619"/>
          <p:cNvSpPr/>
          <p:nvPr/>
        </p:nvSpPr>
        <p:spPr>
          <a:xfrm>
            <a:off x="29060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1" name="Oval 1620"/>
          <p:cNvSpPr/>
          <p:nvPr/>
        </p:nvSpPr>
        <p:spPr>
          <a:xfrm>
            <a:off x="374897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2" name="Oval 1621"/>
          <p:cNvSpPr/>
          <p:nvPr/>
        </p:nvSpPr>
        <p:spPr>
          <a:xfrm>
            <a:off x="45918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3" name="Oval 1622"/>
          <p:cNvSpPr/>
          <p:nvPr/>
        </p:nvSpPr>
        <p:spPr>
          <a:xfrm>
            <a:off x="54347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4" name="Oval 1623"/>
          <p:cNvSpPr/>
          <p:nvPr/>
        </p:nvSpPr>
        <p:spPr>
          <a:xfrm>
            <a:off x="62776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5" name="Teardrop 3"/>
          <p:cNvSpPr/>
          <p:nvPr/>
        </p:nvSpPr>
        <p:spPr>
          <a:xfrm rot="5400000" flipH="1" flipV="1">
            <a:off x="812785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26" name="Oval 1625"/>
          <p:cNvSpPr/>
          <p:nvPr/>
        </p:nvSpPr>
        <p:spPr>
          <a:xfrm>
            <a:off x="88062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7" name="Teardrop 3"/>
          <p:cNvSpPr/>
          <p:nvPr/>
        </p:nvSpPr>
        <p:spPr>
          <a:xfrm rot="5400000" flipH="1" flipV="1">
            <a:off x="728531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28" name="Oval 1627"/>
          <p:cNvSpPr/>
          <p:nvPr/>
        </p:nvSpPr>
        <p:spPr>
          <a:xfrm>
            <a:off x="796337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9" name="Teardrop 3"/>
          <p:cNvSpPr/>
          <p:nvPr/>
        </p:nvSpPr>
        <p:spPr>
          <a:xfrm rot="5400000" flipH="1" flipV="1">
            <a:off x="98129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0" name="Oval 1629"/>
          <p:cNvSpPr/>
          <p:nvPr/>
        </p:nvSpPr>
        <p:spPr>
          <a:xfrm>
            <a:off x="104920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31" name="Teardrop 3"/>
          <p:cNvSpPr/>
          <p:nvPr/>
        </p:nvSpPr>
        <p:spPr>
          <a:xfrm rot="5400000" flipH="1" flipV="1">
            <a:off x="89703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2" name="Oval 1631"/>
          <p:cNvSpPr/>
          <p:nvPr/>
        </p:nvSpPr>
        <p:spPr>
          <a:xfrm>
            <a:off x="96491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33" name="Teardrop 3"/>
          <p:cNvSpPr/>
          <p:nvPr/>
        </p:nvSpPr>
        <p:spPr>
          <a:xfrm rot="5400000" flipH="1" flipV="1">
            <a:off x="11498011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4" name="Teardrop 3"/>
          <p:cNvSpPr/>
          <p:nvPr/>
        </p:nvSpPr>
        <p:spPr>
          <a:xfrm rot="5400000" flipH="1" flipV="1">
            <a:off x="106554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5" name="Oval 1634"/>
          <p:cNvSpPr/>
          <p:nvPr/>
        </p:nvSpPr>
        <p:spPr>
          <a:xfrm>
            <a:off x="113348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36" name="Teardrop 3"/>
          <p:cNvSpPr/>
          <p:nvPr/>
        </p:nvSpPr>
        <p:spPr>
          <a:xfrm rot="5400000" flipH="1" flipV="1">
            <a:off x="5449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7" name="Oval 1636"/>
          <p:cNvSpPr/>
          <p:nvPr/>
        </p:nvSpPr>
        <p:spPr>
          <a:xfrm>
            <a:off x="66645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8" name="Oval 167"/>
          <p:cNvSpPr/>
          <p:nvPr/>
        </p:nvSpPr>
        <p:spPr>
          <a:xfrm>
            <a:off x="0" y="331699"/>
            <a:ext cx="93942" cy="4240302"/>
          </a:xfrm>
          <a:custGeom>
            <a:avLst/>
            <a:gdLst/>
            <a:ahLst/>
            <a:cxnLst/>
            <a:rect l="l" t="t" r="r" b="b"/>
            <a:pathLst>
              <a:path w="93942" h="4240302">
                <a:moveTo>
                  <a:pt x="9066" y="4229620"/>
                </a:moveTo>
                <a:cubicBezTo>
                  <a:pt x="23324" y="4229620"/>
                  <a:pt x="36761" y="4233136"/>
                  <a:pt x="48054" y="4240302"/>
                </a:cubicBezTo>
                <a:lnTo>
                  <a:pt x="0" y="4240302"/>
                </a:lnTo>
                <a:lnTo>
                  <a:pt x="0" y="4231451"/>
                </a:lnTo>
                <a:cubicBezTo>
                  <a:pt x="2881" y="4229788"/>
                  <a:pt x="5954" y="4229620"/>
                  <a:pt x="9066" y="4229620"/>
                </a:cubicBezTo>
                <a:close/>
                <a:moveTo>
                  <a:pt x="9066" y="3380947"/>
                </a:moveTo>
                <a:cubicBezTo>
                  <a:pt x="55942" y="3380947"/>
                  <a:pt x="93942" y="3418947"/>
                  <a:pt x="93942" y="3465822"/>
                </a:cubicBezTo>
                <a:cubicBezTo>
                  <a:pt x="93942" y="3512697"/>
                  <a:pt x="55942" y="3550697"/>
                  <a:pt x="9066" y="3550697"/>
                </a:cubicBezTo>
                <a:lnTo>
                  <a:pt x="0" y="3548867"/>
                </a:lnTo>
                <a:lnTo>
                  <a:pt x="0" y="3382777"/>
                </a:lnTo>
                <a:cubicBezTo>
                  <a:pt x="2881" y="3381115"/>
                  <a:pt x="5954" y="3380947"/>
                  <a:pt x="9066" y="3380947"/>
                </a:cubicBezTo>
                <a:close/>
                <a:moveTo>
                  <a:pt x="9066" y="2536768"/>
                </a:moveTo>
                <a:cubicBezTo>
                  <a:pt x="55942" y="2536768"/>
                  <a:pt x="93942" y="2574768"/>
                  <a:pt x="93942" y="2621643"/>
                </a:cubicBezTo>
                <a:cubicBezTo>
                  <a:pt x="93942" y="2668518"/>
                  <a:pt x="55942" y="2706518"/>
                  <a:pt x="9066" y="2706518"/>
                </a:cubicBezTo>
                <a:lnTo>
                  <a:pt x="0" y="2704688"/>
                </a:lnTo>
                <a:lnTo>
                  <a:pt x="0" y="2538598"/>
                </a:lnTo>
                <a:cubicBezTo>
                  <a:pt x="2881" y="2536936"/>
                  <a:pt x="5954" y="2536768"/>
                  <a:pt x="9066" y="2536768"/>
                </a:cubicBezTo>
                <a:close/>
                <a:moveTo>
                  <a:pt x="9066" y="1688095"/>
                </a:moveTo>
                <a:cubicBezTo>
                  <a:pt x="55942" y="1688095"/>
                  <a:pt x="93942" y="1726095"/>
                  <a:pt x="93942" y="1772970"/>
                </a:cubicBezTo>
                <a:cubicBezTo>
                  <a:pt x="93942" y="1819845"/>
                  <a:pt x="55942" y="1857845"/>
                  <a:pt x="9066" y="1857845"/>
                </a:cubicBezTo>
                <a:lnTo>
                  <a:pt x="0" y="1856015"/>
                </a:lnTo>
                <a:lnTo>
                  <a:pt x="0" y="1689925"/>
                </a:lnTo>
                <a:cubicBezTo>
                  <a:pt x="2881" y="1688263"/>
                  <a:pt x="5954" y="1688095"/>
                  <a:pt x="9066" y="1688095"/>
                </a:cubicBezTo>
                <a:close/>
                <a:moveTo>
                  <a:pt x="9066" y="845498"/>
                </a:moveTo>
                <a:cubicBezTo>
                  <a:pt x="55942" y="845498"/>
                  <a:pt x="93942" y="883498"/>
                  <a:pt x="93942" y="930373"/>
                </a:cubicBezTo>
                <a:cubicBezTo>
                  <a:pt x="93942" y="977248"/>
                  <a:pt x="55942" y="1015248"/>
                  <a:pt x="9066" y="1015248"/>
                </a:cubicBezTo>
                <a:lnTo>
                  <a:pt x="0" y="1013418"/>
                </a:lnTo>
                <a:lnTo>
                  <a:pt x="0" y="847328"/>
                </a:lnTo>
                <a:cubicBezTo>
                  <a:pt x="2881" y="845666"/>
                  <a:pt x="5954" y="845498"/>
                  <a:pt x="9066" y="845498"/>
                </a:cubicBezTo>
                <a:close/>
                <a:moveTo>
                  <a:pt x="9066" y="0"/>
                </a:moveTo>
                <a:cubicBezTo>
                  <a:pt x="55942" y="0"/>
                  <a:pt x="93942" y="38000"/>
                  <a:pt x="93942" y="84875"/>
                </a:cubicBezTo>
                <a:cubicBezTo>
                  <a:pt x="93942" y="131750"/>
                  <a:pt x="55942" y="169750"/>
                  <a:pt x="9066" y="169750"/>
                </a:cubicBezTo>
                <a:lnTo>
                  <a:pt x="0" y="167920"/>
                </a:lnTo>
                <a:lnTo>
                  <a:pt x="0" y="1830"/>
                </a:lnTo>
                <a:cubicBezTo>
                  <a:pt x="2881" y="167"/>
                  <a:pt x="5954" y="0"/>
                  <a:pt x="906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9" name="Oval 1638"/>
          <p:cNvSpPr/>
          <p:nvPr/>
        </p:nvSpPr>
        <p:spPr>
          <a:xfrm>
            <a:off x="7667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0" name="Oval 1639"/>
          <p:cNvSpPr/>
          <p:nvPr/>
        </p:nvSpPr>
        <p:spPr>
          <a:xfrm>
            <a:off x="16092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1" name="Oval 1640"/>
          <p:cNvSpPr/>
          <p:nvPr/>
        </p:nvSpPr>
        <p:spPr>
          <a:xfrm>
            <a:off x="24518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2" name="Oval 1641"/>
          <p:cNvSpPr/>
          <p:nvPr/>
        </p:nvSpPr>
        <p:spPr>
          <a:xfrm>
            <a:off x="329435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3" name="Oval 1642"/>
          <p:cNvSpPr/>
          <p:nvPr/>
        </p:nvSpPr>
        <p:spPr>
          <a:xfrm>
            <a:off x="413689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4" name="Oval 1643"/>
          <p:cNvSpPr/>
          <p:nvPr/>
        </p:nvSpPr>
        <p:spPr>
          <a:xfrm>
            <a:off x="49794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5" name="Oval 1644"/>
          <p:cNvSpPr/>
          <p:nvPr/>
        </p:nvSpPr>
        <p:spPr>
          <a:xfrm>
            <a:off x="58219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6" name="Oval 1645"/>
          <p:cNvSpPr/>
          <p:nvPr/>
        </p:nvSpPr>
        <p:spPr>
          <a:xfrm>
            <a:off x="834959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7" name="Oval 1646"/>
          <p:cNvSpPr/>
          <p:nvPr/>
        </p:nvSpPr>
        <p:spPr>
          <a:xfrm>
            <a:off x="750705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8" name="Oval 1647"/>
          <p:cNvSpPr/>
          <p:nvPr/>
        </p:nvSpPr>
        <p:spPr>
          <a:xfrm>
            <a:off x="100346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9" name="Oval 1648"/>
          <p:cNvSpPr/>
          <p:nvPr/>
        </p:nvSpPr>
        <p:spPr>
          <a:xfrm>
            <a:off x="91921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0" name="Oval 1649"/>
          <p:cNvSpPr/>
          <p:nvPr/>
        </p:nvSpPr>
        <p:spPr>
          <a:xfrm>
            <a:off x="11719750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1" name="Oval 1650"/>
          <p:cNvSpPr/>
          <p:nvPr/>
        </p:nvSpPr>
        <p:spPr>
          <a:xfrm>
            <a:off x="108772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2" name="Teardrop 3"/>
          <p:cNvSpPr/>
          <p:nvPr/>
        </p:nvSpPr>
        <p:spPr>
          <a:xfrm rot="5400000" flipH="1" flipV="1">
            <a:off x="60211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3" name="Teardrop 3"/>
          <p:cNvSpPr/>
          <p:nvPr/>
        </p:nvSpPr>
        <p:spPr>
          <a:xfrm rot="5400000" flipH="1" flipV="1">
            <a:off x="9659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4" name="Teardrop 3"/>
          <p:cNvSpPr/>
          <p:nvPr/>
        </p:nvSpPr>
        <p:spPr>
          <a:xfrm rot="5400000" flipH="1" flipV="1">
            <a:off x="18084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5" name="Teardrop 3"/>
          <p:cNvSpPr/>
          <p:nvPr/>
        </p:nvSpPr>
        <p:spPr>
          <a:xfrm rot="5400000" flipH="1" flipV="1">
            <a:off x="265102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6" name="Teardrop 3"/>
          <p:cNvSpPr/>
          <p:nvPr/>
        </p:nvSpPr>
        <p:spPr>
          <a:xfrm rot="5400000" flipH="1" flipV="1">
            <a:off x="349356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7" name="Teardrop 3"/>
          <p:cNvSpPr/>
          <p:nvPr/>
        </p:nvSpPr>
        <p:spPr>
          <a:xfrm rot="5400000" flipH="1" flipV="1">
            <a:off x="43361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8" name="Teardrop 3"/>
          <p:cNvSpPr/>
          <p:nvPr/>
        </p:nvSpPr>
        <p:spPr>
          <a:xfrm rot="5400000" flipH="1" flipV="1">
            <a:off x="51786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9" name="Teardrop 3"/>
          <p:cNvSpPr/>
          <p:nvPr/>
        </p:nvSpPr>
        <p:spPr>
          <a:xfrm rot="5400000" flipH="1" flipV="1">
            <a:off x="770626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0" name="Teardrop 3"/>
          <p:cNvSpPr/>
          <p:nvPr/>
        </p:nvSpPr>
        <p:spPr>
          <a:xfrm rot="5400000" flipH="1" flipV="1">
            <a:off x="686372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1" name="Teardrop 3"/>
          <p:cNvSpPr/>
          <p:nvPr/>
        </p:nvSpPr>
        <p:spPr>
          <a:xfrm rot="5400000" flipH="1" flipV="1">
            <a:off x="93913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2" name="Teardrop 3"/>
          <p:cNvSpPr/>
          <p:nvPr/>
        </p:nvSpPr>
        <p:spPr>
          <a:xfrm rot="5400000" flipH="1" flipV="1">
            <a:off x="85488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3" name="Teardrop 3"/>
          <p:cNvSpPr/>
          <p:nvPr/>
        </p:nvSpPr>
        <p:spPr>
          <a:xfrm rot="5400000" flipH="1" flipV="1">
            <a:off x="11076421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4" name="Teardrop 3"/>
          <p:cNvSpPr/>
          <p:nvPr/>
        </p:nvSpPr>
        <p:spPr>
          <a:xfrm rot="5400000" flipH="1" flipV="1">
            <a:off x="102338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5" name="Teardrop 3"/>
          <p:cNvSpPr/>
          <p:nvPr/>
        </p:nvSpPr>
        <p:spPr>
          <a:xfrm rot="5400000" flipH="1" flipV="1">
            <a:off x="1234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6" name="Teardrop 3"/>
          <p:cNvSpPr/>
          <p:nvPr/>
        </p:nvSpPr>
        <p:spPr>
          <a:xfrm rot="5400000" flipH="1" flipV="1">
            <a:off x="11760003" y="685578"/>
            <a:ext cx="595780" cy="268215"/>
          </a:xfrm>
          <a:custGeom>
            <a:avLst/>
            <a:gdLst/>
            <a:ahLst/>
            <a:cxnLst/>
            <a:rect l="l" t="t" r="r" b="b"/>
            <a:pathLst>
              <a:path w="595780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1" y="73244"/>
                  <a:pt x="354103" y="113792"/>
                  <a:pt x="354103" y="163811"/>
                </a:cubicBezTo>
                <a:cubicBezTo>
                  <a:pt x="354469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0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0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7" name="Oval 1666"/>
          <p:cNvSpPr/>
          <p:nvPr/>
        </p:nvSpPr>
        <p:spPr>
          <a:xfrm>
            <a:off x="70866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8" name="Oval 1667"/>
          <p:cNvSpPr/>
          <p:nvPr/>
        </p:nvSpPr>
        <p:spPr>
          <a:xfrm>
            <a:off x="3463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9" name="Oval 1668"/>
          <p:cNvSpPr/>
          <p:nvPr/>
        </p:nvSpPr>
        <p:spPr>
          <a:xfrm>
            <a:off x="11888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0" name="Oval 1669"/>
          <p:cNvSpPr/>
          <p:nvPr/>
        </p:nvSpPr>
        <p:spPr>
          <a:xfrm>
            <a:off x="20314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1" name="Oval 1670"/>
          <p:cNvSpPr/>
          <p:nvPr/>
        </p:nvSpPr>
        <p:spPr>
          <a:xfrm>
            <a:off x="28739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2" name="Oval 1671"/>
          <p:cNvSpPr/>
          <p:nvPr/>
        </p:nvSpPr>
        <p:spPr>
          <a:xfrm>
            <a:off x="371649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3" name="Oval 1672"/>
          <p:cNvSpPr/>
          <p:nvPr/>
        </p:nvSpPr>
        <p:spPr>
          <a:xfrm>
            <a:off x="45590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4" name="Oval 1673"/>
          <p:cNvSpPr/>
          <p:nvPr/>
        </p:nvSpPr>
        <p:spPr>
          <a:xfrm>
            <a:off x="54015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5" name="Oval 1674"/>
          <p:cNvSpPr/>
          <p:nvPr/>
        </p:nvSpPr>
        <p:spPr>
          <a:xfrm>
            <a:off x="62441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6" name="Oval 1675"/>
          <p:cNvSpPr/>
          <p:nvPr/>
        </p:nvSpPr>
        <p:spPr>
          <a:xfrm>
            <a:off x="87717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7" name="Oval 1676"/>
          <p:cNvSpPr/>
          <p:nvPr/>
        </p:nvSpPr>
        <p:spPr>
          <a:xfrm>
            <a:off x="792919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8" name="Oval 1677"/>
          <p:cNvSpPr/>
          <p:nvPr/>
        </p:nvSpPr>
        <p:spPr>
          <a:xfrm>
            <a:off x="104568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9" name="Oval 1678"/>
          <p:cNvSpPr/>
          <p:nvPr/>
        </p:nvSpPr>
        <p:spPr>
          <a:xfrm>
            <a:off x="96142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0" name="Oval 860"/>
          <p:cNvSpPr/>
          <p:nvPr/>
        </p:nvSpPr>
        <p:spPr>
          <a:xfrm>
            <a:off x="12141892" y="758852"/>
            <a:ext cx="50109" cy="3538433"/>
          </a:xfrm>
          <a:custGeom>
            <a:avLst/>
            <a:gdLst/>
            <a:ahLst/>
            <a:cxnLst/>
            <a:rect l="l" t="t" r="r" b="b"/>
            <a:pathLst>
              <a:path w="50109" h="3538433">
                <a:moveTo>
                  <a:pt x="50109" y="3384355"/>
                </a:moveTo>
                <a:lnTo>
                  <a:pt x="50109" y="3538433"/>
                </a:lnTo>
                <a:cubicBezTo>
                  <a:pt x="20497" y="3525461"/>
                  <a:pt x="0" y="3495821"/>
                  <a:pt x="0" y="3461394"/>
                </a:cubicBezTo>
                <a:cubicBezTo>
                  <a:pt x="0" y="3426967"/>
                  <a:pt x="20497" y="3397327"/>
                  <a:pt x="50109" y="3384355"/>
                </a:cubicBezTo>
                <a:close/>
                <a:moveTo>
                  <a:pt x="50109" y="2538350"/>
                </a:moveTo>
                <a:lnTo>
                  <a:pt x="50109" y="2692428"/>
                </a:lnTo>
                <a:cubicBezTo>
                  <a:pt x="20497" y="2679456"/>
                  <a:pt x="0" y="2649816"/>
                  <a:pt x="0" y="2615389"/>
                </a:cubicBezTo>
                <a:cubicBezTo>
                  <a:pt x="0" y="2580962"/>
                  <a:pt x="20497" y="2551322"/>
                  <a:pt x="50109" y="2538350"/>
                </a:cubicBezTo>
                <a:close/>
                <a:moveTo>
                  <a:pt x="50109" y="1688095"/>
                </a:moveTo>
                <a:lnTo>
                  <a:pt x="50109" y="1842173"/>
                </a:lnTo>
                <a:cubicBezTo>
                  <a:pt x="20497" y="1829201"/>
                  <a:pt x="0" y="1799561"/>
                  <a:pt x="0" y="1765134"/>
                </a:cubicBezTo>
                <a:cubicBezTo>
                  <a:pt x="0" y="1730707"/>
                  <a:pt x="20497" y="1701067"/>
                  <a:pt x="50109" y="1688095"/>
                </a:cubicBezTo>
                <a:close/>
                <a:moveTo>
                  <a:pt x="50109" y="845498"/>
                </a:moveTo>
                <a:lnTo>
                  <a:pt x="50109" y="999576"/>
                </a:lnTo>
                <a:cubicBezTo>
                  <a:pt x="20497" y="986604"/>
                  <a:pt x="0" y="956964"/>
                  <a:pt x="0" y="922537"/>
                </a:cubicBezTo>
                <a:cubicBezTo>
                  <a:pt x="0" y="888110"/>
                  <a:pt x="20497" y="858470"/>
                  <a:pt x="50109" y="845498"/>
                </a:cubicBezTo>
                <a:close/>
                <a:moveTo>
                  <a:pt x="50109" y="0"/>
                </a:moveTo>
                <a:lnTo>
                  <a:pt x="50109" y="154078"/>
                </a:lnTo>
                <a:cubicBezTo>
                  <a:pt x="20497" y="141106"/>
                  <a:pt x="0" y="111466"/>
                  <a:pt x="0" y="77039"/>
                </a:cubicBezTo>
                <a:cubicBezTo>
                  <a:pt x="0" y="42612"/>
                  <a:pt x="20497" y="12972"/>
                  <a:pt x="50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1" name="Oval 1680"/>
          <p:cNvSpPr/>
          <p:nvPr/>
        </p:nvSpPr>
        <p:spPr>
          <a:xfrm>
            <a:off x="112993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2" name="Teardrop 3"/>
          <p:cNvSpPr/>
          <p:nvPr/>
        </p:nvSpPr>
        <p:spPr>
          <a:xfrm rot="5400000" flipH="1" flipV="1">
            <a:off x="61740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3" name="Teardrop 3"/>
          <p:cNvSpPr/>
          <p:nvPr/>
        </p:nvSpPr>
        <p:spPr>
          <a:xfrm rot="5400000" flipH="1" flipV="1">
            <a:off x="11187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4" name="Teardrop 3"/>
          <p:cNvSpPr/>
          <p:nvPr/>
        </p:nvSpPr>
        <p:spPr>
          <a:xfrm rot="5400000" flipH="1" flipV="1">
            <a:off x="19613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90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5" name="Teardrop 3"/>
          <p:cNvSpPr/>
          <p:nvPr/>
        </p:nvSpPr>
        <p:spPr>
          <a:xfrm rot="5400000" flipH="1" flipV="1">
            <a:off x="280385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8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6" name="Teardrop 3"/>
          <p:cNvSpPr/>
          <p:nvPr/>
        </p:nvSpPr>
        <p:spPr>
          <a:xfrm rot="5400000" flipH="1" flipV="1">
            <a:off x="364639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8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7" name="Teardrop 3"/>
          <p:cNvSpPr/>
          <p:nvPr/>
        </p:nvSpPr>
        <p:spPr>
          <a:xfrm rot="5400000" flipH="1" flipV="1">
            <a:off x="44889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8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8" name="Teardrop 3"/>
          <p:cNvSpPr/>
          <p:nvPr/>
        </p:nvSpPr>
        <p:spPr>
          <a:xfrm rot="5400000" flipH="1" flipV="1">
            <a:off x="53314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9" name="Teardrop 3"/>
          <p:cNvSpPr/>
          <p:nvPr/>
        </p:nvSpPr>
        <p:spPr>
          <a:xfrm rot="5400000" flipH="1" flipV="1">
            <a:off x="785909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8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0" name="Teardrop 3"/>
          <p:cNvSpPr/>
          <p:nvPr/>
        </p:nvSpPr>
        <p:spPr>
          <a:xfrm rot="5400000" flipH="1" flipV="1">
            <a:off x="701655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1" name="Teardrop 3"/>
          <p:cNvSpPr/>
          <p:nvPr/>
        </p:nvSpPr>
        <p:spPr>
          <a:xfrm rot="5400000" flipH="1" flipV="1">
            <a:off x="95441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90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2" name="Teardrop 3"/>
          <p:cNvSpPr/>
          <p:nvPr/>
        </p:nvSpPr>
        <p:spPr>
          <a:xfrm rot="5400000" flipH="1" flipV="1">
            <a:off x="87016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3" name="Teardrop 3"/>
          <p:cNvSpPr/>
          <p:nvPr/>
        </p:nvSpPr>
        <p:spPr>
          <a:xfrm rot="5400000" flipH="1" flipV="1">
            <a:off x="11229252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4" name="Teardrop 3"/>
          <p:cNvSpPr/>
          <p:nvPr/>
        </p:nvSpPr>
        <p:spPr>
          <a:xfrm rot="5400000" flipH="1" flipV="1">
            <a:off x="103867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5" name="Teardrop 3"/>
          <p:cNvSpPr/>
          <p:nvPr/>
        </p:nvSpPr>
        <p:spPr>
          <a:xfrm rot="5400000" flipH="1" flipV="1">
            <a:off x="2762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8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2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6" name="Teardrop 3"/>
          <p:cNvSpPr/>
          <p:nvPr/>
        </p:nvSpPr>
        <p:spPr>
          <a:xfrm rot="5400000" flipH="1" flipV="1">
            <a:off x="11908617" y="4923"/>
            <a:ext cx="298552" cy="268215"/>
          </a:xfrm>
          <a:custGeom>
            <a:avLst/>
            <a:gdLst/>
            <a:ahLst/>
            <a:cxnLst/>
            <a:rect l="l" t="t" r="r" b="b"/>
            <a:pathLst>
              <a:path w="298552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298552" y="138"/>
                </a:moveTo>
                <a:lnTo>
                  <a:pt x="298552" y="11636"/>
                </a:lnTo>
                <a:cubicBezTo>
                  <a:pt x="298344" y="11511"/>
                  <a:pt x="298133" y="11506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4" y="189232"/>
                  <a:pt x="256525" y="205210"/>
                  <a:pt x="272877" y="215167"/>
                </a:cubicBezTo>
                <a:lnTo>
                  <a:pt x="298552" y="215277"/>
                </a:lnTo>
                <a:lnTo>
                  <a:pt x="298552" y="221928"/>
                </a:lnTo>
                <a:cubicBezTo>
                  <a:pt x="276711" y="221632"/>
                  <a:pt x="254816" y="229876"/>
                  <a:pt x="238146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0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29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7" name="Oval 881"/>
          <p:cNvSpPr/>
          <p:nvPr/>
        </p:nvSpPr>
        <p:spPr>
          <a:xfrm>
            <a:off x="346332" y="-10245"/>
            <a:ext cx="169752" cy="84875"/>
          </a:xfrm>
          <a:custGeom>
            <a:avLst/>
            <a:gdLst/>
            <a:ahLst/>
            <a:cxnLst/>
            <a:rect l="l" t="t" r="r" b="b"/>
            <a:pathLst>
              <a:path w="169752" h="84875"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8" name="Oval 882"/>
          <p:cNvSpPr/>
          <p:nvPr/>
        </p:nvSpPr>
        <p:spPr>
          <a:xfrm>
            <a:off x="1188872" y="-10245"/>
            <a:ext cx="169752" cy="84875"/>
          </a:xfrm>
          <a:custGeom>
            <a:avLst/>
            <a:gdLst/>
            <a:ahLst/>
            <a:cxnLst/>
            <a:rect l="l" t="t" r="r" b="b"/>
            <a:pathLst>
              <a:path w="169752" h="84875"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9" name="Oval 883"/>
          <p:cNvSpPr/>
          <p:nvPr/>
        </p:nvSpPr>
        <p:spPr>
          <a:xfrm>
            <a:off x="2031413" y="-10245"/>
            <a:ext cx="10160587" cy="84875"/>
          </a:xfrm>
          <a:custGeom>
            <a:avLst/>
            <a:gdLst/>
            <a:ahLst/>
            <a:cxnLst/>
            <a:rect l="l" t="t" r="r" b="b"/>
            <a:pathLst>
              <a:path w="10160587" h="84875">
                <a:moveTo>
                  <a:pt x="10110479" y="0"/>
                </a:moveTo>
                <a:lnTo>
                  <a:pt x="10160587" y="0"/>
                </a:lnTo>
                <a:lnTo>
                  <a:pt x="10160587" y="77038"/>
                </a:lnTo>
                <a:cubicBezTo>
                  <a:pt x="10130976" y="64066"/>
                  <a:pt x="10110479" y="34427"/>
                  <a:pt x="10110479" y="0"/>
                </a:cubicBezTo>
                <a:close/>
                <a:moveTo>
                  <a:pt x="9267940" y="0"/>
                </a:moveTo>
                <a:lnTo>
                  <a:pt x="9437692" y="0"/>
                </a:lnTo>
                <a:cubicBezTo>
                  <a:pt x="9437692" y="46875"/>
                  <a:pt x="9399692" y="84875"/>
                  <a:pt x="9352816" y="84875"/>
                </a:cubicBezTo>
                <a:cubicBezTo>
                  <a:pt x="9305940" y="84875"/>
                  <a:pt x="9267940" y="46875"/>
                  <a:pt x="9267940" y="0"/>
                </a:cubicBezTo>
                <a:close/>
                <a:moveTo>
                  <a:pt x="8425400" y="0"/>
                </a:moveTo>
                <a:lnTo>
                  <a:pt x="8595152" y="0"/>
                </a:lnTo>
                <a:cubicBezTo>
                  <a:pt x="8595152" y="46875"/>
                  <a:pt x="8557152" y="84875"/>
                  <a:pt x="8510276" y="84875"/>
                </a:cubicBezTo>
                <a:cubicBezTo>
                  <a:pt x="8463400" y="84875"/>
                  <a:pt x="8425400" y="46875"/>
                  <a:pt x="8425400" y="0"/>
                </a:cubicBezTo>
                <a:close/>
                <a:moveTo>
                  <a:pt x="7582860" y="0"/>
                </a:moveTo>
                <a:lnTo>
                  <a:pt x="7752612" y="0"/>
                </a:lnTo>
                <a:cubicBezTo>
                  <a:pt x="7752612" y="46875"/>
                  <a:pt x="7714612" y="84875"/>
                  <a:pt x="7667736" y="84875"/>
                </a:cubicBezTo>
                <a:cubicBezTo>
                  <a:pt x="7620860" y="84875"/>
                  <a:pt x="7582860" y="46875"/>
                  <a:pt x="7582860" y="0"/>
                </a:cubicBezTo>
                <a:close/>
                <a:moveTo>
                  <a:pt x="6740320" y="0"/>
                </a:moveTo>
                <a:lnTo>
                  <a:pt x="6910072" y="0"/>
                </a:lnTo>
                <a:cubicBezTo>
                  <a:pt x="6910072" y="46875"/>
                  <a:pt x="6872072" y="84875"/>
                  <a:pt x="6825196" y="84875"/>
                </a:cubicBezTo>
                <a:cubicBezTo>
                  <a:pt x="6778320" y="84875"/>
                  <a:pt x="6740320" y="46875"/>
                  <a:pt x="6740320" y="0"/>
                </a:cubicBezTo>
                <a:close/>
                <a:moveTo>
                  <a:pt x="5897780" y="0"/>
                </a:moveTo>
                <a:lnTo>
                  <a:pt x="6067532" y="0"/>
                </a:lnTo>
                <a:cubicBezTo>
                  <a:pt x="6067532" y="46875"/>
                  <a:pt x="6029532" y="84875"/>
                  <a:pt x="5982656" y="84875"/>
                </a:cubicBezTo>
                <a:cubicBezTo>
                  <a:pt x="5935780" y="84875"/>
                  <a:pt x="5897780" y="46875"/>
                  <a:pt x="5897780" y="0"/>
                </a:cubicBezTo>
                <a:close/>
                <a:moveTo>
                  <a:pt x="5055240" y="0"/>
                </a:moveTo>
                <a:lnTo>
                  <a:pt x="5224992" y="0"/>
                </a:lnTo>
                <a:cubicBezTo>
                  <a:pt x="5224992" y="46875"/>
                  <a:pt x="5186992" y="84875"/>
                  <a:pt x="5140116" y="84875"/>
                </a:cubicBezTo>
                <a:cubicBezTo>
                  <a:pt x="5093240" y="84875"/>
                  <a:pt x="5055240" y="46875"/>
                  <a:pt x="5055240" y="0"/>
                </a:cubicBezTo>
                <a:close/>
                <a:moveTo>
                  <a:pt x="4212700" y="0"/>
                </a:moveTo>
                <a:lnTo>
                  <a:pt x="4382452" y="0"/>
                </a:lnTo>
                <a:cubicBezTo>
                  <a:pt x="4382452" y="46875"/>
                  <a:pt x="4344452" y="84875"/>
                  <a:pt x="4297576" y="84875"/>
                </a:cubicBezTo>
                <a:cubicBezTo>
                  <a:pt x="4250700" y="84875"/>
                  <a:pt x="4212700" y="46875"/>
                  <a:pt x="4212700" y="0"/>
                </a:cubicBezTo>
                <a:close/>
                <a:moveTo>
                  <a:pt x="3370160" y="0"/>
                </a:moveTo>
                <a:lnTo>
                  <a:pt x="3539912" y="0"/>
                </a:lnTo>
                <a:cubicBezTo>
                  <a:pt x="3539912" y="46875"/>
                  <a:pt x="3501912" y="84875"/>
                  <a:pt x="3455036" y="84875"/>
                </a:cubicBezTo>
                <a:cubicBezTo>
                  <a:pt x="3408160" y="84875"/>
                  <a:pt x="3370160" y="46875"/>
                  <a:pt x="3370160" y="0"/>
                </a:cubicBezTo>
                <a:close/>
                <a:moveTo>
                  <a:pt x="2527620" y="0"/>
                </a:moveTo>
                <a:lnTo>
                  <a:pt x="2697372" y="0"/>
                </a:lnTo>
                <a:cubicBezTo>
                  <a:pt x="2697372" y="46875"/>
                  <a:pt x="2659372" y="84875"/>
                  <a:pt x="2612496" y="84875"/>
                </a:cubicBezTo>
                <a:cubicBezTo>
                  <a:pt x="2565620" y="84875"/>
                  <a:pt x="2527620" y="46875"/>
                  <a:pt x="2527620" y="0"/>
                </a:cubicBezTo>
                <a:close/>
                <a:moveTo>
                  <a:pt x="1685080" y="0"/>
                </a:moveTo>
                <a:lnTo>
                  <a:pt x="1854832" y="0"/>
                </a:lnTo>
                <a:cubicBezTo>
                  <a:pt x="1854832" y="46875"/>
                  <a:pt x="1816832" y="84875"/>
                  <a:pt x="1769956" y="84875"/>
                </a:cubicBezTo>
                <a:cubicBezTo>
                  <a:pt x="1723080" y="84875"/>
                  <a:pt x="1685080" y="46875"/>
                  <a:pt x="1685080" y="0"/>
                </a:cubicBezTo>
                <a:close/>
                <a:moveTo>
                  <a:pt x="842540" y="0"/>
                </a:moveTo>
                <a:lnTo>
                  <a:pt x="1012292" y="0"/>
                </a:lnTo>
                <a:cubicBezTo>
                  <a:pt x="1012292" y="46875"/>
                  <a:pt x="974292" y="84875"/>
                  <a:pt x="927416" y="84875"/>
                </a:cubicBezTo>
                <a:cubicBezTo>
                  <a:pt x="880540" y="84875"/>
                  <a:pt x="842540" y="46875"/>
                  <a:pt x="842540" y="0"/>
                </a:cubicBezTo>
                <a:close/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0" name="Teardrop 3"/>
          <p:cNvSpPr/>
          <p:nvPr/>
        </p:nvSpPr>
        <p:spPr>
          <a:xfrm rot="5400000" flipH="1" flipV="1">
            <a:off x="64427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1" name="Oval 1700"/>
          <p:cNvSpPr/>
          <p:nvPr/>
        </p:nvSpPr>
        <p:spPr>
          <a:xfrm>
            <a:off x="71204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02" name="Teardrop 3"/>
          <p:cNvSpPr/>
          <p:nvPr/>
        </p:nvSpPr>
        <p:spPr>
          <a:xfrm rot="5400000" flipH="1" flipV="1">
            <a:off x="-148774" y="1103813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7" y="294285"/>
                  <a:pt x="284136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39" y="207247"/>
                  <a:pt x="61434" y="182497"/>
                  <a:pt x="61434" y="155247"/>
                </a:cubicBezTo>
                <a:cubicBezTo>
                  <a:pt x="61434" y="136673"/>
                  <a:pt x="66407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89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6" y="0"/>
                </a:lnTo>
                <a:cubicBezTo>
                  <a:pt x="219687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8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3" name="Oval 1702"/>
          <p:cNvSpPr/>
          <p:nvPr/>
        </p:nvSpPr>
        <p:spPr>
          <a:xfrm>
            <a:off x="3774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04" name="Teardrop 3"/>
          <p:cNvSpPr/>
          <p:nvPr/>
        </p:nvSpPr>
        <p:spPr>
          <a:xfrm rot="5400000" flipH="1" flipV="1">
            <a:off x="13875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5" name="Teardrop 3"/>
          <p:cNvSpPr/>
          <p:nvPr/>
        </p:nvSpPr>
        <p:spPr>
          <a:xfrm rot="5400000" flipH="1" flipV="1">
            <a:off x="22300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6" name="Teardrop 3"/>
          <p:cNvSpPr/>
          <p:nvPr/>
        </p:nvSpPr>
        <p:spPr>
          <a:xfrm rot="5400000" flipH="1" flipV="1">
            <a:off x="307261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7" name="Teardrop 3"/>
          <p:cNvSpPr/>
          <p:nvPr/>
        </p:nvSpPr>
        <p:spPr>
          <a:xfrm rot="5400000" flipH="1" flipV="1">
            <a:off x="391515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8" name="Teardrop 3"/>
          <p:cNvSpPr/>
          <p:nvPr/>
        </p:nvSpPr>
        <p:spPr>
          <a:xfrm rot="5400000" flipH="1" flipV="1">
            <a:off x="47576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9" name="Teardrop 3"/>
          <p:cNvSpPr/>
          <p:nvPr/>
        </p:nvSpPr>
        <p:spPr>
          <a:xfrm rot="5400000" flipH="1" flipV="1">
            <a:off x="56002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10" name="Oval 1709"/>
          <p:cNvSpPr/>
          <p:nvPr/>
        </p:nvSpPr>
        <p:spPr>
          <a:xfrm>
            <a:off x="12203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1" name="Oval 1710"/>
          <p:cNvSpPr/>
          <p:nvPr/>
        </p:nvSpPr>
        <p:spPr>
          <a:xfrm>
            <a:off x="20632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2" name="Oval 1711"/>
          <p:cNvSpPr/>
          <p:nvPr/>
        </p:nvSpPr>
        <p:spPr>
          <a:xfrm>
            <a:off x="29060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3" name="Oval 1712"/>
          <p:cNvSpPr/>
          <p:nvPr/>
        </p:nvSpPr>
        <p:spPr>
          <a:xfrm>
            <a:off x="374897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4" name="Oval 1713"/>
          <p:cNvSpPr/>
          <p:nvPr/>
        </p:nvSpPr>
        <p:spPr>
          <a:xfrm>
            <a:off x="45918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5" name="Oval 1714"/>
          <p:cNvSpPr/>
          <p:nvPr/>
        </p:nvSpPr>
        <p:spPr>
          <a:xfrm>
            <a:off x="54347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6" name="Oval 1715"/>
          <p:cNvSpPr/>
          <p:nvPr/>
        </p:nvSpPr>
        <p:spPr>
          <a:xfrm>
            <a:off x="62776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7" name="Teardrop 3"/>
          <p:cNvSpPr/>
          <p:nvPr/>
        </p:nvSpPr>
        <p:spPr>
          <a:xfrm rot="5400000" flipH="1" flipV="1">
            <a:off x="812785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18" name="Oval 1717"/>
          <p:cNvSpPr/>
          <p:nvPr/>
        </p:nvSpPr>
        <p:spPr>
          <a:xfrm>
            <a:off x="88062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9" name="Teardrop 3"/>
          <p:cNvSpPr/>
          <p:nvPr/>
        </p:nvSpPr>
        <p:spPr>
          <a:xfrm rot="5400000" flipH="1" flipV="1">
            <a:off x="728531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0" name="Oval 1719"/>
          <p:cNvSpPr/>
          <p:nvPr/>
        </p:nvSpPr>
        <p:spPr>
          <a:xfrm>
            <a:off x="796337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21" name="Teardrop 3"/>
          <p:cNvSpPr/>
          <p:nvPr/>
        </p:nvSpPr>
        <p:spPr>
          <a:xfrm rot="5400000" flipH="1" flipV="1">
            <a:off x="98129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2" name="Oval 1721"/>
          <p:cNvSpPr/>
          <p:nvPr/>
        </p:nvSpPr>
        <p:spPr>
          <a:xfrm>
            <a:off x="104920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23" name="Teardrop 3"/>
          <p:cNvSpPr/>
          <p:nvPr/>
        </p:nvSpPr>
        <p:spPr>
          <a:xfrm rot="5400000" flipH="1" flipV="1">
            <a:off x="89703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4" name="Oval 1723"/>
          <p:cNvSpPr/>
          <p:nvPr/>
        </p:nvSpPr>
        <p:spPr>
          <a:xfrm>
            <a:off x="96491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25" name="Teardrop 3"/>
          <p:cNvSpPr/>
          <p:nvPr/>
        </p:nvSpPr>
        <p:spPr>
          <a:xfrm rot="5400000" flipH="1" flipV="1">
            <a:off x="11498011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6" name="Teardrop 3"/>
          <p:cNvSpPr/>
          <p:nvPr/>
        </p:nvSpPr>
        <p:spPr>
          <a:xfrm rot="5400000" flipH="1" flipV="1">
            <a:off x="106554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7" name="Oval 1726"/>
          <p:cNvSpPr/>
          <p:nvPr/>
        </p:nvSpPr>
        <p:spPr>
          <a:xfrm>
            <a:off x="113348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28" name="Teardrop 3"/>
          <p:cNvSpPr/>
          <p:nvPr/>
        </p:nvSpPr>
        <p:spPr>
          <a:xfrm rot="5400000" flipH="1" flipV="1">
            <a:off x="5449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9" name="Oval 1728"/>
          <p:cNvSpPr/>
          <p:nvPr/>
        </p:nvSpPr>
        <p:spPr>
          <a:xfrm>
            <a:off x="66645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0" name="Oval 1729"/>
          <p:cNvSpPr/>
          <p:nvPr/>
        </p:nvSpPr>
        <p:spPr>
          <a:xfrm>
            <a:off x="7667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1" name="Oval 1730"/>
          <p:cNvSpPr/>
          <p:nvPr/>
        </p:nvSpPr>
        <p:spPr>
          <a:xfrm>
            <a:off x="16092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2" name="Oval 1731"/>
          <p:cNvSpPr/>
          <p:nvPr/>
        </p:nvSpPr>
        <p:spPr>
          <a:xfrm>
            <a:off x="24518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3" name="Oval 1732"/>
          <p:cNvSpPr/>
          <p:nvPr/>
        </p:nvSpPr>
        <p:spPr>
          <a:xfrm>
            <a:off x="329435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4" name="Oval 1733"/>
          <p:cNvSpPr/>
          <p:nvPr/>
        </p:nvSpPr>
        <p:spPr>
          <a:xfrm>
            <a:off x="413689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5" name="Oval 1734"/>
          <p:cNvSpPr/>
          <p:nvPr/>
        </p:nvSpPr>
        <p:spPr>
          <a:xfrm>
            <a:off x="49794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6" name="Oval 1735"/>
          <p:cNvSpPr/>
          <p:nvPr/>
        </p:nvSpPr>
        <p:spPr>
          <a:xfrm>
            <a:off x="58219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7" name="Oval 1736"/>
          <p:cNvSpPr/>
          <p:nvPr/>
        </p:nvSpPr>
        <p:spPr>
          <a:xfrm>
            <a:off x="834959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8" name="Oval 1737"/>
          <p:cNvSpPr/>
          <p:nvPr/>
        </p:nvSpPr>
        <p:spPr>
          <a:xfrm>
            <a:off x="750705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9" name="Oval 1738"/>
          <p:cNvSpPr/>
          <p:nvPr/>
        </p:nvSpPr>
        <p:spPr>
          <a:xfrm>
            <a:off x="100346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0" name="Oval 1739"/>
          <p:cNvSpPr/>
          <p:nvPr/>
        </p:nvSpPr>
        <p:spPr>
          <a:xfrm>
            <a:off x="91921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1" name="Oval 1740"/>
          <p:cNvSpPr/>
          <p:nvPr/>
        </p:nvSpPr>
        <p:spPr>
          <a:xfrm>
            <a:off x="11719750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2" name="Oval 1741"/>
          <p:cNvSpPr/>
          <p:nvPr/>
        </p:nvSpPr>
        <p:spPr>
          <a:xfrm>
            <a:off x="108772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3" name="Teardrop 3"/>
          <p:cNvSpPr/>
          <p:nvPr/>
        </p:nvSpPr>
        <p:spPr>
          <a:xfrm rot="5400000" flipH="1" flipV="1">
            <a:off x="60211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4" name="Teardrop 3"/>
          <p:cNvSpPr/>
          <p:nvPr/>
        </p:nvSpPr>
        <p:spPr>
          <a:xfrm rot="5400000" flipH="1" flipV="1">
            <a:off x="9659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5" name="Teardrop 3"/>
          <p:cNvSpPr/>
          <p:nvPr/>
        </p:nvSpPr>
        <p:spPr>
          <a:xfrm rot="5400000" flipH="1" flipV="1">
            <a:off x="18084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6" name="Teardrop 3"/>
          <p:cNvSpPr/>
          <p:nvPr/>
        </p:nvSpPr>
        <p:spPr>
          <a:xfrm rot="5400000" flipH="1" flipV="1">
            <a:off x="265102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7" name="Teardrop 3"/>
          <p:cNvSpPr/>
          <p:nvPr/>
        </p:nvSpPr>
        <p:spPr>
          <a:xfrm rot="5400000" flipH="1" flipV="1">
            <a:off x="349356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8" name="Teardrop 3"/>
          <p:cNvSpPr/>
          <p:nvPr/>
        </p:nvSpPr>
        <p:spPr>
          <a:xfrm rot="5400000" flipH="1" flipV="1">
            <a:off x="43361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9" name="Teardrop 3"/>
          <p:cNvSpPr/>
          <p:nvPr/>
        </p:nvSpPr>
        <p:spPr>
          <a:xfrm rot="5400000" flipH="1" flipV="1">
            <a:off x="51786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0" name="Teardrop 3"/>
          <p:cNvSpPr/>
          <p:nvPr/>
        </p:nvSpPr>
        <p:spPr>
          <a:xfrm rot="5400000" flipH="1" flipV="1">
            <a:off x="770626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1" name="Teardrop 3"/>
          <p:cNvSpPr/>
          <p:nvPr/>
        </p:nvSpPr>
        <p:spPr>
          <a:xfrm rot="5400000" flipH="1" flipV="1">
            <a:off x="686372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2" name="Teardrop 3"/>
          <p:cNvSpPr/>
          <p:nvPr/>
        </p:nvSpPr>
        <p:spPr>
          <a:xfrm rot="5400000" flipH="1" flipV="1">
            <a:off x="93913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3" name="Teardrop 3"/>
          <p:cNvSpPr/>
          <p:nvPr/>
        </p:nvSpPr>
        <p:spPr>
          <a:xfrm rot="5400000" flipH="1" flipV="1">
            <a:off x="85488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4" name="Teardrop 3"/>
          <p:cNvSpPr/>
          <p:nvPr/>
        </p:nvSpPr>
        <p:spPr>
          <a:xfrm rot="5400000" flipH="1" flipV="1">
            <a:off x="11076421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5" name="Teardrop 3"/>
          <p:cNvSpPr/>
          <p:nvPr/>
        </p:nvSpPr>
        <p:spPr>
          <a:xfrm rot="5400000" flipH="1" flipV="1">
            <a:off x="102338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6" name="Teardrop 3"/>
          <p:cNvSpPr/>
          <p:nvPr/>
        </p:nvSpPr>
        <p:spPr>
          <a:xfrm rot="5400000" flipH="1" flipV="1">
            <a:off x="1234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7" name="Teardrop 3"/>
          <p:cNvSpPr/>
          <p:nvPr/>
        </p:nvSpPr>
        <p:spPr>
          <a:xfrm rot="5400000" flipH="1" flipV="1">
            <a:off x="11760002" y="1531078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1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6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0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8" name="Oval 1757"/>
          <p:cNvSpPr/>
          <p:nvPr/>
        </p:nvSpPr>
        <p:spPr>
          <a:xfrm>
            <a:off x="70866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9" name="Oval 1758"/>
          <p:cNvSpPr/>
          <p:nvPr/>
        </p:nvSpPr>
        <p:spPr>
          <a:xfrm>
            <a:off x="3463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0" name="Oval 1759"/>
          <p:cNvSpPr/>
          <p:nvPr/>
        </p:nvSpPr>
        <p:spPr>
          <a:xfrm>
            <a:off x="11888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1" name="Oval 1760"/>
          <p:cNvSpPr/>
          <p:nvPr/>
        </p:nvSpPr>
        <p:spPr>
          <a:xfrm>
            <a:off x="20314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2" name="Oval 1761"/>
          <p:cNvSpPr/>
          <p:nvPr/>
        </p:nvSpPr>
        <p:spPr>
          <a:xfrm>
            <a:off x="28739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3" name="Oval 1762"/>
          <p:cNvSpPr/>
          <p:nvPr/>
        </p:nvSpPr>
        <p:spPr>
          <a:xfrm>
            <a:off x="371649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4" name="Oval 1763"/>
          <p:cNvSpPr/>
          <p:nvPr/>
        </p:nvSpPr>
        <p:spPr>
          <a:xfrm>
            <a:off x="45590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5" name="Oval 1764"/>
          <p:cNvSpPr/>
          <p:nvPr/>
        </p:nvSpPr>
        <p:spPr>
          <a:xfrm>
            <a:off x="54015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6" name="Oval 1765"/>
          <p:cNvSpPr/>
          <p:nvPr/>
        </p:nvSpPr>
        <p:spPr>
          <a:xfrm>
            <a:off x="62441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7" name="Oval 1766"/>
          <p:cNvSpPr/>
          <p:nvPr/>
        </p:nvSpPr>
        <p:spPr>
          <a:xfrm>
            <a:off x="87717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8" name="Oval 1767"/>
          <p:cNvSpPr/>
          <p:nvPr/>
        </p:nvSpPr>
        <p:spPr>
          <a:xfrm>
            <a:off x="792919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9" name="Oval 1768"/>
          <p:cNvSpPr/>
          <p:nvPr/>
        </p:nvSpPr>
        <p:spPr>
          <a:xfrm>
            <a:off x="104568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0" name="Oval 1769"/>
          <p:cNvSpPr/>
          <p:nvPr/>
        </p:nvSpPr>
        <p:spPr>
          <a:xfrm>
            <a:off x="96142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1" name="Oval 1770"/>
          <p:cNvSpPr/>
          <p:nvPr/>
        </p:nvSpPr>
        <p:spPr>
          <a:xfrm>
            <a:off x="112993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2" name="Teardrop 3"/>
          <p:cNvSpPr/>
          <p:nvPr/>
        </p:nvSpPr>
        <p:spPr>
          <a:xfrm rot="5400000" flipH="1" flipV="1">
            <a:off x="64427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3" name="Oval 1772"/>
          <p:cNvSpPr/>
          <p:nvPr/>
        </p:nvSpPr>
        <p:spPr>
          <a:xfrm>
            <a:off x="71204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74" name="Teardrop 3"/>
          <p:cNvSpPr/>
          <p:nvPr/>
        </p:nvSpPr>
        <p:spPr>
          <a:xfrm rot="5400000" flipH="1" flipV="1">
            <a:off x="-148774" y="1946410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5" name="Oval 1774"/>
          <p:cNvSpPr/>
          <p:nvPr/>
        </p:nvSpPr>
        <p:spPr>
          <a:xfrm>
            <a:off x="3774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76" name="Teardrop 3"/>
          <p:cNvSpPr/>
          <p:nvPr/>
        </p:nvSpPr>
        <p:spPr>
          <a:xfrm rot="5400000" flipH="1" flipV="1">
            <a:off x="13875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7" name="Teardrop 3"/>
          <p:cNvSpPr/>
          <p:nvPr/>
        </p:nvSpPr>
        <p:spPr>
          <a:xfrm rot="5400000" flipH="1" flipV="1">
            <a:off x="22300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8" name="Teardrop 3"/>
          <p:cNvSpPr/>
          <p:nvPr/>
        </p:nvSpPr>
        <p:spPr>
          <a:xfrm rot="5400000" flipH="1" flipV="1">
            <a:off x="307261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9" name="Teardrop 3"/>
          <p:cNvSpPr/>
          <p:nvPr/>
        </p:nvSpPr>
        <p:spPr>
          <a:xfrm rot="5400000" flipH="1" flipV="1">
            <a:off x="391515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80" name="Teardrop 3"/>
          <p:cNvSpPr/>
          <p:nvPr/>
        </p:nvSpPr>
        <p:spPr>
          <a:xfrm rot="5400000" flipH="1" flipV="1">
            <a:off x="47576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81" name="Teardrop 3"/>
          <p:cNvSpPr/>
          <p:nvPr/>
        </p:nvSpPr>
        <p:spPr>
          <a:xfrm rot="5400000" flipH="1" flipV="1">
            <a:off x="56002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82" name="Oval 1781"/>
          <p:cNvSpPr/>
          <p:nvPr/>
        </p:nvSpPr>
        <p:spPr>
          <a:xfrm>
            <a:off x="12203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3" name="Oval 1782"/>
          <p:cNvSpPr/>
          <p:nvPr/>
        </p:nvSpPr>
        <p:spPr>
          <a:xfrm>
            <a:off x="20632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4" name="Oval 1783"/>
          <p:cNvSpPr/>
          <p:nvPr/>
        </p:nvSpPr>
        <p:spPr>
          <a:xfrm>
            <a:off x="29060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5" name="Oval 1784"/>
          <p:cNvSpPr/>
          <p:nvPr/>
        </p:nvSpPr>
        <p:spPr>
          <a:xfrm>
            <a:off x="374897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6" name="Oval 1785"/>
          <p:cNvSpPr/>
          <p:nvPr/>
        </p:nvSpPr>
        <p:spPr>
          <a:xfrm>
            <a:off x="45918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7" name="Oval 1786"/>
          <p:cNvSpPr/>
          <p:nvPr/>
        </p:nvSpPr>
        <p:spPr>
          <a:xfrm>
            <a:off x="54347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8" name="Oval 1787"/>
          <p:cNvSpPr/>
          <p:nvPr/>
        </p:nvSpPr>
        <p:spPr>
          <a:xfrm>
            <a:off x="62776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9" name="Teardrop 3"/>
          <p:cNvSpPr/>
          <p:nvPr/>
        </p:nvSpPr>
        <p:spPr>
          <a:xfrm rot="5400000" flipH="1" flipV="1">
            <a:off x="812785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0" name="Oval 1789"/>
          <p:cNvSpPr/>
          <p:nvPr/>
        </p:nvSpPr>
        <p:spPr>
          <a:xfrm>
            <a:off x="88062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91" name="Teardrop 3"/>
          <p:cNvSpPr/>
          <p:nvPr/>
        </p:nvSpPr>
        <p:spPr>
          <a:xfrm rot="5400000" flipH="1" flipV="1">
            <a:off x="728531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2" name="Oval 1791"/>
          <p:cNvSpPr/>
          <p:nvPr/>
        </p:nvSpPr>
        <p:spPr>
          <a:xfrm>
            <a:off x="796337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93" name="Teardrop 3"/>
          <p:cNvSpPr/>
          <p:nvPr/>
        </p:nvSpPr>
        <p:spPr>
          <a:xfrm rot="5400000" flipH="1" flipV="1">
            <a:off x="98129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4" name="Oval 1793"/>
          <p:cNvSpPr/>
          <p:nvPr/>
        </p:nvSpPr>
        <p:spPr>
          <a:xfrm>
            <a:off x="104920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95" name="Teardrop 3"/>
          <p:cNvSpPr/>
          <p:nvPr/>
        </p:nvSpPr>
        <p:spPr>
          <a:xfrm rot="5400000" flipH="1" flipV="1">
            <a:off x="89703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6" name="Oval 1795"/>
          <p:cNvSpPr/>
          <p:nvPr/>
        </p:nvSpPr>
        <p:spPr>
          <a:xfrm>
            <a:off x="96491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97" name="Teardrop 3"/>
          <p:cNvSpPr/>
          <p:nvPr/>
        </p:nvSpPr>
        <p:spPr>
          <a:xfrm rot="5400000" flipH="1" flipV="1">
            <a:off x="11498011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8" name="Teardrop 3"/>
          <p:cNvSpPr/>
          <p:nvPr/>
        </p:nvSpPr>
        <p:spPr>
          <a:xfrm rot="5400000" flipH="1" flipV="1">
            <a:off x="106554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9" name="Oval 1798"/>
          <p:cNvSpPr/>
          <p:nvPr/>
        </p:nvSpPr>
        <p:spPr>
          <a:xfrm>
            <a:off x="113348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00" name="Teardrop 3"/>
          <p:cNvSpPr/>
          <p:nvPr/>
        </p:nvSpPr>
        <p:spPr>
          <a:xfrm rot="5400000" flipH="1" flipV="1">
            <a:off x="5449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1" name="Oval 1800"/>
          <p:cNvSpPr/>
          <p:nvPr/>
        </p:nvSpPr>
        <p:spPr>
          <a:xfrm>
            <a:off x="66645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2" name="Oval 1801"/>
          <p:cNvSpPr/>
          <p:nvPr/>
        </p:nvSpPr>
        <p:spPr>
          <a:xfrm>
            <a:off x="7667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3" name="Oval 1802"/>
          <p:cNvSpPr/>
          <p:nvPr/>
        </p:nvSpPr>
        <p:spPr>
          <a:xfrm>
            <a:off x="16092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4" name="Oval 1803"/>
          <p:cNvSpPr/>
          <p:nvPr/>
        </p:nvSpPr>
        <p:spPr>
          <a:xfrm>
            <a:off x="24518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5" name="Oval 1804"/>
          <p:cNvSpPr/>
          <p:nvPr/>
        </p:nvSpPr>
        <p:spPr>
          <a:xfrm>
            <a:off x="329435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6" name="Oval 1805"/>
          <p:cNvSpPr/>
          <p:nvPr/>
        </p:nvSpPr>
        <p:spPr>
          <a:xfrm>
            <a:off x="413689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7" name="Oval 1806"/>
          <p:cNvSpPr/>
          <p:nvPr/>
        </p:nvSpPr>
        <p:spPr>
          <a:xfrm>
            <a:off x="49794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8" name="Oval 1807"/>
          <p:cNvSpPr/>
          <p:nvPr/>
        </p:nvSpPr>
        <p:spPr>
          <a:xfrm>
            <a:off x="58219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9" name="Oval 1808"/>
          <p:cNvSpPr/>
          <p:nvPr/>
        </p:nvSpPr>
        <p:spPr>
          <a:xfrm>
            <a:off x="834959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0" name="Oval 1809"/>
          <p:cNvSpPr/>
          <p:nvPr/>
        </p:nvSpPr>
        <p:spPr>
          <a:xfrm>
            <a:off x="750705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1" name="Oval 1810"/>
          <p:cNvSpPr/>
          <p:nvPr/>
        </p:nvSpPr>
        <p:spPr>
          <a:xfrm>
            <a:off x="100346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2" name="Oval 1811"/>
          <p:cNvSpPr/>
          <p:nvPr/>
        </p:nvSpPr>
        <p:spPr>
          <a:xfrm>
            <a:off x="91921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3" name="Oval 1812"/>
          <p:cNvSpPr/>
          <p:nvPr/>
        </p:nvSpPr>
        <p:spPr>
          <a:xfrm>
            <a:off x="11719750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4" name="Oval 1813"/>
          <p:cNvSpPr/>
          <p:nvPr/>
        </p:nvSpPr>
        <p:spPr>
          <a:xfrm>
            <a:off x="108772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5" name="Teardrop 3"/>
          <p:cNvSpPr/>
          <p:nvPr/>
        </p:nvSpPr>
        <p:spPr>
          <a:xfrm rot="5400000" flipH="1" flipV="1">
            <a:off x="60211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6" name="Teardrop 3"/>
          <p:cNvSpPr/>
          <p:nvPr/>
        </p:nvSpPr>
        <p:spPr>
          <a:xfrm rot="5400000" flipH="1" flipV="1">
            <a:off x="9659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7" name="Teardrop 3"/>
          <p:cNvSpPr/>
          <p:nvPr/>
        </p:nvSpPr>
        <p:spPr>
          <a:xfrm rot="5400000" flipH="1" flipV="1">
            <a:off x="18084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8" name="Teardrop 3"/>
          <p:cNvSpPr/>
          <p:nvPr/>
        </p:nvSpPr>
        <p:spPr>
          <a:xfrm rot="5400000" flipH="1" flipV="1">
            <a:off x="265102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9" name="Teardrop 3"/>
          <p:cNvSpPr/>
          <p:nvPr/>
        </p:nvSpPr>
        <p:spPr>
          <a:xfrm rot="5400000" flipH="1" flipV="1">
            <a:off x="349356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0" name="Teardrop 3"/>
          <p:cNvSpPr/>
          <p:nvPr/>
        </p:nvSpPr>
        <p:spPr>
          <a:xfrm rot="5400000" flipH="1" flipV="1">
            <a:off x="43361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1" name="Teardrop 3"/>
          <p:cNvSpPr/>
          <p:nvPr/>
        </p:nvSpPr>
        <p:spPr>
          <a:xfrm rot="5400000" flipH="1" flipV="1">
            <a:off x="51786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2" name="Teardrop 3"/>
          <p:cNvSpPr/>
          <p:nvPr/>
        </p:nvSpPr>
        <p:spPr>
          <a:xfrm rot="5400000" flipH="1" flipV="1">
            <a:off x="770626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3" name="Teardrop 3"/>
          <p:cNvSpPr/>
          <p:nvPr/>
        </p:nvSpPr>
        <p:spPr>
          <a:xfrm rot="5400000" flipH="1" flipV="1">
            <a:off x="686372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4" name="Teardrop 3"/>
          <p:cNvSpPr/>
          <p:nvPr/>
        </p:nvSpPr>
        <p:spPr>
          <a:xfrm rot="5400000" flipH="1" flipV="1">
            <a:off x="93913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5" name="Teardrop 3"/>
          <p:cNvSpPr/>
          <p:nvPr/>
        </p:nvSpPr>
        <p:spPr>
          <a:xfrm rot="5400000" flipH="1" flipV="1">
            <a:off x="85488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6" name="Teardrop 3"/>
          <p:cNvSpPr/>
          <p:nvPr/>
        </p:nvSpPr>
        <p:spPr>
          <a:xfrm rot="5400000" flipH="1" flipV="1">
            <a:off x="11076421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7" name="Teardrop 3"/>
          <p:cNvSpPr/>
          <p:nvPr/>
        </p:nvSpPr>
        <p:spPr>
          <a:xfrm rot="5400000" flipH="1" flipV="1">
            <a:off x="102338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8" name="Teardrop 3"/>
          <p:cNvSpPr/>
          <p:nvPr/>
        </p:nvSpPr>
        <p:spPr>
          <a:xfrm rot="5400000" flipH="1" flipV="1">
            <a:off x="1234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9" name="Teardrop 3"/>
          <p:cNvSpPr/>
          <p:nvPr/>
        </p:nvSpPr>
        <p:spPr>
          <a:xfrm rot="5400000" flipH="1" flipV="1">
            <a:off x="11760003" y="2373673"/>
            <a:ext cx="595780" cy="268215"/>
          </a:xfrm>
          <a:custGeom>
            <a:avLst/>
            <a:gdLst/>
            <a:ahLst/>
            <a:cxnLst/>
            <a:rect l="l" t="t" r="r" b="b"/>
            <a:pathLst>
              <a:path w="595780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0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70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0" name="Oval 1829"/>
          <p:cNvSpPr/>
          <p:nvPr/>
        </p:nvSpPr>
        <p:spPr>
          <a:xfrm>
            <a:off x="70866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1" name="Oval 1830"/>
          <p:cNvSpPr/>
          <p:nvPr/>
        </p:nvSpPr>
        <p:spPr>
          <a:xfrm>
            <a:off x="3463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2" name="Oval 1831"/>
          <p:cNvSpPr/>
          <p:nvPr/>
        </p:nvSpPr>
        <p:spPr>
          <a:xfrm>
            <a:off x="11888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3" name="Oval 1832"/>
          <p:cNvSpPr/>
          <p:nvPr/>
        </p:nvSpPr>
        <p:spPr>
          <a:xfrm>
            <a:off x="20314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4" name="Oval 1833"/>
          <p:cNvSpPr/>
          <p:nvPr/>
        </p:nvSpPr>
        <p:spPr>
          <a:xfrm>
            <a:off x="28739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5" name="Oval 1834"/>
          <p:cNvSpPr/>
          <p:nvPr/>
        </p:nvSpPr>
        <p:spPr>
          <a:xfrm>
            <a:off x="371649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6" name="Oval 1835"/>
          <p:cNvSpPr/>
          <p:nvPr/>
        </p:nvSpPr>
        <p:spPr>
          <a:xfrm>
            <a:off x="45590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7" name="Oval 1836"/>
          <p:cNvSpPr/>
          <p:nvPr/>
        </p:nvSpPr>
        <p:spPr>
          <a:xfrm>
            <a:off x="54015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8" name="Oval 1837"/>
          <p:cNvSpPr/>
          <p:nvPr/>
        </p:nvSpPr>
        <p:spPr>
          <a:xfrm>
            <a:off x="62441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9" name="Oval 1838"/>
          <p:cNvSpPr/>
          <p:nvPr/>
        </p:nvSpPr>
        <p:spPr>
          <a:xfrm>
            <a:off x="87717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0" name="Oval 1839"/>
          <p:cNvSpPr/>
          <p:nvPr/>
        </p:nvSpPr>
        <p:spPr>
          <a:xfrm>
            <a:off x="792919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1" name="Oval 1840"/>
          <p:cNvSpPr/>
          <p:nvPr/>
        </p:nvSpPr>
        <p:spPr>
          <a:xfrm>
            <a:off x="104568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2" name="Oval 1841"/>
          <p:cNvSpPr/>
          <p:nvPr/>
        </p:nvSpPr>
        <p:spPr>
          <a:xfrm>
            <a:off x="96142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3" name="Oval 1842"/>
          <p:cNvSpPr/>
          <p:nvPr/>
        </p:nvSpPr>
        <p:spPr>
          <a:xfrm>
            <a:off x="112993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4" name="Teardrop 3"/>
          <p:cNvSpPr/>
          <p:nvPr/>
        </p:nvSpPr>
        <p:spPr>
          <a:xfrm rot="5400000" flipH="1" flipV="1">
            <a:off x="64427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5" name="Oval 1844"/>
          <p:cNvSpPr/>
          <p:nvPr/>
        </p:nvSpPr>
        <p:spPr>
          <a:xfrm>
            <a:off x="71204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46" name="Teardrop 3"/>
          <p:cNvSpPr/>
          <p:nvPr/>
        </p:nvSpPr>
        <p:spPr>
          <a:xfrm rot="5400000" flipH="1" flipV="1">
            <a:off x="-148774" y="2795083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6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5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5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2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8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5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7" name="Oval 1846"/>
          <p:cNvSpPr/>
          <p:nvPr/>
        </p:nvSpPr>
        <p:spPr>
          <a:xfrm>
            <a:off x="3774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48" name="Teardrop 3"/>
          <p:cNvSpPr/>
          <p:nvPr/>
        </p:nvSpPr>
        <p:spPr>
          <a:xfrm rot="5400000" flipH="1" flipV="1">
            <a:off x="13875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9" name="Teardrop 3"/>
          <p:cNvSpPr/>
          <p:nvPr/>
        </p:nvSpPr>
        <p:spPr>
          <a:xfrm rot="5400000" flipH="1" flipV="1">
            <a:off x="22300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0" name="Teardrop 3"/>
          <p:cNvSpPr/>
          <p:nvPr/>
        </p:nvSpPr>
        <p:spPr>
          <a:xfrm rot="5400000" flipH="1" flipV="1">
            <a:off x="307261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1" name="Teardrop 3"/>
          <p:cNvSpPr/>
          <p:nvPr/>
        </p:nvSpPr>
        <p:spPr>
          <a:xfrm rot="5400000" flipH="1" flipV="1">
            <a:off x="391515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2" name="Teardrop 3"/>
          <p:cNvSpPr/>
          <p:nvPr/>
        </p:nvSpPr>
        <p:spPr>
          <a:xfrm rot="5400000" flipH="1" flipV="1">
            <a:off x="47576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3" name="Teardrop 3"/>
          <p:cNvSpPr/>
          <p:nvPr/>
        </p:nvSpPr>
        <p:spPr>
          <a:xfrm rot="5400000" flipH="1" flipV="1">
            <a:off x="56002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4" name="Oval 1853"/>
          <p:cNvSpPr/>
          <p:nvPr/>
        </p:nvSpPr>
        <p:spPr>
          <a:xfrm>
            <a:off x="12203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55" name="Oval 1854"/>
          <p:cNvSpPr/>
          <p:nvPr/>
        </p:nvSpPr>
        <p:spPr>
          <a:xfrm>
            <a:off x="20632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56" name="Oval 1855"/>
          <p:cNvSpPr/>
          <p:nvPr/>
        </p:nvSpPr>
        <p:spPr>
          <a:xfrm>
            <a:off x="29060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57" name="Oval 1856"/>
          <p:cNvSpPr/>
          <p:nvPr/>
        </p:nvSpPr>
        <p:spPr>
          <a:xfrm>
            <a:off x="374897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58" name="Oval 1857"/>
          <p:cNvSpPr/>
          <p:nvPr/>
        </p:nvSpPr>
        <p:spPr>
          <a:xfrm>
            <a:off x="45918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59" name="Oval 1858"/>
          <p:cNvSpPr/>
          <p:nvPr/>
        </p:nvSpPr>
        <p:spPr>
          <a:xfrm>
            <a:off x="54347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0" name="Oval 1859"/>
          <p:cNvSpPr/>
          <p:nvPr/>
        </p:nvSpPr>
        <p:spPr>
          <a:xfrm>
            <a:off x="62776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1" name="Teardrop 3"/>
          <p:cNvSpPr/>
          <p:nvPr/>
        </p:nvSpPr>
        <p:spPr>
          <a:xfrm rot="5400000" flipH="1" flipV="1">
            <a:off x="812785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62" name="Oval 1861"/>
          <p:cNvSpPr/>
          <p:nvPr/>
        </p:nvSpPr>
        <p:spPr>
          <a:xfrm>
            <a:off x="88062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3" name="Teardrop 3"/>
          <p:cNvSpPr/>
          <p:nvPr/>
        </p:nvSpPr>
        <p:spPr>
          <a:xfrm rot="5400000" flipH="1" flipV="1">
            <a:off x="728531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64" name="Oval 1863"/>
          <p:cNvSpPr/>
          <p:nvPr/>
        </p:nvSpPr>
        <p:spPr>
          <a:xfrm>
            <a:off x="796337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5" name="Teardrop 3"/>
          <p:cNvSpPr/>
          <p:nvPr/>
        </p:nvSpPr>
        <p:spPr>
          <a:xfrm rot="5400000" flipH="1" flipV="1">
            <a:off x="98129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66" name="Oval 1865"/>
          <p:cNvSpPr/>
          <p:nvPr/>
        </p:nvSpPr>
        <p:spPr>
          <a:xfrm>
            <a:off x="104920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7" name="Teardrop 3"/>
          <p:cNvSpPr/>
          <p:nvPr/>
        </p:nvSpPr>
        <p:spPr>
          <a:xfrm rot="5400000" flipH="1" flipV="1">
            <a:off x="89703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68" name="Oval 1867"/>
          <p:cNvSpPr/>
          <p:nvPr/>
        </p:nvSpPr>
        <p:spPr>
          <a:xfrm>
            <a:off x="96491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9" name="Teardrop 3"/>
          <p:cNvSpPr/>
          <p:nvPr/>
        </p:nvSpPr>
        <p:spPr>
          <a:xfrm rot="5400000" flipH="1" flipV="1">
            <a:off x="11498011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0" name="Teardrop 3"/>
          <p:cNvSpPr/>
          <p:nvPr/>
        </p:nvSpPr>
        <p:spPr>
          <a:xfrm rot="5400000" flipH="1" flipV="1">
            <a:off x="106554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1" name="Oval 1870"/>
          <p:cNvSpPr/>
          <p:nvPr/>
        </p:nvSpPr>
        <p:spPr>
          <a:xfrm>
            <a:off x="113348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72" name="Teardrop 3"/>
          <p:cNvSpPr/>
          <p:nvPr/>
        </p:nvSpPr>
        <p:spPr>
          <a:xfrm rot="5400000" flipH="1" flipV="1">
            <a:off x="5449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3" name="Oval 1872"/>
          <p:cNvSpPr/>
          <p:nvPr/>
        </p:nvSpPr>
        <p:spPr>
          <a:xfrm>
            <a:off x="66645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4" name="Oval 1873"/>
          <p:cNvSpPr/>
          <p:nvPr/>
        </p:nvSpPr>
        <p:spPr>
          <a:xfrm>
            <a:off x="7667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5" name="Oval 1874"/>
          <p:cNvSpPr/>
          <p:nvPr/>
        </p:nvSpPr>
        <p:spPr>
          <a:xfrm>
            <a:off x="16092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6" name="Oval 1875"/>
          <p:cNvSpPr/>
          <p:nvPr/>
        </p:nvSpPr>
        <p:spPr>
          <a:xfrm>
            <a:off x="24518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7" name="Oval 1876"/>
          <p:cNvSpPr/>
          <p:nvPr/>
        </p:nvSpPr>
        <p:spPr>
          <a:xfrm>
            <a:off x="329435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8" name="Oval 1877"/>
          <p:cNvSpPr/>
          <p:nvPr/>
        </p:nvSpPr>
        <p:spPr>
          <a:xfrm>
            <a:off x="413689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9" name="Oval 1878"/>
          <p:cNvSpPr/>
          <p:nvPr/>
        </p:nvSpPr>
        <p:spPr>
          <a:xfrm>
            <a:off x="49794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0" name="Oval 1879"/>
          <p:cNvSpPr/>
          <p:nvPr/>
        </p:nvSpPr>
        <p:spPr>
          <a:xfrm>
            <a:off x="58219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1" name="Oval 1880"/>
          <p:cNvSpPr/>
          <p:nvPr/>
        </p:nvSpPr>
        <p:spPr>
          <a:xfrm>
            <a:off x="834959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2" name="Oval 1881"/>
          <p:cNvSpPr/>
          <p:nvPr/>
        </p:nvSpPr>
        <p:spPr>
          <a:xfrm>
            <a:off x="750705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3" name="Oval 1882"/>
          <p:cNvSpPr/>
          <p:nvPr/>
        </p:nvSpPr>
        <p:spPr>
          <a:xfrm>
            <a:off x="100346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4" name="Oval 1883"/>
          <p:cNvSpPr/>
          <p:nvPr/>
        </p:nvSpPr>
        <p:spPr>
          <a:xfrm>
            <a:off x="91921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5" name="Oval 1884"/>
          <p:cNvSpPr/>
          <p:nvPr/>
        </p:nvSpPr>
        <p:spPr>
          <a:xfrm>
            <a:off x="11719750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6" name="Oval 1885"/>
          <p:cNvSpPr/>
          <p:nvPr/>
        </p:nvSpPr>
        <p:spPr>
          <a:xfrm>
            <a:off x="108772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7" name="Teardrop 3"/>
          <p:cNvSpPr/>
          <p:nvPr/>
        </p:nvSpPr>
        <p:spPr>
          <a:xfrm rot="5400000" flipH="1" flipV="1">
            <a:off x="60211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8" name="Teardrop 3"/>
          <p:cNvSpPr/>
          <p:nvPr/>
        </p:nvSpPr>
        <p:spPr>
          <a:xfrm rot="5400000" flipH="1" flipV="1">
            <a:off x="9659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9" name="Teardrop 3"/>
          <p:cNvSpPr/>
          <p:nvPr/>
        </p:nvSpPr>
        <p:spPr>
          <a:xfrm rot="5400000" flipH="1" flipV="1">
            <a:off x="18084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0" name="Teardrop 3"/>
          <p:cNvSpPr/>
          <p:nvPr/>
        </p:nvSpPr>
        <p:spPr>
          <a:xfrm rot="5400000" flipH="1" flipV="1">
            <a:off x="265102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1" name="Teardrop 3"/>
          <p:cNvSpPr/>
          <p:nvPr/>
        </p:nvSpPr>
        <p:spPr>
          <a:xfrm rot="5400000" flipH="1" flipV="1">
            <a:off x="349356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2" name="Teardrop 3"/>
          <p:cNvSpPr/>
          <p:nvPr/>
        </p:nvSpPr>
        <p:spPr>
          <a:xfrm rot="5400000" flipH="1" flipV="1">
            <a:off x="43361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3" name="Teardrop 3"/>
          <p:cNvSpPr/>
          <p:nvPr/>
        </p:nvSpPr>
        <p:spPr>
          <a:xfrm rot="5400000" flipH="1" flipV="1">
            <a:off x="51786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4" name="Teardrop 3"/>
          <p:cNvSpPr/>
          <p:nvPr/>
        </p:nvSpPr>
        <p:spPr>
          <a:xfrm rot="5400000" flipH="1" flipV="1">
            <a:off x="770626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5" name="Teardrop 3"/>
          <p:cNvSpPr/>
          <p:nvPr/>
        </p:nvSpPr>
        <p:spPr>
          <a:xfrm rot="5400000" flipH="1" flipV="1">
            <a:off x="686372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6" name="Teardrop 3"/>
          <p:cNvSpPr/>
          <p:nvPr/>
        </p:nvSpPr>
        <p:spPr>
          <a:xfrm rot="5400000" flipH="1" flipV="1">
            <a:off x="93913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7" name="Teardrop 3"/>
          <p:cNvSpPr/>
          <p:nvPr/>
        </p:nvSpPr>
        <p:spPr>
          <a:xfrm rot="5400000" flipH="1" flipV="1">
            <a:off x="85488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8" name="Teardrop 3"/>
          <p:cNvSpPr/>
          <p:nvPr/>
        </p:nvSpPr>
        <p:spPr>
          <a:xfrm rot="5400000" flipH="1" flipV="1">
            <a:off x="11076421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9" name="Teardrop 3"/>
          <p:cNvSpPr/>
          <p:nvPr/>
        </p:nvSpPr>
        <p:spPr>
          <a:xfrm rot="5400000" flipH="1" flipV="1">
            <a:off x="102338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0" name="Teardrop 3"/>
          <p:cNvSpPr/>
          <p:nvPr/>
        </p:nvSpPr>
        <p:spPr>
          <a:xfrm rot="5400000" flipH="1" flipV="1">
            <a:off x="1234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1" name="Teardrop 3"/>
          <p:cNvSpPr/>
          <p:nvPr/>
        </p:nvSpPr>
        <p:spPr>
          <a:xfrm rot="5400000" flipH="1" flipV="1">
            <a:off x="11760002" y="3223930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2" name="Oval 1901"/>
          <p:cNvSpPr/>
          <p:nvPr/>
        </p:nvSpPr>
        <p:spPr>
          <a:xfrm>
            <a:off x="70866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3" name="Oval 1902"/>
          <p:cNvSpPr/>
          <p:nvPr/>
        </p:nvSpPr>
        <p:spPr>
          <a:xfrm>
            <a:off x="3463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4" name="Oval 1903"/>
          <p:cNvSpPr/>
          <p:nvPr/>
        </p:nvSpPr>
        <p:spPr>
          <a:xfrm>
            <a:off x="11888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5" name="Oval 1904"/>
          <p:cNvSpPr/>
          <p:nvPr/>
        </p:nvSpPr>
        <p:spPr>
          <a:xfrm>
            <a:off x="20314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6" name="Oval 1905"/>
          <p:cNvSpPr/>
          <p:nvPr/>
        </p:nvSpPr>
        <p:spPr>
          <a:xfrm>
            <a:off x="28739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7" name="Oval 1906"/>
          <p:cNvSpPr/>
          <p:nvPr/>
        </p:nvSpPr>
        <p:spPr>
          <a:xfrm>
            <a:off x="371649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8" name="Oval 1907"/>
          <p:cNvSpPr/>
          <p:nvPr/>
        </p:nvSpPr>
        <p:spPr>
          <a:xfrm>
            <a:off x="45590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9" name="Oval 1908"/>
          <p:cNvSpPr/>
          <p:nvPr/>
        </p:nvSpPr>
        <p:spPr>
          <a:xfrm>
            <a:off x="54015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0" name="Oval 1909"/>
          <p:cNvSpPr/>
          <p:nvPr/>
        </p:nvSpPr>
        <p:spPr>
          <a:xfrm>
            <a:off x="62441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1" name="Oval 1910"/>
          <p:cNvSpPr/>
          <p:nvPr/>
        </p:nvSpPr>
        <p:spPr>
          <a:xfrm>
            <a:off x="87717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2" name="Oval 1911"/>
          <p:cNvSpPr/>
          <p:nvPr/>
        </p:nvSpPr>
        <p:spPr>
          <a:xfrm>
            <a:off x="792919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3" name="Oval 1912"/>
          <p:cNvSpPr/>
          <p:nvPr/>
        </p:nvSpPr>
        <p:spPr>
          <a:xfrm>
            <a:off x="104568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4" name="Oval 1913"/>
          <p:cNvSpPr/>
          <p:nvPr/>
        </p:nvSpPr>
        <p:spPr>
          <a:xfrm>
            <a:off x="96142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5" name="Oval 1914"/>
          <p:cNvSpPr/>
          <p:nvPr/>
        </p:nvSpPr>
        <p:spPr>
          <a:xfrm>
            <a:off x="112993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6" name="Teardrop 3"/>
          <p:cNvSpPr/>
          <p:nvPr/>
        </p:nvSpPr>
        <p:spPr>
          <a:xfrm rot="5400000" flipH="1" flipV="1">
            <a:off x="64427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7" name="Oval 1916"/>
          <p:cNvSpPr/>
          <p:nvPr/>
        </p:nvSpPr>
        <p:spPr>
          <a:xfrm>
            <a:off x="71204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18" name="Teardrop 3"/>
          <p:cNvSpPr/>
          <p:nvPr/>
        </p:nvSpPr>
        <p:spPr>
          <a:xfrm rot="5400000" flipH="1" flipV="1">
            <a:off x="-148774" y="3639262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6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5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5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2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8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5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9" name="Oval 1918"/>
          <p:cNvSpPr/>
          <p:nvPr/>
        </p:nvSpPr>
        <p:spPr>
          <a:xfrm>
            <a:off x="3774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20" name="Teardrop 3"/>
          <p:cNvSpPr/>
          <p:nvPr/>
        </p:nvSpPr>
        <p:spPr>
          <a:xfrm rot="5400000" flipH="1" flipV="1">
            <a:off x="13875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1" name="Teardrop 3"/>
          <p:cNvSpPr/>
          <p:nvPr/>
        </p:nvSpPr>
        <p:spPr>
          <a:xfrm rot="5400000" flipH="1" flipV="1">
            <a:off x="22300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2" name="Teardrop 3"/>
          <p:cNvSpPr/>
          <p:nvPr/>
        </p:nvSpPr>
        <p:spPr>
          <a:xfrm rot="5400000" flipH="1" flipV="1">
            <a:off x="307261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3" name="Teardrop 3"/>
          <p:cNvSpPr/>
          <p:nvPr/>
        </p:nvSpPr>
        <p:spPr>
          <a:xfrm rot="5400000" flipH="1" flipV="1">
            <a:off x="391515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4" name="Teardrop 3"/>
          <p:cNvSpPr/>
          <p:nvPr/>
        </p:nvSpPr>
        <p:spPr>
          <a:xfrm rot="5400000" flipH="1" flipV="1">
            <a:off x="47576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5" name="Teardrop 3"/>
          <p:cNvSpPr/>
          <p:nvPr/>
        </p:nvSpPr>
        <p:spPr>
          <a:xfrm rot="5400000" flipH="1" flipV="1">
            <a:off x="56002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6" name="Oval 1925"/>
          <p:cNvSpPr/>
          <p:nvPr/>
        </p:nvSpPr>
        <p:spPr>
          <a:xfrm>
            <a:off x="12203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27" name="Oval 1926"/>
          <p:cNvSpPr/>
          <p:nvPr/>
        </p:nvSpPr>
        <p:spPr>
          <a:xfrm>
            <a:off x="20632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28" name="Oval 1927"/>
          <p:cNvSpPr/>
          <p:nvPr/>
        </p:nvSpPr>
        <p:spPr>
          <a:xfrm>
            <a:off x="29060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29" name="Oval 1928"/>
          <p:cNvSpPr/>
          <p:nvPr/>
        </p:nvSpPr>
        <p:spPr>
          <a:xfrm>
            <a:off x="374897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0" name="Oval 1929"/>
          <p:cNvSpPr/>
          <p:nvPr/>
        </p:nvSpPr>
        <p:spPr>
          <a:xfrm>
            <a:off x="45918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1" name="Oval 1930"/>
          <p:cNvSpPr/>
          <p:nvPr/>
        </p:nvSpPr>
        <p:spPr>
          <a:xfrm>
            <a:off x="54347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2" name="Oval 1931"/>
          <p:cNvSpPr/>
          <p:nvPr/>
        </p:nvSpPr>
        <p:spPr>
          <a:xfrm>
            <a:off x="62776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3" name="Teardrop 3"/>
          <p:cNvSpPr/>
          <p:nvPr/>
        </p:nvSpPr>
        <p:spPr>
          <a:xfrm rot="5400000" flipH="1" flipV="1">
            <a:off x="812785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34" name="Oval 1933"/>
          <p:cNvSpPr/>
          <p:nvPr/>
        </p:nvSpPr>
        <p:spPr>
          <a:xfrm>
            <a:off x="88062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5" name="Teardrop 3"/>
          <p:cNvSpPr/>
          <p:nvPr/>
        </p:nvSpPr>
        <p:spPr>
          <a:xfrm rot="5400000" flipH="1" flipV="1">
            <a:off x="728531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36" name="Oval 1935"/>
          <p:cNvSpPr/>
          <p:nvPr/>
        </p:nvSpPr>
        <p:spPr>
          <a:xfrm>
            <a:off x="796337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7" name="Teardrop 3"/>
          <p:cNvSpPr/>
          <p:nvPr/>
        </p:nvSpPr>
        <p:spPr>
          <a:xfrm rot="5400000" flipH="1" flipV="1">
            <a:off x="98129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38" name="Oval 1937"/>
          <p:cNvSpPr/>
          <p:nvPr/>
        </p:nvSpPr>
        <p:spPr>
          <a:xfrm>
            <a:off x="104920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9" name="Teardrop 3"/>
          <p:cNvSpPr/>
          <p:nvPr/>
        </p:nvSpPr>
        <p:spPr>
          <a:xfrm rot="5400000" flipH="1" flipV="1">
            <a:off x="89703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0" name="Oval 1939"/>
          <p:cNvSpPr/>
          <p:nvPr/>
        </p:nvSpPr>
        <p:spPr>
          <a:xfrm>
            <a:off x="96491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41" name="Teardrop 3"/>
          <p:cNvSpPr/>
          <p:nvPr/>
        </p:nvSpPr>
        <p:spPr>
          <a:xfrm rot="5400000" flipH="1" flipV="1">
            <a:off x="11498011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2" name="Teardrop 3"/>
          <p:cNvSpPr/>
          <p:nvPr/>
        </p:nvSpPr>
        <p:spPr>
          <a:xfrm rot="5400000" flipH="1" flipV="1">
            <a:off x="106554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3" name="Oval 1942"/>
          <p:cNvSpPr/>
          <p:nvPr/>
        </p:nvSpPr>
        <p:spPr>
          <a:xfrm>
            <a:off x="113348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44" name="Teardrop 3"/>
          <p:cNvSpPr/>
          <p:nvPr/>
        </p:nvSpPr>
        <p:spPr>
          <a:xfrm rot="5400000" flipH="1" flipV="1">
            <a:off x="5449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5" name="Oval 1944"/>
          <p:cNvSpPr/>
          <p:nvPr/>
        </p:nvSpPr>
        <p:spPr>
          <a:xfrm>
            <a:off x="66645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6" name="Oval 1945"/>
          <p:cNvSpPr/>
          <p:nvPr/>
        </p:nvSpPr>
        <p:spPr>
          <a:xfrm>
            <a:off x="7667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7" name="Oval 1946"/>
          <p:cNvSpPr/>
          <p:nvPr/>
        </p:nvSpPr>
        <p:spPr>
          <a:xfrm>
            <a:off x="16092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8" name="Oval 1947"/>
          <p:cNvSpPr/>
          <p:nvPr/>
        </p:nvSpPr>
        <p:spPr>
          <a:xfrm>
            <a:off x="24518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9" name="Oval 1948"/>
          <p:cNvSpPr/>
          <p:nvPr/>
        </p:nvSpPr>
        <p:spPr>
          <a:xfrm>
            <a:off x="329435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0" name="Oval 1949"/>
          <p:cNvSpPr/>
          <p:nvPr/>
        </p:nvSpPr>
        <p:spPr>
          <a:xfrm>
            <a:off x="413689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1" name="Oval 1950"/>
          <p:cNvSpPr/>
          <p:nvPr/>
        </p:nvSpPr>
        <p:spPr>
          <a:xfrm>
            <a:off x="49794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2" name="Oval 1951"/>
          <p:cNvSpPr/>
          <p:nvPr/>
        </p:nvSpPr>
        <p:spPr>
          <a:xfrm>
            <a:off x="58219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3" name="Oval 1952"/>
          <p:cNvSpPr/>
          <p:nvPr/>
        </p:nvSpPr>
        <p:spPr>
          <a:xfrm>
            <a:off x="834959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4" name="Oval 1953"/>
          <p:cNvSpPr/>
          <p:nvPr/>
        </p:nvSpPr>
        <p:spPr>
          <a:xfrm>
            <a:off x="750705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5" name="Oval 1954"/>
          <p:cNvSpPr/>
          <p:nvPr/>
        </p:nvSpPr>
        <p:spPr>
          <a:xfrm>
            <a:off x="100346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6" name="Oval 1955"/>
          <p:cNvSpPr/>
          <p:nvPr/>
        </p:nvSpPr>
        <p:spPr>
          <a:xfrm>
            <a:off x="91921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7" name="Oval 1956"/>
          <p:cNvSpPr/>
          <p:nvPr/>
        </p:nvSpPr>
        <p:spPr>
          <a:xfrm>
            <a:off x="11719750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8" name="Oval 1957"/>
          <p:cNvSpPr/>
          <p:nvPr/>
        </p:nvSpPr>
        <p:spPr>
          <a:xfrm>
            <a:off x="108772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9" name="Teardrop 3"/>
          <p:cNvSpPr/>
          <p:nvPr/>
        </p:nvSpPr>
        <p:spPr>
          <a:xfrm rot="5400000" flipH="1" flipV="1">
            <a:off x="60211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0" name="Teardrop 3"/>
          <p:cNvSpPr/>
          <p:nvPr/>
        </p:nvSpPr>
        <p:spPr>
          <a:xfrm rot="5400000" flipH="1" flipV="1">
            <a:off x="9659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1" name="Teardrop 3"/>
          <p:cNvSpPr/>
          <p:nvPr/>
        </p:nvSpPr>
        <p:spPr>
          <a:xfrm rot="5400000" flipH="1" flipV="1">
            <a:off x="18084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2" name="Teardrop 3"/>
          <p:cNvSpPr/>
          <p:nvPr/>
        </p:nvSpPr>
        <p:spPr>
          <a:xfrm rot="5400000" flipH="1" flipV="1">
            <a:off x="265102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3" name="Teardrop 3"/>
          <p:cNvSpPr/>
          <p:nvPr/>
        </p:nvSpPr>
        <p:spPr>
          <a:xfrm rot="5400000" flipH="1" flipV="1">
            <a:off x="349356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4" name="Teardrop 3"/>
          <p:cNvSpPr/>
          <p:nvPr/>
        </p:nvSpPr>
        <p:spPr>
          <a:xfrm rot="5400000" flipH="1" flipV="1">
            <a:off x="43361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5" name="Teardrop 3"/>
          <p:cNvSpPr/>
          <p:nvPr/>
        </p:nvSpPr>
        <p:spPr>
          <a:xfrm rot="5400000" flipH="1" flipV="1">
            <a:off x="51786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6" name="Teardrop 3"/>
          <p:cNvSpPr/>
          <p:nvPr/>
        </p:nvSpPr>
        <p:spPr>
          <a:xfrm rot="5400000" flipH="1" flipV="1">
            <a:off x="770626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7" name="Teardrop 3"/>
          <p:cNvSpPr/>
          <p:nvPr/>
        </p:nvSpPr>
        <p:spPr>
          <a:xfrm rot="5400000" flipH="1" flipV="1">
            <a:off x="686372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8" name="Teardrop 3"/>
          <p:cNvSpPr/>
          <p:nvPr/>
        </p:nvSpPr>
        <p:spPr>
          <a:xfrm rot="5400000" flipH="1" flipV="1">
            <a:off x="93913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9" name="Teardrop 3"/>
          <p:cNvSpPr/>
          <p:nvPr/>
        </p:nvSpPr>
        <p:spPr>
          <a:xfrm rot="5400000" flipH="1" flipV="1">
            <a:off x="85488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0" name="Teardrop 3"/>
          <p:cNvSpPr/>
          <p:nvPr/>
        </p:nvSpPr>
        <p:spPr>
          <a:xfrm rot="5400000" flipH="1" flipV="1">
            <a:off x="11076421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1" name="Teardrop 3"/>
          <p:cNvSpPr/>
          <p:nvPr/>
        </p:nvSpPr>
        <p:spPr>
          <a:xfrm rot="5400000" flipH="1" flipV="1">
            <a:off x="102338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2" name="Teardrop 3"/>
          <p:cNvSpPr/>
          <p:nvPr/>
        </p:nvSpPr>
        <p:spPr>
          <a:xfrm rot="5400000" flipH="1" flipV="1">
            <a:off x="1234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3" name="Teardrop 3"/>
          <p:cNvSpPr/>
          <p:nvPr/>
        </p:nvSpPr>
        <p:spPr>
          <a:xfrm rot="5400000" flipH="1" flipV="1">
            <a:off x="11760002" y="4069935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8" y="250112"/>
                  <a:pt x="155376" y="250112"/>
                </a:cubicBezTo>
                <a:cubicBezTo>
                  <a:pt x="174455" y="249746"/>
                  <a:pt x="198601" y="254980"/>
                  <a:pt x="211458" y="268141"/>
                </a:cubicBezTo>
                <a:cubicBezTo>
                  <a:pt x="215886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7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60" y="254779"/>
                  <a:pt x="246352" y="254786"/>
                </a:cubicBezTo>
                <a:cubicBezTo>
                  <a:pt x="246345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70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9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90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4" name="Oval 1973"/>
          <p:cNvSpPr/>
          <p:nvPr/>
        </p:nvSpPr>
        <p:spPr>
          <a:xfrm>
            <a:off x="70866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5" name="Oval 1974"/>
          <p:cNvSpPr/>
          <p:nvPr/>
        </p:nvSpPr>
        <p:spPr>
          <a:xfrm>
            <a:off x="3463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6" name="Oval 1975"/>
          <p:cNvSpPr/>
          <p:nvPr/>
        </p:nvSpPr>
        <p:spPr>
          <a:xfrm>
            <a:off x="11888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7" name="Oval 1976"/>
          <p:cNvSpPr/>
          <p:nvPr/>
        </p:nvSpPr>
        <p:spPr>
          <a:xfrm>
            <a:off x="20314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8" name="Oval 1977"/>
          <p:cNvSpPr/>
          <p:nvPr/>
        </p:nvSpPr>
        <p:spPr>
          <a:xfrm>
            <a:off x="28739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9" name="Oval 1978"/>
          <p:cNvSpPr/>
          <p:nvPr/>
        </p:nvSpPr>
        <p:spPr>
          <a:xfrm>
            <a:off x="371649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0" name="Oval 1979"/>
          <p:cNvSpPr/>
          <p:nvPr/>
        </p:nvSpPr>
        <p:spPr>
          <a:xfrm>
            <a:off x="45590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1" name="Oval 1980"/>
          <p:cNvSpPr/>
          <p:nvPr/>
        </p:nvSpPr>
        <p:spPr>
          <a:xfrm>
            <a:off x="54015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2" name="Oval 1981"/>
          <p:cNvSpPr/>
          <p:nvPr/>
        </p:nvSpPr>
        <p:spPr>
          <a:xfrm>
            <a:off x="62441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3" name="Oval 1982"/>
          <p:cNvSpPr/>
          <p:nvPr/>
        </p:nvSpPr>
        <p:spPr>
          <a:xfrm>
            <a:off x="87717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4" name="Oval 1983"/>
          <p:cNvSpPr/>
          <p:nvPr/>
        </p:nvSpPr>
        <p:spPr>
          <a:xfrm>
            <a:off x="792919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5" name="Oval 1984"/>
          <p:cNvSpPr/>
          <p:nvPr/>
        </p:nvSpPr>
        <p:spPr>
          <a:xfrm>
            <a:off x="104568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6" name="Oval 1985"/>
          <p:cNvSpPr/>
          <p:nvPr/>
        </p:nvSpPr>
        <p:spPr>
          <a:xfrm>
            <a:off x="96142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7" name="Oval 1986"/>
          <p:cNvSpPr/>
          <p:nvPr/>
        </p:nvSpPr>
        <p:spPr>
          <a:xfrm>
            <a:off x="112993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8" name="Teardrop 3"/>
          <p:cNvSpPr/>
          <p:nvPr/>
        </p:nvSpPr>
        <p:spPr>
          <a:xfrm rot="5400000" flipH="1" flipV="1">
            <a:off x="663614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9" name="Teardrop 3"/>
          <p:cNvSpPr/>
          <p:nvPr/>
        </p:nvSpPr>
        <p:spPr>
          <a:xfrm rot="5400000" flipH="1" flipV="1">
            <a:off x="22905" y="4316257"/>
            <a:ext cx="232840" cy="278649"/>
          </a:xfrm>
          <a:custGeom>
            <a:avLst/>
            <a:gdLst/>
            <a:ahLst/>
            <a:cxnLst/>
            <a:rect l="l" t="t" r="r" b="b"/>
            <a:pathLst>
              <a:path w="232840" h="278649">
                <a:moveTo>
                  <a:pt x="232840" y="8776"/>
                </a:moveTo>
                <a:cubicBezTo>
                  <a:pt x="232449" y="34030"/>
                  <a:pt x="222519" y="59101"/>
                  <a:pt x="203250" y="78369"/>
                </a:cubicBezTo>
                <a:cubicBezTo>
                  <a:pt x="190082" y="91537"/>
                  <a:pt x="174206" y="100343"/>
                  <a:pt x="157326" y="104416"/>
                </a:cubicBezTo>
                <a:cubicBezTo>
                  <a:pt x="166417" y="119205"/>
                  <a:pt x="171406" y="136643"/>
                  <a:pt x="171406" y="155247"/>
                </a:cubicBezTo>
                <a:cubicBezTo>
                  <a:pt x="171406" y="182497"/>
                  <a:pt x="160701" y="207247"/>
                  <a:pt x="143120" y="225380"/>
                </a:cubicBezTo>
                <a:cubicBezTo>
                  <a:pt x="124986" y="242961"/>
                  <a:pt x="100237" y="253667"/>
                  <a:pt x="72986" y="253667"/>
                </a:cubicBezTo>
                <a:cubicBezTo>
                  <a:pt x="54383" y="253667"/>
                  <a:pt x="36945" y="248677"/>
                  <a:pt x="22156" y="239586"/>
                </a:cubicBezTo>
                <a:lnTo>
                  <a:pt x="0" y="278649"/>
                </a:lnTo>
                <a:lnTo>
                  <a:pt x="0" y="260595"/>
                </a:lnTo>
                <a:cubicBezTo>
                  <a:pt x="5973" y="252057"/>
                  <a:pt x="9654" y="242433"/>
                  <a:pt x="11467" y="232488"/>
                </a:cubicBezTo>
                <a:lnTo>
                  <a:pt x="0" y="218900"/>
                </a:lnTo>
                <a:lnTo>
                  <a:pt x="0" y="201603"/>
                </a:lnTo>
                <a:cubicBezTo>
                  <a:pt x="14950" y="226291"/>
                  <a:pt x="42305" y="241857"/>
                  <a:pt x="73296" y="241857"/>
                </a:cubicBezTo>
                <a:cubicBezTo>
                  <a:pt x="97207" y="241857"/>
                  <a:pt x="118953" y="232592"/>
                  <a:pt x="134965" y="217271"/>
                </a:cubicBezTo>
                <a:lnTo>
                  <a:pt x="0" y="82306"/>
                </a:lnTo>
                <a:lnTo>
                  <a:pt x="0" y="82216"/>
                </a:lnTo>
                <a:lnTo>
                  <a:pt x="135010" y="217225"/>
                </a:lnTo>
                <a:cubicBezTo>
                  <a:pt x="150331" y="201213"/>
                  <a:pt x="159597" y="179467"/>
                  <a:pt x="159597" y="155556"/>
                </a:cubicBezTo>
                <a:cubicBezTo>
                  <a:pt x="159597" y="105538"/>
                  <a:pt x="119048" y="64989"/>
                  <a:pt x="69030" y="64989"/>
                </a:cubicBezTo>
                <a:cubicBezTo>
                  <a:pt x="49952" y="65355"/>
                  <a:pt x="25806" y="60121"/>
                  <a:pt x="12948" y="46961"/>
                </a:cubicBezTo>
                <a:lnTo>
                  <a:pt x="0" y="66032"/>
                </a:lnTo>
                <a:lnTo>
                  <a:pt x="0" y="46474"/>
                </a:lnTo>
                <a:cubicBezTo>
                  <a:pt x="9193" y="32573"/>
                  <a:pt x="11853" y="16060"/>
                  <a:pt x="9334" y="0"/>
                </a:cubicBezTo>
                <a:lnTo>
                  <a:pt x="17529" y="0"/>
                </a:lnTo>
                <a:cubicBezTo>
                  <a:pt x="21671" y="11094"/>
                  <a:pt x="20740" y="22668"/>
                  <a:pt x="17673" y="33790"/>
                </a:cubicBezTo>
                <a:cubicBezTo>
                  <a:pt x="27631" y="50142"/>
                  <a:pt x="43609" y="53932"/>
                  <a:pt x="69593" y="53433"/>
                </a:cubicBezTo>
                <a:cubicBezTo>
                  <a:pt x="102600" y="53434"/>
                  <a:pt x="131938" y="69140"/>
                  <a:pt x="150227" y="93727"/>
                </a:cubicBezTo>
                <a:cubicBezTo>
                  <a:pt x="166735" y="90718"/>
                  <a:pt x="182357" y="82561"/>
                  <a:pt x="195118" y="69800"/>
                </a:cubicBezTo>
                <a:cubicBezTo>
                  <a:pt x="212026" y="52893"/>
                  <a:pt x="220851" y="30964"/>
                  <a:pt x="221339" y="8808"/>
                </a:cubicBezTo>
                <a:lnTo>
                  <a:pt x="136174" y="8808"/>
                </a:lnTo>
                <a:lnTo>
                  <a:pt x="136173" y="8744"/>
                </a:lnTo>
                <a:lnTo>
                  <a:pt x="221340" y="8744"/>
                </a:lnTo>
                <a:lnTo>
                  <a:pt x="219467" y="0"/>
                </a:lnTo>
                <a:lnTo>
                  <a:pt x="231012" y="0"/>
                </a:lnTo>
                <a:cubicBezTo>
                  <a:pt x="232616" y="2826"/>
                  <a:pt x="232794" y="5800"/>
                  <a:pt x="232840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0" name="Teardrop 3"/>
          <p:cNvSpPr/>
          <p:nvPr/>
        </p:nvSpPr>
        <p:spPr>
          <a:xfrm rot="5400000" flipH="1" flipV="1">
            <a:off x="158090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3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5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1" name="Teardrop 3"/>
          <p:cNvSpPr/>
          <p:nvPr/>
        </p:nvSpPr>
        <p:spPr>
          <a:xfrm rot="5400000" flipH="1" flipV="1">
            <a:off x="242344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2" name="Teardrop 3"/>
          <p:cNvSpPr/>
          <p:nvPr/>
        </p:nvSpPr>
        <p:spPr>
          <a:xfrm rot="5400000" flipH="1" flipV="1">
            <a:off x="326598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3" name="Teardrop 3"/>
          <p:cNvSpPr/>
          <p:nvPr/>
        </p:nvSpPr>
        <p:spPr>
          <a:xfrm rot="5400000" flipH="1" flipV="1">
            <a:off x="410852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6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4" name="Teardrop 3"/>
          <p:cNvSpPr/>
          <p:nvPr/>
        </p:nvSpPr>
        <p:spPr>
          <a:xfrm rot="5400000" flipH="1" flipV="1">
            <a:off x="495106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5" name="Teardrop 3"/>
          <p:cNvSpPr/>
          <p:nvPr/>
        </p:nvSpPr>
        <p:spPr>
          <a:xfrm rot="5400000" flipH="1" flipV="1">
            <a:off x="579360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6" name="Teardrop 3"/>
          <p:cNvSpPr/>
          <p:nvPr/>
        </p:nvSpPr>
        <p:spPr>
          <a:xfrm rot="5400000" flipH="1" flipV="1">
            <a:off x="832122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7" name="Teardrop 3"/>
          <p:cNvSpPr/>
          <p:nvPr/>
        </p:nvSpPr>
        <p:spPr>
          <a:xfrm rot="5400000" flipH="1" flipV="1">
            <a:off x="747868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6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8" name="Teardrop 3"/>
          <p:cNvSpPr/>
          <p:nvPr/>
        </p:nvSpPr>
        <p:spPr>
          <a:xfrm rot="5400000" flipH="1" flipV="1">
            <a:off x="1000630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9" name="Teardrop 3"/>
          <p:cNvSpPr/>
          <p:nvPr/>
        </p:nvSpPr>
        <p:spPr>
          <a:xfrm rot="5400000" flipH="1" flipV="1">
            <a:off x="916376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7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6"/>
                  <a:pt x="5972" y="26608"/>
                  <a:pt x="0" y="18073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0" name="Teardrop 3"/>
          <p:cNvSpPr/>
          <p:nvPr/>
        </p:nvSpPr>
        <p:spPr>
          <a:xfrm rot="5400000" flipH="1" flipV="1">
            <a:off x="11691380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1" name="Teardrop 3"/>
          <p:cNvSpPr/>
          <p:nvPr/>
        </p:nvSpPr>
        <p:spPr>
          <a:xfrm rot="5400000" flipH="1" flipV="1">
            <a:off x="1084884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6"/>
                  <a:pt x="5972" y="26608"/>
                  <a:pt x="0" y="18073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2" name="Teardrop 3"/>
          <p:cNvSpPr/>
          <p:nvPr/>
        </p:nvSpPr>
        <p:spPr>
          <a:xfrm rot="5400000" flipH="1" flipV="1">
            <a:off x="733383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3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8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3" name="Oval 1651"/>
          <p:cNvSpPr/>
          <p:nvPr/>
        </p:nvSpPr>
        <p:spPr>
          <a:xfrm>
            <a:off x="812619" y="4561319"/>
            <a:ext cx="11030995" cy="10682"/>
          </a:xfrm>
          <a:custGeom>
            <a:avLst/>
            <a:gdLst/>
            <a:ahLst/>
            <a:cxnLst/>
            <a:rect l="l" t="t" r="r" b="b"/>
            <a:pathLst>
              <a:path w="11030995" h="10682">
                <a:moveTo>
                  <a:pt x="10992007" y="0"/>
                </a:moveTo>
                <a:cubicBezTo>
                  <a:pt x="11006265" y="0"/>
                  <a:pt x="11019702" y="3516"/>
                  <a:pt x="11030995" y="10682"/>
                </a:cubicBezTo>
                <a:lnTo>
                  <a:pt x="10953019" y="10682"/>
                </a:lnTo>
                <a:cubicBezTo>
                  <a:pt x="10964312" y="3516"/>
                  <a:pt x="10977749" y="0"/>
                  <a:pt x="10992007" y="0"/>
                </a:cubicBezTo>
                <a:close/>
                <a:moveTo>
                  <a:pt x="10149468" y="0"/>
                </a:moveTo>
                <a:cubicBezTo>
                  <a:pt x="10163726" y="0"/>
                  <a:pt x="10177163" y="3516"/>
                  <a:pt x="10188456" y="10682"/>
                </a:cubicBezTo>
                <a:lnTo>
                  <a:pt x="10110480" y="10682"/>
                </a:lnTo>
                <a:cubicBezTo>
                  <a:pt x="10121773" y="3516"/>
                  <a:pt x="10135210" y="0"/>
                  <a:pt x="10149468" y="0"/>
                </a:cubicBezTo>
                <a:close/>
                <a:moveTo>
                  <a:pt x="9306928" y="0"/>
                </a:moveTo>
                <a:cubicBezTo>
                  <a:pt x="9321186" y="0"/>
                  <a:pt x="9334623" y="3516"/>
                  <a:pt x="9345916" y="10682"/>
                </a:cubicBezTo>
                <a:lnTo>
                  <a:pt x="9267940" y="10682"/>
                </a:lnTo>
                <a:cubicBezTo>
                  <a:pt x="9279233" y="3516"/>
                  <a:pt x="9292670" y="0"/>
                  <a:pt x="9306928" y="0"/>
                </a:cubicBezTo>
                <a:close/>
                <a:moveTo>
                  <a:pt x="8464388" y="0"/>
                </a:moveTo>
                <a:cubicBezTo>
                  <a:pt x="8478646" y="0"/>
                  <a:pt x="8492083" y="3516"/>
                  <a:pt x="8503376" y="10682"/>
                </a:cubicBezTo>
                <a:lnTo>
                  <a:pt x="8425400" y="10682"/>
                </a:lnTo>
                <a:cubicBezTo>
                  <a:pt x="8436693" y="3516"/>
                  <a:pt x="8450130" y="0"/>
                  <a:pt x="8464388" y="0"/>
                </a:cubicBezTo>
                <a:close/>
                <a:moveTo>
                  <a:pt x="7621848" y="0"/>
                </a:moveTo>
                <a:cubicBezTo>
                  <a:pt x="7636106" y="0"/>
                  <a:pt x="7649543" y="3516"/>
                  <a:pt x="7660836" y="10682"/>
                </a:cubicBezTo>
                <a:lnTo>
                  <a:pt x="7582860" y="10682"/>
                </a:lnTo>
                <a:cubicBezTo>
                  <a:pt x="7594153" y="3516"/>
                  <a:pt x="7607590" y="0"/>
                  <a:pt x="7621848" y="0"/>
                </a:cubicBezTo>
                <a:close/>
                <a:moveTo>
                  <a:pt x="6779308" y="0"/>
                </a:moveTo>
                <a:cubicBezTo>
                  <a:pt x="6793566" y="0"/>
                  <a:pt x="6807003" y="3516"/>
                  <a:pt x="6818296" y="10682"/>
                </a:cubicBezTo>
                <a:lnTo>
                  <a:pt x="6740320" y="10682"/>
                </a:lnTo>
                <a:cubicBezTo>
                  <a:pt x="6751613" y="3516"/>
                  <a:pt x="6765050" y="0"/>
                  <a:pt x="6779308" y="0"/>
                </a:cubicBezTo>
                <a:close/>
                <a:moveTo>
                  <a:pt x="5936768" y="0"/>
                </a:moveTo>
                <a:cubicBezTo>
                  <a:pt x="5951026" y="0"/>
                  <a:pt x="5964463" y="3516"/>
                  <a:pt x="5975757" y="10682"/>
                </a:cubicBezTo>
                <a:lnTo>
                  <a:pt x="5897780" y="10682"/>
                </a:lnTo>
                <a:cubicBezTo>
                  <a:pt x="5909073" y="3516"/>
                  <a:pt x="5922510" y="0"/>
                  <a:pt x="5936768" y="0"/>
                </a:cubicBezTo>
                <a:close/>
                <a:moveTo>
                  <a:pt x="5094228" y="0"/>
                </a:moveTo>
                <a:cubicBezTo>
                  <a:pt x="5108486" y="0"/>
                  <a:pt x="5121923" y="3516"/>
                  <a:pt x="5133217" y="10682"/>
                </a:cubicBezTo>
                <a:lnTo>
                  <a:pt x="5055240" y="10682"/>
                </a:lnTo>
                <a:cubicBezTo>
                  <a:pt x="5066533" y="3516"/>
                  <a:pt x="5079970" y="0"/>
                  <a:pt x="5094228" y="0"/>
                </a:cubicBezTo>
                <a:close/>
                <a:moveTo>
                  <a:pt x="4251688" y="0"/>
                </a:moveTo>
                <a:cubicBezTo>
                  <a:pt x="4265946" y="0"/>
                  <a:pt x="4279383" y="3516"/>
                  <a:pt x="4290676" y="10682"/>
                </a:cubicBezTo>
                <a:lnTo>
                  <a:pt x="4212700" y="10682"/>
                </a:lnTo>
                <a:cubicBezTo>
                  <a:pt x="4223993" y="3516"/>
                  <a:pt x="4237430" y="0"/>
                  <a:pt x="4251688" y="0"/>
                </a:cubicBezTo>
                <a:close/>
                <a:moveTo>
                  <a:pt x="3409148" y="0"/>
                </a:moveTo>
                <a:cubicBezTo>
                  <a:pt x="3423406" y="0"/>
                  <a:pt x="3436843" y="3516"/>
                  <a:pt x="3448136" y="10682"/>
                </a:cubicBezTo>
                <a:lnTo>
                  <a:pt x="3370160" y="10682"/>
                </a:lnTo>
                <a:cubicBezTo>
                  <a:pt x="3381453" y="3516"/>
                  <a:pt x="3394890" y="0"/>
                  <a:pt x="3409148" y="0"/>
                </a:cubicBezTo>
                <a:close/>
                <a:moveTo>
                  <a:pt x="2566608" y="0"/>
                </a:moveTo>
                <a:cubicBezTo>
                  <a:pt x="2580866" y="0"/>
                  <a:pt x="2594303" y="3516"/>
                  <a:pt x="2605596" y="10682"/>
                </a:cubicBezTo>
                <a:lnTo>
                  <a:pt x="2527620" y="10682"/>
                </a:lnTo>
                <a:cubicBezTo>
                  <a:pt x="2538913" y="3516"/>
                  <a:pt x="2552350" y="0"/>
                  <a:pt x="2566608" y="0"/>
                </a:cubicBezTo>
                <a:close/>
                <a:moveTo>
                  <a:pt x="1724068" y="0"/>
                </a:moveTo>
                <a:cubicBezTo>
                  <a:pt x="1738326" y="0"/>
                  <a:pt x="1751763" y="3516"/>
                  <a:pt x="1763056" y="10682"/>
                </a:cubicBezTo>
                <a:lnTo>
                  <a:pt x="1685080" y="10682"/>
                </a:lnTo>
                <a:cubicBezTo>
                  <a:pt x="1696373" y="3516"/>
                  <a:pt x="1709810" y="0"/>
                  <a:pt x="1724068" y="0"/>
                </a:cubicBezTo>
                <a:close/>
                <a:moveTo>
                  <a:pt x="881528" y="0"/>
                </a:moveTo>
                <a:cubicBezTo>
                  <a:pt x="895786" y="0"/>
                  <a:pt x="909223" y="3516"/>
                  <a:pt x="920516" y="10682"/>
                </a:cubicBezTo>
                <a:lnTo>
                  <a:pt x="842540" y="10682"/>
                </a:lnTo>
                <a:cubicBezTo>
                  <a:pt x="853833" y="3516"/>
                  <a:pt x="867270" y="0"/>
                  <a:pt x="881528" y="0"/>
                </a:cubicBezTo>
                <a:close/>
                <a:moveTo>
                  <a:pt x="38988" y="0"/>
                </a:moveTo>
                <a:cubicBezTo>
                  <a:pt x="53246" y="0"/>
                  <a:pt x="66683" y="3516"/>
                  <a:pt x="77976" y="10682"/>
                </a:cubicBezTo>
                <a:lnTo>
                  <a:pt x="0" y="10682"/>
                </a:lnTo>
                <a:cubicBezTo>
                  <a:pt x="11293" y="3516"/>
                  <a:pt x="24730" y="0"/>
                  <a:pt x="389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Commune de Celles – Compte 2018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‹N°›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136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 dirty="0"/>
              <a:t>Commune de Celles – Compte 2018</a:t>
            </a:r>
            <a:endParaRPr lang="fr-FR" noProof="0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D356C7E-18FD-4037-AB5E-A040839020C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97" y="5507685"/>
            <a:ext cx="1308513" cy="1237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235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6" name="Group 525"/>
          <p:cNvGrpSpPr/>
          <p:nvPr/>
        </p:nvGrpSpPr>
        <p:grpSpPr>
          <a:xfrm>
            <a:off x="0" y="420256"/>
            <a:ext cx="12188952" cy="3795497"/>
            <a:chOff x="0" y="420256"/>
            <a:chExt cx="12188952" cy="3795497"/>
          </a:xfrm>
        </p:grpSpPr>
        <p:cxnSp>
          <p:nvCxnSpPr>
            <p:cNvPr id="527" name="Straight Connector 526"/>
            <p:cNvCxnSpPr/>
            <p:nvPr/>
          </p:nvCxnSpPr>
          <p:spPr>
            <a:xfrm>
              <a:off x="0" y="4215753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8" name="Straight Connector 527"/>
            <p:cNvCxnSpPr/>
            <p:nvPr/>
          </p:nvCxnSpPr>
          <p:spPr>
            <a:xfrm>
              <a:off x="0" y="3794032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9" name="Straight Connector 528"/>
            <p:cNvCxnSpPr/>
            <p:nvPr/>
          </p:nvCxnSpPr>
          <p:spPr>
            <a:xfrm>
              <a:off x="0" y="3372310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0" name="Straight Connector 529"/>
            <p:cNvCxnSpPr/>
            <p:nvPr/>
          </p:nvCxnSpPr>
          <p:spPr>
            <a:xfrm>
              <a:off x="0" y="2950588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1" name="Straight Connector 530"/>
            <p:cNvCxnSpPr/>
            <p:nvPr/>
          </p:nvCxnSpPr>
          <p:spPr>
            <a:xfrm>
              <a:off x="0" y="2528866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2" name="Straight Connector 531"/>
            <p:cNvCxnSpPr/>
            <p:nvPr/>
          </p:nvCxnSpPr>
          <p:spPr>
            <a:xfrm>
              <a:off x="0" y="2107144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3" name="Straight Connector 532"/>
            <p:cNvCxnSpPr/>
            <p:nvPr/>
          </p:nvCxnSpPr>
          <p:spPr>
            <a:xfrm>
              <a:off x="0" y="1685422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4" name="Straight Connector 533"/>
            <p:cNvCxnSpPr/>
            <p:nvPr/>
          </p:nvCxnSpPr>
          <p:spPr>
            <a:xfrm>
              <a:off x="0" y="1263700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5" name="Straight Connector 534"/>
            <p:cNvCxnSpPr/>
            <p:nvPr/>
          </p:nvCxnSpPr>
          <p:spPr>
            <a:xfrm>
              <a:off x="0" y="841978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6" name="Straight Connector 535"/>
            <p:cNvCxnSpPr/>
            <p:nvPr/>
          </p:nvCxnSpPr>
          <p:spPr>
            <a:xfrm>
              <a:off x="0" y="420256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7" name="Rectangle 379"/>
          <p:cNvSpPr/>
          <p:nvPr/>
        </p:nvSpPr>
        <p:spPr>
          <a:xfrm rot="18900000" flipV="1">
            <a:off x="9445819" y="-965459"/>
            <a:ext cx="13717" cy="6493220"/>
          </a:xfrm>
          <a:custGeom>
            <a:avLst/>
            <a:gdLst/>
            <a:ahLst/>
            <a:cxnLst/>
            <a:rect l="l" t="t" r="r" b="b"/>
            <a:pathLst>
              <a:path w="13717" h="6493220">
                <a:moveTo>
                  <a:pt x="1" y="6493220"/>
                </a:moveTo>
                <a:lnTo>
                  <a:pt x="13717" y="647950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8" name="Rectangle 56"/>
          <p:cNvSpPr/>
          <p:nvPr/>
        </p:nvSpPr>
        <p:spPr>
          <a:xfrm>
            <a:off x="0" y="0"/>
            <a:ext cx="11816540" cy="4572004"/>
          </a:xfrm>
          <a:custGeom>
            <a:avLst/>
            <a:gdLst/>
            <a:ahLst/>
            <a:cxnLst/>
            <a:rect l="l" t="t" r="r" b="b"/>
            <a:pathLst>
              <a:path w="11816540" h="4572004">
                <a:moveTo>
                  <a:pt x="11802824" y="4"/>
                </a:moveTo>
                <a:lnTo>
                  <a:pt x="11816540" y="4"/>
                </a:lnTo>
                <a:lnTo>
                  <a:pt x="11816540" y="4572004"/>
                </a:lnTo>
                <a:lnTo>
                  <a:pt x="11802824" y="4572004"/>
                </a:lnTo>
                <a:close/>
                <a:moveTo>
                  <a:pt x="5901406" y="4"/>
                </a:moveTo>
                <a:lnTo>
                  <a:pt x="5915122" y="4"/>
                </a:lnTo>
                <a:lnTo>
                  <a:pt x="5915122" y="4572004"/>
                </a:lnTo>
                <a:lnTo>
                  <a:pt x="5901406" y="4572004"/>
                </a:lnTo>
                <a:close/>
                <a:moveTo>
                  <a:pt x="10959754" y="3"/>
                </a:moveTo>
                <a:lnTo>
                  <a:pt x="10973470" y="3"/>
                </a:lnTo>
                <a:lnTo>
                  <a:pt x="10973470" y="4572003"/>
                </a:lnTo>
                <a:lnTo>
                  <a:pt x="10959754" y="4572003"/>
                </a:lnTo>
                <a:close/>
                <a:moveTo>
                  <a:pt x="5058348" y="3"/>
                </a:moveTo>
                <a:lnTo>
                  <a:pt x="5072064" y="3"/>
                </a:lnTo>
                <a:lnTo>
                  <a:pt x="5072064" y="4572003"/>
                </a:lnTo>
                <a:lnTo>
                  <a:pt x="5058348" y="4572003"/>
                </a:lnTo>
                <a:close/>
                <a:moveTo>
                  <a:pt x="11381283" y="2"/>
                </a:moveTo>
                <a:lnTo>
                  <a:pt x="11394999" y="2"/>
                </a:lnTo>
                <a:lnTo>
                  <a:pt x="11394999" y="4572002"/>
                </a:lnTo>
                <a:lnTo>
                  <a:pt x="11381283" y="4572002"/>
                </a:lnTo>
                <a:close/>
                <a:moveTo>
                  <a:pt x="10538225" y="2"/>
                </a:moveTo>
                <a:lnTo>
                  <a:pt x="10551941" y="2"/>
                </a:lnTo>
                <a:lnTo>
                  <a:pt x="10551941" y="4572002"/>
                </a:lnTo>
                <a:lnTo>
                  <a:pt x="10538225" y="4572002"/>
                </a:lnTo>
                <a:close/>
                <a:moveTo>
                  <a:pt x="10116696" y="2"/>
                </a:moveTo>
                <a:lnTo>
                  <a:pt x="10130412" y="2"/>
                </a:lnTo>
                <a:lnTo>
                  <a:pt x="10130412" y="4572002"/>
                </a:lnTo>
                <a:lnTo>
                  <a:pt x="10116696" y="4572002"/>
                </a:lnTo>
                <a:close/>
                <a:moveTo>
                  <a:pt x="6322935" y="2"/>
                </a:moveTo>
                <a:lnTo>
                  <a:pt x="6336651" y="2"/>
                </a:lnTo>
                <a:lnTo>
                  <a:pt x="6336651" y="4572002"/>
                </a:lnTo>
                <a:lnTo>
                  <a:pt x="6322935" y="4572002"/>
                </a:lnTo>
                <a:close/>
                <a:moveTo>
                  <a:pt x="5479877" y="2"/>
                </a:moveTo>
                <a:lnTo>
                  <a:pt x="5493593" y="2"/>
                </a:lnTo>
                <a:lnTo>
                  <a:pt x="5493593" y="4572002"/>
                </a:lnTo>
                <a:lnTo>
                  <a:pt x="5479877" y="4572002"/>
                </a:lnTo>
                <a:close/>
                <a:moveTo>
                  <a:pt x="4636819" y="2"/>
                </a:moveTo>
                <a:lnTo>
                  <a:pt x="4650535" y="2"/>
                </a:lnTo>
                <a:lnTo>
                  <a:pt x="4650535" y="4572002"/>
                </a:lnTo>
                <a:lnTo>
                  <a:pt x="4636819" y="4572002"/>
                </a:lnTo>
                <a:close/>
                <a:moveTo>
                  <a:pt x="4215290" y="2"/>
                </a:moveTo>
                <a:lnTo>
                  <a:pt x="4229006" y="2"/>
                </a:lnTo>
                <a:lnTo>
                  <a:pt x="4229006" y="4572002"/>
                </a:lnTo>
                <a:lnTo>
                  <a:pt x="4215290" y="4572002"/>
                </a:lnTo>
                <a:close/>
                <a:moveTo>
                  <a:pt x="421529" y="2"/>
                </a:moveTo>
                <a:lnTo>
                  <a:pt x="435245" y="2"/>
                </a:lnTo>
                <a:lnTo>
                  <a:pt x="435245" y="4572002"/>
                </a:lnTo>
                <a:lnTo>
                  <a:pt x="421529" y="4572002"/>
                </a:lnTo>
                <a:close/>
                <a:moveTo>
                  <a:pt x="0" y="2"/>
                </a:moveTo>
                <a:lnTo>
                  <a:pt x="13716" y="2"/>
                </a:lnTo>
                <a:lnTo>
                  <a:pt x="13716" y="4572002"/>
                </a:lnTo>
                <a:lnTo>
                  <a:pt x="0" y="4572002"/>
                </a:lnTo>
                <a:close/>
                <a:moveTo>
                  <a:pt x="9273638" y="1"/>
                </a:moveTo>
                <a:lnTo>
                  <a:pt x="9287354" y="1"/>
                </a:lnTo>
                <a:lnTo>
                  <a:pt x="9287354" y="4572001"/>
                </a:lnTo>
                <a:lnTo>
                  <a:pt x="9273638" y="4572001"/>
                </a:lnTo>
                <a:close/>
                <a:moveTo>
                  <a:pt x="3372232" y="1"/>
                </a:moveTo>
                <a:lnTo>
                  <a:pt x="3385948" y="1"/>
                </a:lnTo>
                <a:lnTo>
                  <a:pt x="3385948" y="4572001"/>
                </a:lnTo>
                <a:lnTo>
                  <a:pt x="3372232" y="4572001"/>
                </a:lnTo>
                <a:close/>
                <a:moveTo>
                  <a:pt x="9695167" y="0"/>
                </a:moveTo>
                <a:lnTo>
                  <a:pt x="9708883" y="0"/>
                </a:lnTo>
                <a:lnTo>
                  <a:pt x="9708883" y="4572000"/>
                </a:lnTo>
                <a:lnTo>
                  <a:pt x="9695167" y="4572000"/>
                </a:lnTo>
                <a:close/>
                <a:moveTo>
                  <a:pt x="8852109" y="0"/>
                </a:moveTo>
                <a:lnTo>
                  <a:pt x="8865825" y="0"/>
                </a:lnTo>
                <a:lnTo>
                  <a:pt x="8865825" y="4572000"/>
                </a:lnTo>
                <a:lnTo>
                  <a:pt x="8852109" y="4572000"/>
                </a:lnTo>
                <a:close/>
                <a:moveTo>
                  <a:pt x="8430580" y="0"/>
                </a:moveTo>
                <a:lnTo>
                  <a:pt x="8444296" y="0"/>
                </a:lnTo>
                <a:lnTo>
                  <a:pt x="8444296" y="4572000"/>
                </a:lnTo>
                <a:lnTo>
                  <a:pt x="8430580" y="4572000"/>
                </a:lnTo>
                <a:close/>
                <a:moveTo>
                  <a:pt x="8009051" y="0"/>
                </a:moveTo>
                <a:lnTo>
                  <a:pt x="8022767" y="0"/>
                </a:lnTo>
                <a:lnTo>
                  <a:pt x="8022767" y="4572000"/>
                </a:lnTo>
                <a:lnTo>
                  <a:pt x="8009051" y="4572000"/>
                </a:lnTo>
                <a:close/>
                <a:moveTo>
                  <a:pt x="7587522" y="0"/>
                </a:moveTo>
                <a:lnTo>
                  <a:pt x="7601238" y="0"/>
                </a:lnTo>
                <a:lnTo>
                  <a:pt x="7601238" y="4572000"/>
                </a:lnTo>
                <a:lnTo>
                  <a:pt x="7587522" y="4572000"/>
                </a:lnTo>
                <a:close/>
                <a:moveTo>
                  <a:pt x="7165993" y="0"/>
                </a:moveTo>
                <a:lnTo>
                  <a:pt x="7179709" y="0"/>
                </a:lnTo>
                <a:lnTo>
                  <a:pt x="7179709" y="4572000"/>
                </a:lnTo>
                <a:lnTo>
                  <a:pt x="7165993" y="4572000"/>
                </a:lnTo>
                <a:close/>
                <a:moveTo>
                  <a:pt x="6744464" y="0"/>
                </a:moveTo>
                <a:lnTo>
                  <a:pt x="6758180" y="0"/>
                </a:lnTo>
                <a:lnTo>
                  <a:pt x="6758180" y="4572000"/>
                </a:lnTo>
                <a:lnTo>
                  <a:pt x="6744464" y="4572000"/>
                </a:lnTo>
                <a:close/>
                <a:moveTo>
                  <a:pt x="3793761" y="0"/>
                </a:moveTo>
                <a:lnTo>
                  <a:pt x="3807477" y="0"/>
                </a:lnTo>
                <a:lnTo>
                  <a:pt x="3807477" y="4572000"/>
                </a:lnTo>
                <a:lnTo>
                  <a:pt x="3793761" y="4572000"/>
                </a:lnTo>
                <a:close/>
                <a:moveTo>
                  <a:pt x="2950703" y="0"/>
                </a:moveTo>
                <a:lnTo>
                  <a:pt x="2964419" y="0"/>
                </a:lnTo>
                <a:lnTo>
                  <a:pt x="2964419" y="4572000"/>
                </a:lnTo>
                <a:lnTo>
                  <a:pt x="2950703" y="4572000"/>
                </a:lnTo>
                <a:close/>
                <a:moveTo>
                  <a:pt x="2529174" y="0"/>
                </a:moveTo>
                <a:lnTo>
                  <a:pt x="2542890" y="0"/>
                </a:lnTo>
                <a:lnTo>
                  <a:pt x="2542890" y="4572000"/>
                </a:lnTo>
                <a:lnTo>
                  <a:pt x="2529174" y="4572000"/>
                </a:lnTo>
                <a:close/>
                <a:moveTo>
                  <a:pt x="2107645" y="0"/>
                </a:moveTo>
                <a:lnTo>
                  <a:pt x="2121361" y="0"/>
                </a:lnTo>
                <a:lnTo>
                  <a:pt x="2121361" y="4572000"/>
                </a:lnTo>
                <a:lnTo>
                  <a:pt x="2107645" y="4572000"/>
                </a:lnTo>
                <a:close/>
                <a:moveTo>
                  <a:pt x="1686116" y="0"/>
                </a:moveTo>
                <a:lnTo>
                  <a:pt x="1699832" y="0"/>
                </a:lnTo>
                <a:lnTo>
                  <a:pt x="1699832" y="4572000"/>
                </a:lnTo>
                <a:lnTo>
                  <a:pt x="1686116" y="4572000"/>
                </a:lnTo>
                <a:close/>
                <a:moveTo>
                  <a:pt x="1264587" y="0"/>
                </a:moveTo>
                <a:lnTo>
                  <a:pt x="1278303" y="0"/>
                </a:lnTo>
                <a:lnTo>
                  <a:pt x="1278303" y="4572000"/>
                </a:lnTo>
                <a:lnTo>
                  <a:pt x="1264587" y="4572000"/>
                </a:lnTo>
                <a:close/>
                <a:moveTo>
                  <a:pt x="843058" y="0"/>
                </a:moveTo>
                <a:lnTo>
                  <a:pt x="856774" y="0"/>
                </a:lnTo>
                <a:lnTo>
                  <a:pt x="856774" y="4572000"/>
                </a:lnTo>
                <a:lnTo>
                  <a:pt x="843058" y="457200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9" name="Rectangle 87"/>
          <p:cNvSpPr/>
          <p:nvPr/>
        </p:nvSpPr>
        <p:spPr>
          <a:xfrm rot="2700000">
            <a:off x="2311242" y="-967047"/>
            <a:ext cx="13716" cy="6570294"/>
          </a:xfrm>
          <a:custGeom>
            <a:avLst/>
            <a:gdLst/>
            <a:ahLst/>
            <a:cxnLst/>
            <a:rect l="l" t="t" r="r" b="b"/>
            <a:pathLst>
              <a:path w="13716" h="6570294">
                <a:moveTo>
                  <a:pt x="0" y="6556578"/>
                </a:moveTo>
                <a:lnTo>
                  <a:pt x="13716" y="6570294"/>
                </a:lnTo>
                <a:lnTo>
                  <a:pt x="13716" y="6570294"/>
                </a:lnTo>
                <a:lnTo>
                  <a:pt x="0" y="6556578"/>
                </a:lnTo>
                <a:close/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0" name="Rectangle 88"/>
          <p:cNvSpPr/>
          <p:nvPr/>
        </p:nvSpPr>
        <p:spPr>
          <a:xfrm rot="2700000">
            <a:off x="3186527" y="-953751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1" name="Rectangle 89"/>
          <p:cNvSpPr/>
          <p:nvPr/>
        </p:nvSpPr>
        <p:spPr>
          <a:xfrm rot="2700000">
            <a:off x="4029713" y="-953750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7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2" name="Rectangle 90"/>
          <p:cNvSpPr/>
          <p:nvPr/>
        </p:nvSpPr>
        <p:spPr>
          <a:xfrm rot="2700000">
            <a:off x="4872899" y="-953750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3" name="Rectangle 91"/>
          <p:cNvSpPr/>
          <p:nvPr/>
        </p:nvSpPr>
        <p:spPr>
          <a:xfrm rot="2700000">
            <a:off x="5716086" y="-953749"/>
            <a:ext cx="13716" cy="6479501"/>
          </a:xfrm>
          <a:custGeom>
            <a:avLst/>
            <a:gdLst/>
            <a:ahLst/>
            <a:cxnLst/>
            <a:rect l="l" t="t" r="r" b="b"/>
            <a:pathLst>
              <a:path w="13716" h="6479501">
                <a:moveTo>
                  <a:pt x="0" y="13716"/>
                </a:moveTo>
                <a:lnTo>
                  <a:pt x="13716" y="0"/>
                </a:lnTo>
                <a:lnTo>
                  <a:pt x="13716" y="6465785"/>
                </a:lnTo>
                <a:lnTo>
                  <a:pt x="0" y="647950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4" name="Rectangle 92"/>
          <p:cNvSpPr/>
          <p:nvPr/>
        </p:nvSpPr>
        <p:spPr>
          <a:xfrm rot="2700000">
            <a:off x="6559272" y="-953750"/>
            <a:ext cx="13716" cy="6479502"/>
          </a:xfrm>
          <a:custGeom>
            <a:avLst/>
            <a:gdLst/>
            <a:ahLst/>
            <a:cxnLst/>
            <a:rect l="l" t="t" r="r" b="b"/>
            <a:pathLst>
              <a:path w="13716" h="6479502">
                <a:moveTo>
                  <a:pt x="0" y="13716"/>
                </a:moveTo>
                <a:lnTo>
                  <a:pt x="13716" y="0"/>
                </a:lnTo>
                <a:lnTo>
                  <a:pt x="13715" y="6465787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5" name="Rectangle 93"/>
          <p:cNvSpPr/>
          <p:nvPr/>
        </p:nvSpPr>
        <p:spPr>
          <a:xfrm rot="2700000">
            <a:off x="7402457" y="-944051"/>
            <a:ext cx="13717" cy="6479502"/>
          </a:xfrm>
          <a:custGeom>
            <a:avLst/>
            <a:gdLst/>
            <a:ahLst/>
            <a:cxnLst/>
            <a:rect l="l" t="t" r="r" b="b"/>
            <a:pathLst>
              <a:path w="13717" h="6479502">
                <a:moveTo>
                  <a:pt x="0" y="13716"/>
                </a:moveTo>
                <a:lnTo>
                  <a:pt x="13717" y="0"/>
                </a:lnTo>
                <a:lnTo>
                  <a:pt x="13716" y="6465787"/>
                </a:lnTo>
                <a:lnTo>
                  <a:pt x="1" y="647950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6" name="Rectangle 94"/>
          <p:cNvSpPr/>
          <p:nvPr/>
        </p:nvSpPr>
        <p:spPr>
          <a:xfrm rot="2700000">
            <a:off x="8245644" y="-953750"/>
            <a:ext cx="13716" cy="6479502"/>
          </a:xfrm>
          <a:custGeom>
            <a:avLst/>
            <a:gdLst/>
            <a:ahLst/>
            <a:cxnLst/>
            <a:rect l="l" t="t" r="r" b="b"/>
            <a:pathLst>
              <a:path w="13716" h="6479502">
                <a:moveTo>
                  <a:pt x="0" y="13716"/>
                </a:moveTo>
                <a:lnTo>
                  <a:pt x="13716" y="0"/>
                </a:lnTo>
                <a:lnTo>
                  <a:pt x="13715" y="6465787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7" name="Rectangle 95"/>
          <p:cNvSpPr/>
          <p:nvPr/>
        </p:nvSpPr>
        <p:spPr>
          <a:xfrm rot="2700000">
            <a:off x="9088831" y="-953750"/>
            <a:ext cx="13717" cy="6479503"/>
          </a:xfrm>
          <a:custGeom>
            <a:avLst/>
            <a:gdLst/>
            <a:ahLst/>
            <a:cxnLst/>
            <a:rect l="l" t="t" r="r" b="b"/>
            <a:pathLst>
              <a:path w="13717" h="6479503">
                <a:moveTo>
                  <a:pt x="13717" y="0"/>
                </a:moveTo>
                <a:lnTo>
                  <a:pt x="13716" y="6465787"/>
                </a:lnTo>
                <a:lnTo>
                  <a:pt x="0" y="6479503"/>
                </a:lnTo>
                <a:lnTo>
                  <a:pt x="1" y="1371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8" name="Rectangle 96"/>
          <p:cNvSpPr/>
          <p:nvPr/>
        </p:nvSpPr>
        <p:spPr>
          <a:xfrm rot="2700000">
            <a:off x="9912896" y="-907596"/>
            <a:ext cx="13716" cy="6425429"/>
          </a:xfrm>
          <a:custGeom>
            <a:avLst/>
            <a:gdLst/>
            <a:ahLst/>
            <a:cxnLst/>
            <a:rect l="l" t="t" r="r" b="b"/>
            <a:pathLst>
              <a:path w="13716" h="6425429">
                <a:moveTo>
                  <a:pt x="0" y="0"/>
                </a:moveTo>
                <a:lnTo>
                  <a:pt x="13716" y="13717"/>
                </a:lnTo>
                <a:lnTo>
                  <a:pt x="13716" y="6411713"/>
                </a:lnTo>
                <a:lnTo>
                  <a:pt x="0" y="642542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9" name="Rectangle 97"/>
          <p:cNvSpPr/>
          <p:nvPr/>
        </p:nvSpPr>
        <p:spPr>
          <a:xfrm rot="2700000">
            <a:off x="10334491" y="110221"/>
            <a:ext cx="13717" cy="5232981"/>
          </a:xfrm>
          <a:custGeom>
            <a:avLst/>
            <a:gdLst/>
            <a:ahLst/>
            <a:cxnLst/>
            <a:rect l="l" t="t" r="r" b="b"/>
            <a:pathLst>
              <a:path w="13717" h="5232981">
                <a:moveTo>
                  <a:pt x="0" y="0"/>
                </a:moveTo>
                <a:lnTo>
                  <a:pt x="13717" y="13716"/>
                </a:lnTo>
                <a:lnTo>
                  <a:pt x="13717" y="5219264"/>
                </a:lnTo>
                <a:lnTo>
                  <a:pt x="1" y="523298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0" name="Rectangle 98"/>
          <p:cNvSpPr/>
          <p:nvPr/>
        </p:nvSpPr>
        <p:spPr>
          <a:xfrm rot="2700000">
            <a:off x="10756084" y="1128037"/>
            <a:ext cx="13716" cy="4040537"/>
          </a:xfrm>
          <a:custGeom>
            <a:avLst/>
            <a:gdLst/>
            <a:ahLst/>
            <a:cxnLst/>
            <a:rect l="l" t="t" r="r" b="b"/>
            <a:pathLst>
              <a:path w="13716" h="4040537">
                <a:moveTo>
                  <a:pt x="0" y="0"/>
                </a:moveTo>
                <a:lnTo>
                  <a:pt x="13716" y="13716"/>
                </a:lnTo>
                <a:lnTo>
                  <a:pt x="13715" y="4026822"/>
                </a:lnTo>
                <a:lnTo>
                  <a:pt x="1" y="404053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1" name="Rectangle 99"/>
          <p:cNvSpPr/>
          <p:nvPr/>
        </p:nvSpPr>
        <p:spPr>
          <a:xfrm rot="2700000">
            <a:off x="11177678" y="2145853"/>
            <a:ext cx="13716" cy="2848091"/>
          </a:xfrm>
          <a:custGeom>
            <a:avLst/>
            <a:gdLst/>
            <a:ahLst/>
            <a:cxnLst/>
            <a:rect l="l" t="t" r="r" b="b"/>
            <a:pathLst>
              <a:path w="13716" h="2848091">
                <a:moveTo>
                  <a:pt x="0" y="0"/>
                </a:moveTo>
                <a:lnTo>
                  <a:pt x="13716" y="13716"/>
                </a:lnTo>
                <a:lnTo>
                  <a:pt x="13715" y="2834375"/>
                </a:lnTo>
                <a:lnTo>
                  <a:pt x="0" y="284809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2" name="Rectangle 100"/>
          <p:cNvSpPr/>
          <p:nvPr/>
        </p:nvSpPr>
        <p:spPr>
          <a:xfrm rot="2700000">
            <a:off x="11599272" y="3163669"/>
            <a:ext cx="13715" cy="1655644"/>
          </a:xfrm>
          <a:custGeom>
            <a:avLst/>
            <a:gdLst/>
            <a:ahLst/>
            <a:cxnLst/>
            <a:rect l="l" t="t" r="r" b="b"/>
            <a:pathLst>
              <a:path w="13715" h="1655644">
                <a:moveTo>
                  <a:pt x="0" y="0"/>
                </a:moveTo>
                <a:lnTo>
                  <a:pt x="13715" y="13716"/>
                </a:lnTo>
                <a:lnTo>
                  <a:pt x="13715" y="1641929"/>
                </a:lnTo>
                <a:lnTo>
                  <a:pt x="0" y="1655644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3" name="Rectangle 101"/>
          <p:cNvSpPr/>
          <p:nvPr/>
        </p:nvSpPr>
        <p:spPr>
          <a:xfrm rot="2700000">
            <a:off x="12020868" y="4181493"/>
            <a:ext cx="13715" cy="463189"/>
          </a:xfrm>
          <a:custGeom>
            <a:avLst/>
            <a:gdLst/>
            <a:ahLst/>
            <a:cxnLst/>
            <a:rect l="l" t="t" r="r" b="b"/>
            <a:pathLst>
              <a:path w="13715" h="463189">
                <a:moveTo>
                  <a:pt x="1" y="0"/>
                </a:moveTo>
                <a:lnTo>
                  <a:pt x="13715" y="13716"/>
                </a:lnTo>
                <a:lnTo>
                  <a:pt x="13715" y="449474"/>
                </a:lnTo>
                <a:lnTo>
                  <a:pt x="0" y="46318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4" name="Rectangle 102"/>
          <p:cNvSpPr/>
          <p:nvPr/>
        </p:nvSpPr>
        <p:spPr>
          <a:xfrm rot="2700000">
            <a:off x="203277" y="-93899"/>
            <a:ext cx="13716" cy="608068"/>
          </a:xfrm>
          <a:custGeom>
            <a:avLst/>
            <a:gdLst/>
            <a:ahLst/>
            <a:cxnLst/>
            <a:rect l="l" t="t" r="r" b="b"/>
            <a:pathLst>
              <a:path w="13716" h="608068">
                <a:moveTo>
                  <a:pt x="0" y="13716"/>
                </a:moveTo>
                <a:lnTo>
                  <a:pt x="13716" y="0"/>
                </a:lnTo>
                <a:lnTo>
                  <a:pt x="13716" y="608068"/>
                </a:lnTo>
                <a:lnTo>
                  <a:pt x="0" y="59435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5" name="Rectangle 103"/>
          <p:cNvSpPr/>
          <p:nvPr/>
        </p:nvSpPr>
        <p:spPr>
          <a:xfrm rot="2700000">
            <a:off x="624870" y="-268529"/>
            <a:ext cx="13716" cy="1800514"/>
          </a:xfrm>
          <a:custGeom>
            <a:avLst/>
            <a:gdLst/>
            <a:ahLst/>
            <a:cxnLst/>
            <a:rect l="l" t="t" r="r" b="b"/>
            <a:pathLst>
              <a:path w="13716" h="1800514">
                <a:moveTo>
                  <a:pt x="0" y="13716"/>
                </a:moveTo>
                <a:lnTo>
                  <a:pt x="13716" y="0"/>
                </a:lnTo>
                <a:lnTo>
                  <a:pt x="13716" y="1800514"/>
                </a:lnTo>
                <a:lnTo>
                  <a:pt x="0" y="178679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6" name="Rectangle 104"/>
          <p:cNvSpPr/>
          <p:nvPr/>
        </p:nvSpPr>
        <p:spPr>
          <a:xfrm rot="2700000">
            <a:off x="1046463" y="-443158"/>
            <a:ext cx="13716" cy="2992958"/>
          </a:xfrm>
          <a:custGeom>
            <a:avLst/>
            <a:gdLst/>
            <a:ahLst/>
            <a:cxnLst/>
            <a:rect l="l" t="t" r="r" b="b"/>
            <a:pathLst>
              <a:path w="13716" h="2992958">
                <a:moveTo>
                  <a:pt x="0" y="13716"/>
                </a:moveTo>
                <a:lnTo>
                  <a:pt x="13716" y="0"/>
                </a:lnTo>
                <a:lnTo>
                  <a:pt x="13716" y="2992958"/>
                </a:lnTo>
                <a:lnTo>
                  <a:pt x="0" y="297924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7" name="Rectangle 105"/>
          <p:cNvSpPr/>
          <p:nvPr/>
        </p:nvSpPr>
        <p:spPr>
          <a:xfrm rot="2700000">
            <a:off x="1468056" y="-617788"/>
            <a:ext cx="13716" cy="4185404"/>
          </a:xfrm>
          <a:custGeom>
            <a:avLst/>
            <a:gdLst/>
            <a:ahLst/>
            <a:cxnLst/>
            <a:rect l="l" t="t" r="r" b="b"/>
            <a:pathLst>
              <a:path w="13716" h="4185404">
                <a:moveTo>
                  <a:pt x="0" y="13716"/>
                </a:moveTo>
                <a:lnTo>
                  <a:pt x="13716" y="0"/>
                </a:lnTo>
                <a:lnTo>
                  <a:pt x="13716" y="4185404"/>
                </a:lnTo>
                <a:lnTo>
                  <a:pt x="0" y="417168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8" name="Rectangle 106"/>
          <p:cNvSpPr/>
          <p:nvPr/>
        </p:nvSpPr>
        <p:spPr>
          <a:xfrm rot="2700000">
            <a:off x="1889649" y="-792416"/>
            <a:ext cx="13716" cy="5377849"/>
          </a:xfrm>
          <a:custGeom>
            <a:avLst/>
            <a:gdLst/>
            <a:ahLst/>
            <a:cxnLst/>
            <a:rect l="l" t="t" r="r" b="b"/>
            <a:pathLst>
              <a:path w="13716" h="5377849">
                <a:moveTo>
                  <a:pt x="0" y="13716"/>
                </a:moveTo>
                <a:lnTo>
                  <a:pt x="13716" y="0"/>
                </a:lnTo>
                <a:lnTo>
                  <a:pt x="13716" y="5377849"/>
                </a:lnTo>
                <a:lnTo>
                  <a:pt x="0" y="536413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9" name="Rectangle 148"/>
          <p:cNvSpPr/>
          <p:nvPr/>
        </p:nvSpPr>
        <p:spPr>
          <a:xfrm rot="18900000" flipV="1">
            <a:off x="2070569" y="-450209"/>
            <a:ext cx="13716" cy="5889566"/>
          </a:xfrm>
          <a:custGeom>
            <a:avLst/>
            <a:gdLst/>
            <a:ahLst/>
            <a:cxnLst/>
            <a:rect l="l" t="t" r="r" b="b"/>
            <a:pathLst>
              <a:path w="13716" h="5889566">
                <a:moveTo>
                  <a:pt x="13716" y="5889566"/>
                </a:moveTo>
                <a:lnTo>
                  <a:pt x="13716" y="0"/>
                </a:lnTo>
                <a:lnTo>
                  <a:pt x="0" y="13716"/>
                </a:lnTo>
                <a:lnTo>
                  <a:pt x="0" y="587585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0" name="Rectangle 323"/>
          <p:cNvSpPr/>
          <p:nvPr/>
        </p:nvSpPr>
        <p:spPr>
          <a:xfrm rot="18900000" flipV="1">
            <a:off x="1648976" y="567610"/>
            <a:ext cx="13716" cy="4697119"/>
          </a:xfrm>
          <a:custGeom>
            <a:avLst/>
            <a:gdLst/>
            <a:ahLst/>
            <a:cxnLst/>
            <a:rect l="l" t="t" r="r" b="b"/>
            <a:pathLst>
              <a:path w="13716" h="4697119">
                <a:moveTo>
                  <a:pt x="13716" y="4697119"/>
                </a:moveTo>
                <a:lnTo>
                  <a:pt x="13716" y="0"/>
                </a:lnTo>
                <a:lnTo>
                  <a:pt x="0" y="13716"/>
                </a:lnTo>
                <a:lnTo>
                  <a:pt x="0" y="468340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1" name="Rectangle 324"/>
          <p:cNvSpPr/>
          <p:nvPr/>
        </p:nvSpPr>
        <p:spPr>
          <a:xfrm rot="18900000" flipV="1">
            <a:off x="1227383" y="1585424"/>
            <a:ext cx="13716" cy="3504674"/>
          </a:xfrm>
          <a:custGeom>
            <a:avLst/>
            <a:gdLst/>
            <a:ahLst/>
            <a:cxnLst/>
            <a:rect l="l" t="t" r="r" b="b"/>
            <a:pathLst>
              <a:path w="13716" h="3504674">
                <a:moveTo>
                  <a:pt x="13716" y="3504674"/>
                </a:moveTo>
                <a:lnTo>
                  <a:pt x="13716" y="0"/>
                </a:lnTo>
                <a:lnTo>
                  <a:pt x="0" y="13716"/>
                </a:lnTo>
                <a:lnTo>
                  <a:pt x="0" y="349095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2" name="Rectangle 325"/>
          <p:cNvSpPr/>
          <p:nvPr/>
        </p:nvSpPr>
        <p:spPr>
          <a:xfrm rot="18900000" flipV="1">
            <a:off x="805790" y="2603242"/>
            <a:ext cx="13716" cy="2312226"/>
          </a:xfrm>
          <a:custGeom>
            <a:avLst/>
            <a:gdLst/>
            <a:ahLst/>
            <a:cxnLst/>
            <a:rect l="l" t="t" r="r" b="b"/>
            <a:pathLst>
              <a:path w="13716" h="2312226">
                <a:moveTo>
                  <a:pt x="13716" y="2312226"/>
                </a:moveTo>
                <a:lnTo>
                  <a:pt x="13716" y="0"/>
                </a:lnTo>
                <a:lnTo>
                  <a:pt x="0" y="13716"/>
                </a:lnTo>
                <a:lnTo>
                  <a:pt x="0" y="229851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3" name="Rectangle 326"/>
          <p:cNvSpPr/>
          <p:nvPr/>
        </p:nvSpPr>
        <p:spPr>
          <a:xfrm rot="18900000" flipV="1">
            <a:off x="384198" y="3621057"/>
            <a:ext cx="13716" cy="1119782"/>
          </a:xfrm>
          <a:custGeom>
            <a:avLst/>
            <a:gdLst/>
            <a:ahLst/>
            <a:cxnLst/>
            <a:rect l="l" t="t" r="r" b="b"/>
            <a:pathLst>
              <a:path w="13716" h="1119782">
                <a:moveTo>
                  <a:pt x="13716" y="1119782"/>
                </a:moveTo>
                <a:lnTo>
                  <a:pt x="13716" y="0"/>
                </a:lnTo>
                <a:lnTo>
                  <a:pt x="0" y="13716"/>
                </a:lnTo>
                <a:lnTo>
                  <a:pt x="0" y="110606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4" name="Rectangle 371"/>
          <p:cNvSpPr/>
          <p:nvPr/>
        </p:nvSpPr>
        <p:spPr>
          <a:xfrm rot="18900000" flipV="1">
            <a:off x="2705180" y="-953749"/>
            <a:ext cx="13716" cy="6479500"/>
          </a:xfrm>
          <a:custGeom>
            <a:avLst/>
            <a:gdLst/>
            <a:ahLst/>
            <a:cxnLst/>
            <a:rect l="l" t="t" r="r" b="b"/>
            <a:pathLst>
              <a:path w="13716" h="6479500">
                <a:moveTo>
                  <a:pt x="0" y="6479500"/>
                </a:moveTo>
                <a:lnTo>
                  <a:pt x="13716" y="646578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5" name="Rectangle 373"/>
          <p:cNvSpPr/>
          <p:nvPr/>
        </p:nvSpPr>
        <p:spPr>
          <a:xfrm rot="18900000" flipV="1">
            <a:off x="4391552" y="-953749"/>
            <a:ext cx="13716" cy="6479500"/>
          </a:xfrm>
          <a:custGeom>
            <a:avLst/>
            <a:gdLst/>
            <a:ahLst/>
            <a:cxnLst/>
            <a:rect l="l" t="t" r="r" b="b"/>
            <a:pathLst>
              <a:path w="13716" h="6479500">
                <a:moveTo>
                  <a:pt x="0" y="6479500"/>
                </a:moveTo>
                <a:lnTo>
                  <a:pt x="13716" y="6465784"/>
                </a:lnTo>
                <a:lnTo>
                  <a:pt x="13716" y="0"/>
                </a:lnTo>
                <a:lnTo>
                  <a:pt x="0" y="13715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6" name="Rectangle 375"/>
          <p:cNvSpPr/>
          <p:nvPr/>
        </p:nvSpPr>
        <p:spPr>
          <a:xfrm rot="18900000" flipV="1">
            <a:off x="6077925" y="-953749"/>
            <a:ext cx="13716" cy="6479501"/>
          </a:xfrm>
          <a:custGeom>
            <a:avLst/>
            <a:gdLst/>
            <a:ahLst/>
            <a:cxnLst/>
            <a:rect l="l" t="t" r="r" b="b"/>
            <a:pathLst>
              <a:path w="13716" h="6479501">
                <a:moveTo>
                  <a:pt x="0" y="6479501"/>
                </a:moveTo>
                <a:lnTo>
                  <a:pt x="13716" y="6465785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7" name="Rectangle 376"/>
          <p:cNvSpPr/>
          <p:nvPr/>
        </p:nvSpPr>
        <p:spPr>
          <a:xfrm rot="18900000" flipV="1">
            <a:off x="6916261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13716" y="6479504"/>
                </a:moveTo>
                <a:lnTo>
                  <a:pt x="13716" y="0"/>
                </a:lnTo>
                <a:lnTo>
                  <a:pt x="0" y="13717"/>
                </a:lnTo>
                <a:lnTo>
                  <a:pt x="0" y="649321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8" name="Rectangle 377"/>
          <p:cNvSpPr/>
          <p:nvPr/>
        </p:nvSpPr>
        <p:spPr>
          <a:xfrm rot="18900000" flipV="1">
            <a:off x="7759447" y="-965458"/>
            <a:ext cx="13717" cy="6493219"/>
          </a:xfrm>
          <a:custGeom>
            <a:avLst/>
            <a:gdLst/>
            <a:ahLst/>
            <a:cxnLst/>
            <a:rect l="l" t="t" r="r" b="b"/>
            <a:pathLst>
              <a:path w="13717" h="6493219">
                <a:moveTo>
                  <a:pt x="0" y="6493219"/>
                </a:moveTo>
                <a:lnTo>
                  <a:pt x="13716" y="6479502"/>
                </a:lnTo>
                <a:lnTo>
                  <a:pt x="13717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9" name="Rectangle 378"/>
          <p:cNvSpPr/>
          <p:nvPr/>
        </p:nvSpPr>
        <p:spPr>
          <a:xfrm rot="18900000" flipV="1">
            <a:off x="8602633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13716" y="6479504"/>
                </a:moveTo>
                <a:lnTo>
                  <a:pt x="13716" y="0"/>
                </a:lnTo>
                <a:lnTo>
                  <a:pt x="0" y="13716"/>
                </a:lnTo>
                <a:lnTo>
                  <a:pt x="0" y="649321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0" name="Rectangle 138"/>
          <p:cNvSpPr/>
          <p:nvPr/>
        </p:nvSpPr>
        <p:spPr>
          <a:xfrm rot="18900000" flipV="1">
            <a:off x="10088968" y="-882602"/>
            <a:ext cx="13716" cy="5927431"/>
          </a:xfrm>
          <a:custGeom>
            <a:avLst/>
            <a:gdLst/>
            <a:ahLst/>
            <a:cxnLst/>
            <a:rect l="l" t="t" r="r" b="b"/>
            <a:pathLst>
              <a:path w="13716" h="5927431">
                <a:moveTo>
                  <a:pt x="0" y="5927431"/>
                </a:moveTo>
                <a:lnTo>
                  <a:pt x="13715" y="5913716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1" name="Rectangle 139"/>
          <p:cNvSpPr/>
          <p:nvPr/>
        </p:nvSpPr>
        <p:spPr>
          <a:xfrm rot="18900000" flipV="1">
            <a:off x="10510562" y="-707971"/>
            <a:ext cx="13716" cy="4734985"/>
          </a:xfrm>
          <a:custGeom>
            <a:avLst/>
            <a:gdLst/>
            <a:ahLst/>
            <a:cxnLst/>
            <a:rect l="l" t="t" r="r" b="b"/>
            <a:pathLst>
              <a:path w="13716" h="4734985">
                <a:moveTo>
                  <a:pt x="0" y="4734985"/>
                </a:moveTo>
                <a:lnTo>
                  <a:pt x="13715" y="4721270"/>
                </a:lnTo>
                <a:lnTo>
                  <a:pt x="13716" y="1371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2" name="Rectangle 140"/>
          <p:cNvSpPr/>
          <p:nvPr/>
        </p:nvSpPr>
        <p:spPr>
          <a:xfrm rot="18900000" flipV="1">
            <a:off x="10932155" y="-533342"/>
            <a:ext cx="13716" cy="3542540"/>
          </a:xfrm>
          <a:custGeom>
            <a:avLst/>
            <a:gdLst/>
            <a:ahLst/>
            <a:cxnLst/>
            <a:rect l="l" t="t" r="r" b="b"/>
            <a:pathLst>
              <a:path w="13716" h="3542540">
                <a:moveTo>
                  <a:pt x="0" y="3542540"/>
                </a:moveTo>
                <a:lnTo>
                  <a:pt x="13715" y="3528825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3" name="Rectangle 141"/>
          <p:cNvSpPr/>
          <p:nvPr/>
        </p:nvSpPr>
        <p:spPr>
          <a:xfrm rot="18900000" flipV="1">
            <a:off x="11353748" y="-358712"/>
            <a:ext cx="13716" cy="2350095"/>
          </a:xfrm>
          <a:custGeom>
            <a:avLst/>
            <a:gdLst/>
            <a:ahLst/>
            <a:cxnLst/>
            <a:rect l="l" t="t" r="r" b="b"/>
            <a:pathLst>
              <a:path w="13716" h="2350095">
                <a:moveTo>
                  <a:pt x="0" y="2350095"/>
                </a:moveTo>
                <a:lnTo>
                  <a:pt x="13715" y="2336380"/>
                </a:lnTo>
                <a:lnTo>
                  <a:pt x="13716" y="1371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4" name="Rectangle 142"/>
          <p:cNvSpPr/>
          <p:nvPr/>
        </p:nvSpPr>
        <p:spPr>
          <a:xfrm rot="18900000" flipV="1">
            <a:off x="11775341" y="-184083"/>
            <a:ext cx="13716" cy="1157650"/>
          </a:xfrm>
          <a:custGeom>
            <a:avLst/>
            <a:gdLst/>
            <a:ahLst/>
            <a:cxnLst/>
            <a:rect l="l" t="t" r="r" b="b"/>
            <a:pathLst>
              <a:path w="13716" h="1157650">
                <a:moveTo>
                  <a:pt x="0" y="1157650"/>
                </a:moveTo>
                <a:lnTo>
                  <a:pt x="13716" y="1143934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5" name="Rectangle 372"/>
          <p:cNvSpPr/>
          <p:nvPr/>
        </p:nvSpPr>
        <p:spPr>
          <a:xfrm rot="18900000" flipV="1">
            <a:off x="3543517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0" y="6493219"/>
                </a:moveTo>
                <a:lnTo>
                  <a:pt x="13716" y="6479503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6" name="Rectangle 374"/>
          <p:cNvSpPr/>
          <p:nvPr/>
        </p:nvSpPr>
        <p:spPr>
          <a:xfrm rot="18900000" flipV="1">
            <a:off x="5229889" y="-965458"/>
            <a:ext cx="13716" cy="6493220"/>
          </a:xfrm>
          <a:custGeom>
            <a:avLst/>
            <a:gdLst/>
            <a:ahLst/>
            <a:cxnLst/>
            <a:rect l="l" t="t" r="r" b="b"/>
            <a:pathLst>
              <a:path w="13716" h="6493220">
                <a:moveTo>
                  <a:pt x="0" y="6493220"/>
                </a:moveTo>
                <a:lnTo>
                  <a:pt x="13716" y="647950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7" name="Teardrop 3"/>
          <p:cNvSpPr/>
          <p:nvPr/>
        </p:nvSpPr>
        <p:spPr>
          <a:xfrm rot="5400000" flipH="1" flipV="1">
            <a:off x="64427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8" name="Teardrop 3"/>
          <p:cNvSpPr/>
          <p:nvPr/>
        </p:nvSpPr>
        <p:spPr>
          <a:xfrm rot="5400000" flipH="1" flipV="1">
            <a:off x="-148774" y="258315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1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6" y="223846"/>
                </a:cubicBezTo>
                <a:lnTo>
                  <a:pt x="221347" y="232509"/>
                </a:lnTo>
                <a:cubicBezTo>
                  <a:pt x="224389" y="249009"/>
                  <a:pt x="232545" y="264623"/>
                  <a:pt x="245300" y="277378"/>
                </a:cubicBezTo>
                <a:cubicBezTo>
                  <a:pt x="262207" y="294285"/>
                  <a:pt x="284136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0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39" y="207247"/>
                  <a:pt x="61434" y="182497"/>
                  <a:pt x="61434" y="155247"/>
                </a:cubicBezTo>
                <a:cubicBezTo>
                  <a:pt x="61434" y="136673"/>
                  <a:pt x="66407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89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1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4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6" y="0"/>
                </a:lnTo>
                <a:cubicBezTo>
                  <a:pt x="219687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8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8" y="30964"/>
                  <a:pt x="601147" y="8808"/>
                </a:cubicBezTo>
                <a:lnTo>
                  <a:pt x="515981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9" name="Teardrop 3"/>
          <p:cNvSpPr/>
          <p:nvPr/>
        </p:nvSpPr>
        <p:spPr>
          <a:xfrm rot="5400000" flipH="1" flipV="1">
            <a:off x="13875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0" name="Teardrop 3"/>
          <p:cNvSpPr/>
          <p:nvPr/>
        </p:nvSpPr>
        <p:spPr>
          <a:xfrm rot="5400000" flipH="1" flipV="1">
            <a:off x="22300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1" name="Teardrop 3"/>
          <p:cNvSpPr/>
          <p:nvPr/>
        </p:nvSpPr>
        <p:spPr>
          <a:xfrm rot="5400000" flipH="1" flipV="1">
            <a:off x="307261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2" name="Teardrop 3"/>
          <p:cNvSpPr/>
          <p:nvPr/>
        </p:nvSpPr>
        <p:spPr>
          <a:xfrm rot="5400000" flipH="1" flipV="1">
            <a:off x="391515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3" name="Teardrop 3"/>
          <p:cNvSpPr/>
          <p:nvPr/>
        </p:nvSpPr>
        <p:spPr>
          <a:xfrm rot="5400000" flipH="1" flipV="1">
            <a:off x="47576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4" name="Teardrop 3"/>
          <p:cNvSpPr/>
          <p:nvPr/>
        </p:nvSpPr>
        <p:spPr>
          <a:xfrm rot="5400000" flipH="1" flipV="1">
            <a:off x="56002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5" name="Teardrop 3"/>
          <p:cNvSpPr/>
          <p:nvPr/>
        </p:nvSpPr>
        <p:spPr>
          <a:xfrm rot="5400000" flipH="1" flipV="1">
            <a:off x="812785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6" name="Teardrop 3"/>
          <p:cNvSpPr/>
          <p:nvPr/>
        </p:nvSpPr>
        <p:spPr>
          <a:xfrm rot="5400000" flipH="1" flipV="1">
            <a:off x="728531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7" name="Teardrop 3"/>
          <p:cNvSpPr/>
          <p:nvPr/>
        </p:nvSpPr>
        <p:spPr>
          <a:xfrm rot="5400000" flipH="1" flipV="1">
            <a:off x="98129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8" name="Teardrop 3"/>
          <p:cNvSpPr/>
          <p:nvPr/>
        </p:nvSpPr>
        <p:spPr>
          <a:xfrm rot="5400000" flipH="1" flipV="1">
            <a:off x="89703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9" name="Teardrop 3"/>
          <p:cNvSpPr/>
          <p:nvPr/>
        </p:nvSpPr>
        <p:spPr>
          <a:xfrm rot="5400000" flipH="1" flipV="1">
            <a:off x="11498011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0" name="Teardrop 3"/>
          <p:cNvSpPr/>
          <p:nvPr/>
        </p:nvSpPr>
        <p:spPr>
          <a:xfrm rot="5400000" flipH="1" flipV="1">
            <a:off x="106554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1" name="Teardrop 3"/>
          <p:cNvSpPr/>
          <p:nvPr/>
        </p:nvSpPr>
        <p:spPr>
          <a:xfrm rot="5400000" flipH="1" flipV="1">
            <a:off x="5449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2" name="Oval 591"/>
          <p:cNvSpPr/>
          <p:nvPr/>
        </p:nvSpPr>
        <p:spPr>
          <a:xfrm>
            <a:off x="66645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3" name="Oval 167"/>
          <p:cNvSpPr/>
          <p:nvPr/>
        </p:nvSpPr>
        <p:spPr>
          <a:xfrm>
            <a:off x="0" y="331699"/>
            <a:ext cx="93942" cy="4240302"/>
          </a:xfrm>
          <a:custGeom>
            <a:avLst/>
            <a:gdLst/>
            <a:ahLst/>
            <a:cxnLst/>
            <a:rect l="l" t="t" r="r" b="b"/>
            <a:pathLst>
              <a:path w="93942" h="4240302">
                <a:moveTo>
                  <a:pt x="9066" y="4229620"/>
                </a:moveTo>
                <a:cubicBezTo>
                  <a:pt x="23324" y="4229620"/>
                  <a:pt x="36761" y="4233136"/>
                  <a:pt x="48054" y="4240302"/>
                </a:cubicBezTo>
                <a:lnTo>
                  <a:pt x="0" y="4240302"/>
                </a:lnTo>
                <a:lnTo>
                  <a:pt x="0" y="4231451"/>
                </a:lnTo>
                <a:cubicBezTo>
                  <a:pt x="2881" y="4229788"/>
                  <a:pt x="5954" y="4229620"/>
                  <a:pt x="9066" y="4229620"/>
                </a:cubicBezTo>
                <a:close/>
                <a:moveTo>
                  <a:pt x="9066" y="3380947"/>
                </a:moveTo>
                <a:cubicBezTo>
                  <a:pt x="55942" y="3380947"/>
                  <a:pt x="93942" y="3418947"/>
                  <a:pt x="93942" y="3465822"/>
                </a:cubicBezTo>
                <a:cubicBezTo>
                  <a:pt x="93942" y="3512697"/>
                  <a:pt x="55942" y="3550697"/>
                  <a:pt x="9066" y="3550697"/>
                </a:cubicBezTo>
                <a:lnTo>
                  <a:pt x="0" y="3548867"/>
                </a:lnTo>
                <a:lnTo>
                  <a:pt x="0" y="3382777"/>
                </a:lnTo>
                <a:cubicBezTo>
                  <a:pt x="2881" y="3381115"/>
                  <a:pt x="5954" y="3380947"/>
                  <a:pt x="9066" y="3380947"/>
                </a:cubicBezTo>
                <a:close/>
                <a:moveTo>
                  <a:pt x="9066" y="2536768"/>
                </a:moveTo>
                <a:cubicBezTo>
                  <a:pt x="55942" y="2536768"/>
                  <a:pt x="93942" y="2574768"/>
                  <a:pt x="93942" y="2621643"/>
                </a:cubicBezTo>
                <a:cubicBezTo>
                  <a:pt x="93942" y="2668518"/>
                  <a:pt x="55942" y="2706518"/>
                  <a:pt x="9066" y="2706518"/>
                </a:cubicBezTo>
                <a:lnTo>
                  <a:pt x="0" y="2704688"/>
                </a:lnTo>
                <a:lnTo>
                  <a:pt x="0" y="2538598"/>
                </a:lnTo>
                <a:cubicBezTo>
                  <a:pt x="2881" y="2536936"/>
                  <a:pt x="5954" y="2536768"/>
                  <a:pt x="9066" y="2536768"/>
                </a:cubicBezTo>
                <a:close/>
                <a:moveTo>
                  <a:pt x="9066" y="1688095"/>
                </a:moveTo>
                <a:cubicBezTo>
                  <a:pt x="55942" y="1688095"/>
                  <a:pt x="93942" y="1726095"/>
                  <a:pt x="93942" y="1772970"/>
                </a:cubicBezTo>
                <a:cubicBezTo>
                  <a:pt x="93942" y="1819845"/>
                  <a:pt x="55942" y="1857845"/>
                  <a:pt x="9066" y="1857845"/>
                </a:cubicBezTo>
                <a:lnTo>
                  <a:pt x="0" y="1856015"/>
                </a:lnTo>
                <a:lnTo>
                  <a:pt x="0" y="1689925"/>
                </a:lnTo>
                <a:cubicBezTo>
                  <a:pt x="2881" y="1688263"/>
                  <a:pt x="5954" y="1688095"/>
                  <a:pt x="9066" y="1688095"/>
                </a:cubicBezTo>
                <a:close/>
                <a:moveTo>
                  <a:pt x="9066" y="845498"/>
                </a:moveTo>
                <a:cubicBezTo>
                  <a:pt x="55942" y="845498"/>
                  <a:pt x="93942" y="883498"/>
                  <a:pt x="93942" y="930373"/>
                </a:cubicBezTo>
                <a:cubicBezTo>
                  <a:pt x="93942" y="977248"/>
                  <a:pt x="55942" y="1015248"/>
                  <a:pt x="9066" y="1015248"/>
                </a:cubicBezTo>
                <a:lnTo>
                  <a:pt x="0" y="1013418"/>
                </a:lnTo>
                <a:lnTo>
                  <a:pt x="0" y="847328"/>
                </a:lnTo>
                <a:cubicBezTo>
                  <a:pt x="2881" y="845666"/>
                  <a:pt x="5954" y="845498"/>
                  <a:pt x="9066" y="845498"/>
                </a:cubicBezTo>
                <a:close/>
                <a:moveTo>
                  <a:pt x="9066" y="0"/>
                </a:moveTo>
                <a:cubicBezTo>
                  <a:pt x="55942" y="0"/>
                  <a:pt x="93942" y="38000"/>
                  <a:pt x="93942" y="84875"/>
                </a:cubicBezTo>
                <a:cubicBezTo>
                  <a:pt x="93942" y="131750"/>
                  <a:pt x="55942" y="169750"/>
                  <a:pt x="9066" y="169750"/>
                </a:cubicBezTo>
                <a:lnTo>
                  <a:pt x="0" y="167920"/>
                </a:lnTo>
                <a:lnTo>
                  <a:pt x="0" y="1830"/>
                </a:lnTo>
                <a:cubicBezTo>
                  <a:pt x="2881" y="167"/>
                  <a:pt x="5954" y="0"/>
                  <a:pt x="906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4" name="Oval 593"/>
          <p:cNvSpPr/>
          <p:nvPr/>
        </p:nvSpPr>
        <p:spPr>
          <a:xfrm>
            <a:off x="7667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5" name="Oval 594"/>
          <p:cNvSpPr/>
          <p:nvPr/>
        </p:nvSpPr>
        <p:spPr>
          <a:xfrm>
            <a:off x="16092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6" name="Oval 595"/>
          <p:cNvSpPr/>
          <p:nvPr/>
        </p:nvSpPr>
        <p:spPr>
          <a:xfrm>
            <a:off x="24518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7" name="Oval 596"/>
          <p:cNvSpPr/>
          <p:nvPr/>
        </p:nvSpPr>
        <p:spPr>
          <a:xfrm>
            <a:off x="329435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8" name="Oval 597"/>
          <p:cNvSpPr/>
          <p:nvPr/>
        </p:nvSpPr>
        <p:spPr>
          <a:xfrm>
            <a:off x="413689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9" name="Oval 598"/>
          <p:cNvSpPr/>
          <p:nvPr/>
        </p:nvSpPr>
        <p:spPr>
          <a:xfrm>
            <a:off x="49794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0" name="Oval 599"/>
          <p:cNvSpPr/>
          <p:nvPr/>
        </p:nvSpPr>
        <p:spPr>
          <a:xfrm>
            <a:off x="58219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1" name="Oval 600"/>
          <p:cNvSpPr/>
          <p:nvPr/>
        </p:nvSpPr>
        <p:spPr>
          <a:xfrm>
            <a:off x="834959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2" name="Oval 601"/>
          <p:cNvSpPr/>
          <p:nvPr/>
        </p:nvSpPr>
        <p:spPr>
          <a:xfrm>
            <a:off x="750705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3" name="Oval 602"/>
          <p:cNvSpPr/>
          <p:nvPr/>
        </p:nvSpPr>
        <p:spPr>
          <a:xfrm>
            <a:off x="100346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4" name="Oval 603"/>
          <p:cNvSpPr/>
          <p:nvPr/>
        </p:nvSpPr>
        <p:spPr>
          <a:xfrm>
            <a:off x="91921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5" name="Oval 604"/>
          <p:cNvSpPr/>
          <p:nvPr/>
        </p:nvSpPr>
        <p:spPr>
          <a:xfrm>
            <a:off x="11719750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6" name="Oval 605"/>
          <p:cNvSpPr/>
          <p:nvPr/>
        </p:nvSpPr>
        <p:spPr>
          <a:xfrm>
            <a:off x="108772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7" name="Teardrop 3"/>
          <p:cNvSpPr/>
          <p:nvPr/>
        </p:nvSpPr>
        <p:spPr>
          <a:xfrm rot="5400000" flipH="1" flipV="1">
            <a:off x="60211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8" name="Teardrop 3"/>
          <p:cNvSpPr/>
          <p:nvPr/>
        </p:nvSpPr>
        <p:spPr>
          <a:xfrm rot="5400000" flipH="1" flipV="1">
            <a:off x="9659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9" name="Teardrop 3"/>
          <p:cNvSpPr/>
          <p:nvPr/>
        </p:nvSpPr>
        <p:spPr>
          <a:xfrm rot="5400000" flipH="1" flipV="1">
            <a:off x="18084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0" name="Teardrop 3"/>
          <p:cNvSpPr/>
          <p:nvPr/>
        </p:nvSpPr>
        <p:spPr>
          <a:xfrm rot="5400000" flipH="1" flipV="1">
            <a:off x="265102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1" name="Teardrop 3"/>
          <p:cNvSpPr/>
          <p:nvPr/>
        </p:nvSpPr>
        <p:spPr>
          <a:xfrm rot="5400000" flipH="1" flipV="1">
            <a:off x="349356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2" name="Teardrop 3"/>
          <p:cNvSpPr/>
          <p:nvPr/>
        </p:nvSpPr>
        <p:spPr>
          <a:xfrm rot="5400000" flipH="1" flipV="1">
            <a:off x="43361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3" name="Teardrop 3"/>
          <p:cNvSpPr/>
          <p:nvPr/>
        </p:nvSpPr>
        <p:spPr>
          <a:xfrm rot="5400000" flipH="1" flipV="1">
            <a:off x="51786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4" name="Teardrop 3"/>
          <p:cNvSpPr/>
          <p:nvPr/>
        </p:nvSpPr>
        <p:spPr>
          <a:xfrm rot="5400000" flipH="1" flipV="1">
            <a:off x="770626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5" name="Teardrop 3"/>
          <p:cNvSpPr/>
          <p:nvPr/>
        </p:nvSpPr>
        <p:spPr>
          <a:xfrm rot="5400000" flipH="1" flipV="1">
            <a:off x="686372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6" name="Teardrop 3"/>
          <p:cNvSpPr/>
          <p:nvPr/>
        </p:nvSpPr>
        <p:spPr>
          <a:xfrm rot="5400000" flipH="1" flipV="1">
            <a:off x="93913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7" name="Teardrop 3"/>
          <p:cNvSpPr/>
          <p:nvPr/>
        </p:nvSpPr>
        <p:spPr>
          <a:xfrm rot="5400000" flipH="1" flipV="1">
            <a:off x="85488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8" name="Teardrop 3"/>
          <p:cNvSpPr/>
          <p:nvPr/>
        </p:nvSpPr>
        <p:spPr>
          <a:xfrm rot="5400000" flipH="1" flipV="1">
            <a:off x="11076421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9" name="Teardrop 3"/>
          <p:cNvSpPr/>
          <p:nvPr/>
        </p:nvSpPr>
        <p:spPr>
          <a:xfrm rot="5400000" flipH="1" flipV="1">
            <a:off x="102338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0" name="Teardrop 3"/>
          <p:cNvSpPr/>
          <p:nvPr/>
        </p:nvSpPr>
        <p:spPr>
          <a:xfrm rot="5400000" flipH="1" flipV="1">
            <a:off x="1234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1" name="Teardrop 3"/>
          <p:cNvSpPr/>
          <p:nvPr/>
        </p:nvSpPr>
        <p:spPr>
          <a:xfrm rot="5400000" flipH="1" flipV="1">
            <a:off x="11760003" y="685578"/>
            <a:ext cx="595780" cy="268215"/>
          </a:xfrm>
          <a:custGeom>
            <a:avLst/>
            <a:gdLst/>
            <a:ahLst/>
            <a:cxnLst/>
            <a:rect l="l" t="t" r="r" b="b"/>
            <a:pathLst>
              <a:path w="595780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1" y="73244"/>
                  <a:pt x="354103" y="113792"/>
                  <a:pt x="354103" y="163811"/>
                </a:cubicBezTo>
                <a:cubicBezTo>
                  <a:pt x="354469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0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0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2" name="Oval 621"/>
          <p:cNvSpPr/>
          <p:nvPr/>
        </p:nvSpPr>
        <p:spPr>
          <a:xfrm>
            <a:off x="70866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3" name="Oval 622"/>
          <p:cNvSpPr/>
          <p:nvPr/>
        </p:nvSpPr>
        <p:spPr>
          <a:xfrm>
            <a:off x="3463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4" name="Oval 623"/>
          <p:cNvSpPr/>
          <p:nvPr/>
        </p:nvSpPr>
        <p:spPr>
          <a:xfrm>
            <a:off x="11888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5" name="Oval 624"/>
          <p:cNvSpPr/>
          <p:nvPr/>
        </p:nvSpPr>
        <p:spPr>
          <a:xfrm>
            <a:off x="20314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6" name="Oval 625"/>
          <p:cNvSpPr/>
          <p:nvPr/>
        </p:nvSpPr>
        <p:spPr>
          <a:xfrm>
            <a:off x="28739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7" name="Oval 626"/>
          <p:cNvSpPr/>
          <p:nvPr/>
        </p:nvSpPr>
        <p:spPr>
          <a:xfrm>
            <a:off x="371649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8" name="Oval 627"/>
          <p:cNvSpPr/>
          <p:nvPr/>
        </p:nvSpPr>
        <p:spPr>
          <a:xfrm>
            <a:off x="45590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9" name="Oval 628"/>
          <p:cNvSpPr/>
          <p:nvPr/>
        </p:nvSpPr>
        <p:spPr>
          <a:xfrm>
            <a:off x="54015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0" name="Oval 629"/>
          <p:cNvSpPr/>
          <p:nvPr/>
        </p:nvSpPr>
        <p:spPr>
          <a:xfrm>
            <a:off x="62441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1" name="Oval 630"/>
          <p:cNvSpPr/>
          <p:nvPr/>
        </p:nvSpPr>
        <p:spPr>
          <a:xfrm>
            <a:off x="87717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2" name="Oval 631"/>
          <p:cNvSpPr/>
          <p:nvPr/>
        </p:nvSpPr>
        <p:spPr>
          <a:xfrm>
            <a:off x="792919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3" name="Oval 632"/>
          <p:cNvSpPr/>
          <p:nvPr/>
        </p:nvSpPr>
        <p:spPr>
          <a:xfrm>
            <a:off x="104568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4" name="Oval 633"/>
          <p:cNvSpPr/>
          <p:nvPr/>
        </p:nvSpPr>
        <p:spPr>
          <a:xfrm>
            <a:off x="96142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5" name="Oval 860"/>
          <p:cNvSpPr/>
          <p:nvPr/>
        </p:nvSpPr>
        <p:spPr>
          <a:xfrm>
            <a:off x="12141892" y="758852"/>
            <a:ext cx="50109" cy="3538433"/>
          </a:xfrm>
          <a:custGeom>
            <a:avLst/>
            <a:gdLst/>
            <a:ahLst/>
            <a:cxnLst/>
            <a:rect l="l" t="t" r="r" b="b"/>
            <a:pathLst>
              <a:path w="50109" h="3538433">
                <a:moveTo>
                  <a:pt x="50109" y="3384355"/>
                </a:moveTo>
                <a:lnTo>
                  <a:pt x="50109" y="3538433"/>
                </a:lnTo>
                <a:cubicBezTo>
                  <a:pt x="20497" y="3525461"/>
                  <a:pt x="0" y="3495821"/>
                  <a:pt x="0" y="3461394"/>
                </a:cubicBezTo>
                <a:cubicBezTo>
                  <a:pt x="0" y="3426967"/>
                  <a:pt x="20497" y="3397327"/>
                  <a:pt x="50109" y="3384355"/>
                </a:cubicBezTo>
                <a:close/>
                <a:moveTo>
                  <a:pt x="50109" y="2538350"/>
                </a:moveTo>
                <a:lnTo>
                  <a:pt x="50109" y="2692428"/>
                </a:lnTo>
                <a:cubicBezTo>
                  <a:pt x="20497" y="2679456"/>
                  <a:pt x="0" y="2649816"/>
                  <a:pt x="0" y="2615389"/>
                </a:cubicBezTo>
                <a:cubicBezTo>
                  <a:pt x="0" y="2580962"/>
                  <a:pt x="20497" y="2551322"/>
                  <a:pt x="50109" y="2538350"/>
                </a:cubicBezTo>
                <a:close/>
                <a:moveTo>
                  <a:pt x="50109" y="1688095"/>
                </a:moveTo>
                <a:lnTo>
                  <a:pt x="50109" y="1842173"/>
                </a:lnTo>
                <a:cubicBezTo>
                  <a:pt x="20497" y="1829201"/>
                  <a:pt x="0" y="1799561"/>
                  <a:pt x="0" y="1765134"/>
                </a:cubicBezTo>
                <a:cubicBezTo>
                  <a:pt x="0" y="1730707"/>
                  <a:pt x="20497" y="1701067"/>
                  <a:pt x="50109" y="1688095"/>
                </a:cubicBezTo>
                <a:close/>
                <a:moveTo>
                  <a:pt x="50109" y="845498"/>
                </a:moveTo>
                <a:lnTo>
                  <a:pt x="50109" y="999576"/>
                </a:lnTo>
                <a:cubicBezTo>
                  <a:pt x="20497" y="986604"/>
                  <a:pt x="0" y="956964"/>
                  <a:pt x="0" y="922537"/>
                </a:cubicBezTo>
                <a:cubicBezTo>
                  <a:pt x="0" y="888110"/>
                  <a:pt x="20497" y="858470"/>
                  <a:pt x="50109" y="845498"/>
                </a:cubicBezTo>
                <a:close/>
                <a:moveTo>
                  <a:pt x="50109" y="0"/>
                </a:moveTo>
                <a:lnTo>
                  <a:pt x="50109" y="154078"/>
                </a:lnTo>
                <a:cubicBezTo>
                  <a:pt x="20497" y="141106"/>
                  <a:pt x="0" y="111466"/>
                  <a:pt x="0" y="77039"/>
                </a:cubicBezTo>
                <a:cubicBezTo>
                  <a:pt x="0" y="42612"/>
                  <a:pt x="20497" y="12972"/>
                  <a:pt x="50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6" name="Oval 635"/>
          <p:cNvSpPr/>
          <p:nvPr/>
        </p:nvSpPr>
        <p:spPr>
          <a:xfrm>
            <a:off x="112993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7" name="Teardrop 3"/>
          <p:cNvSpPr/>
          <p:nvPr/>
        </p:nvSpPr>
        <p:spPr>
          <a:xfrm rot="5400000" flipH="1" flipV="1">
            <a:off x="61740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8" name="Teardrop 3"/>
          <p:cNvSpPr/>
          <p:nvPr/>
        </p:nvSpPr>
        <p:spPr>
          <a:xfrm rot="5400000" flipH="1" flipV="1">
            <a:off x="11187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9" name="Teardrop 3"/>
          <p:cNvSpPr/>
          <p:nvPr/>
        </p:nvSpPr>
        <p:spPr>
          <a:xfrm rot="5400000" flipH="1" flipV="1">
            <a:off x="19613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90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0" name="Teardrop 3"/>
          <p:cNvSpPr/>
          <p:nvPr/>
        </p:nvSpPr>
        <p:spPr>
          <a:xfrm rot="5400000" flipH="1" flipV="1">
            <a:off x="280385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8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1" name="Teardrop 3"/>
          <p:cNvSpPr/>
          <p:nvPr/>
        </p:nvSpPr>
        <p:spPr>
          <a:xfrm rot="5400000" flipH="1" flipV="1">
            <a:off x="364639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8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2" name="Teardrop 3"/>
          <p:cNvSpPr/>
          <p:nvPr/>
        </p:nvSpPr>
        <p:spPr>
          <a:xfrm rot="5400000" flipH="1" flipV="1">
            <a:off x="44889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8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3" name="Teardrop 3"/>
          <p:cNvSpPr/>
          <p:nvPr/>
        </p:nvSpPr>
        <p:spPr>
          <a:xfrm rot="5400000" flipH="1" flipV="1">
            <a:off x="53314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4" name="Teardrop 3"/>
          <p:cNvSpPr/>
          <p:nvPr/>
        </p:nvSpPr>
        <p:spPr>
          <a:xfrm rot="5400000" flipH="1" flipV="1">
            <a:off x="785909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8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5" name="Teardrop 3"/>
          <p:cNvSpPr/>
          <p:nvPr/>
        </p:nvSpPr>
        <p:spPr>
          <a:xfrm rot="5400000" flipH="1" flipV="1">
            <a:off x="701655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6" name="Teardrop 3"/>
          <p:cNvSpPr/>
          <p:nvPr/>
        </p:nvSpPr>
        <p:spPr>
          <a:xfrm rot="5400000" flipH="1" flipV="1">
            <a:off x="95441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90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7" name="Teardrop 3"/>
          <p:cNvSpPr/>
          <p:nvPr/>
        </p:nvSpPr>
        <p:spPr>
          <a:xfrm rot="5400000" flipH="1" flipV="1">
            <a:off x="87016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8" name="Teardrop 3"/>
          <p:cNvSpPr/>
          <p:nvPr/>
        </p:nvSpPr>
        <p:spPr>
          <a:xfrm rot="5400000" flipH="1" flipV="1">
            <a:off x="11229252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9" name="Teardrop 3"/>
          <p:cNvSpPr/>
          <p:nvPr/>
        </p:nvSpPr>
        <p:spPr>
          <a:xfrm rot="5400000" flipH="1" flipV="1">
            <a:off x="103867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0" name="Teardrop 3"/>
          <p:cNvSpPr/>
          <p:nvPr/>
        </p:nvSpPr>
        <p:spPr>
          <a:xfrm rot="5400000" flipH="1" flipV="1">
            <a:off x="2762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8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2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1" name="Teardrop 3"/>
          <p:cNvSpPr/>
          <p:nvPr/>
        </p:nvSpPr>
        <p:spPr>
          <a:xfrm rot="5400000" flipH="1" flipV="1">
            <a:off x="11908617" y="4923"/>
            <a:ext cx="298552" cy="268215"/>
          </a:xfrm>
          <a:custGeom>
            <a:avLst/>
            <a:gdLst/>
            <a:ahLst/>
            <a:cxnLst/>
            <a:rect l="l" t="t" r="r" b="b"/>
            <a:pathLst>
              <a:path w="298552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298552" y="138"/>
                </a:moveTo>
                <a:lnTo>
                  <a:pt x="298552" y="11636"/>
                </a:lnTo>
                <a:cubicBezTo>
                  <a:pt x="298344" y="11511"/>
                  <a:pt x="298133" y="11506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4" y="189232"/>
                  <a:pt x="256525" y="205210"/>
                  <a:pt x="272877" y="215167"/>
                </a:cubicBezTo>
                <a:lnTo>
                  <a:pt x="298552" y="215277"/>
                </a:lnTo>
                <a:lnTo>
                  <a:pt x="298552" y="221928"/>
                </a:lnTo>
                <a:cubicBezTo>
                  <a:pt x="276711" y="221632"/>
                  <a:pt x="254816" y="229876"/>
                  <a:pt x="238146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0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29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2" name="Oval 881"/>
          <p:cNvSpPr/>
          <p:nvPr/>
        </p:nvSpPr>
        <p:spPr>
          <a:xfrm>
            <a:off x="346332" y="-10245"/>
            <a:ext cx="169752" cy="84875"/>
          </a:xfrm>
          <a:custGeom>
            <a:avLst/>
            <a:gdLst/>
            <a:ahLst/>
            <a:cxnLst/>
            <a:rect l="l" t="t" r="r" b="b"/>
            <a:pathLst>
              <a:path w="169752" h="84875"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3" name="Oval 882"/>
          <p:cNvSpPr/>
          <p:nvPr/>
        </p:nvSpPr>
        <p:spPr>
          <a:xfrm>
            <a:off x="1188872" y="-10245"/>
            <a:ext cx="169752" cy="84875"/>
          </a:xfrm>
          <a:custGeom>
            <a:avLst/>
            <a:gdLst/>
            <a:ahLst/>
            <a:cxnLst/>
            <a:rect l="l" t="t" r="r" b="b"/>
            <a:pathLst>
              <a:path w="169752" h="84875"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4" name="Oval 883"/>
          <p:cNvSpPr/>
          <p:nvPr/>
        </p:nvSpPr>
        <p:spPr>
          <a:xfrm>
            <a:off x="2031413" y="-10245"/>
            <a:ext cx="10160587" cy="84875"/>
          </a:xfrm>
          <a:custGeom>
            <a:avLst/>
            <a:gdLst/>
            <a:ahLst/>
            <a:cxnLst/>
            <a:rect l="l" t="t" r="r" b="b"/>
            <a:pathLst>
              <a:path w="10160587" h="84875">
                <a:moveTo>
                  <a:pt x="10110479" y="0"/>
                </a:moveTo>
                <a:lnTo>
                  <a:pt x="10160587" y="0"/>
                </a:lnTo>
                <a:lnTo>
                  <a:pt x="10160587" y="77038"/>
                </a:lnTo>
                <a:cubicBezTo>
                  <a:pt x="10130976" y="64066"/>
                  <a:pt x="10110479" y="34427"/>
                  <a:pt x="10110479" y="0"/>
                </a:cubicBezTo>
                <a:close/>
                <a:moveTo>
                  <a:pt x="9267940" y="0"/>
                </a:moveTo>
                <a:lnTo>
                  <a:pt x="9437692" y="0"/>
                </a:lnTo>
                <a:cubicBezTo>
                  <a:pt x="9437692" y="46875"/>
                  <a:pt x="9399692" y="84875"/>
                  <a:pt x="9352816" y="84875"/>
                </a:cubicBezTo>
                <a:cubicBezTo>
                  <a:pt x="9305940" y="84875"/>
                  <a:pt x="9267940" y="46875"/>
                  <a:pt x="9267940" y="0"/>
                </a:cubicBezTo>
                <a:close/>
                <a:moveTo>
                  <a:pt x="8425400" y="0"/>
                </a:moveTo>
                <a:lnTo>
                  <a:pt x="8595152" y="0"/>
                </a:lnTo>
                <a:cubicBezTo>
                  <a:pt x="8595152" y="46875"/>
                  <a:pt x="8557152" y="84875"/>
                  <a:pt x="8510276" y="84875"/>
                </a:cubicBezTo>
                <a:cubicBezTo>
                  <a:pt x="8463400" y="84875"/>
                  <a:pt x="8425400" y="46875"/>
                  <a:pt x="8425400" y="0"/>
                </a:cubicBezTo>
                <a:close/>
                <a:moveTo>
                  <a:pt x="7582860" y="0"/>
                </a:moveTo>
                <a:lnTo>
                  <a:pt x="7752612" y="0"/>
                </a:lnTo>
                <a:cubicBezTo>
                  <a:pt x="7752612" y="46875"/>
                  <a:pt x="7714612" y="84875"/>
                  <a:pt x="7667736" y="84875"/>
                </a:cubicBezTo>
                <a:cubicBezTo>
                  <a:pt x="7620860" y="84875"/>
                  <a:pt x="7582860" y="46875"/>
                  <a:pt x="7582860" y="0"/>
                </a:cubicBezTo>
                <a:close/>
                <a:moveTo>
                  <a:pt x="6740320" y="0"/>
                </a:moveTo>
                <a:lnTo>
                  <a:pt x="6910072" y="0"/>
                </a:lnTo>
                <a:cubicBezTo>
                  <a:pt x="6910072" y="46875"/>
                  <a:pt x="6872072" y="84875"/>
                  <a:pt x="6825196" y="84875"/>
                </a:cubicBezTo>
                <a:cubicBezTo>
                  <a:pt x="6778320" y="84875"/>
                  <a:pt x="6740320" y="46875"/>
                  <a:pt x="6740320" y="0"/>
                </a:cubicBezTo>
                <a:close/>
                <a:moveTo>
                  <a:pt x="5897780" y="0"/>
                </a:moveTo>
                <a:lnTo>
                  <a:pt x="6067532" y="0"/>
                </a:lnTo>
                <a:cubicBezTo>
                  <a:pt x="6067532" y="46875"/>
                  <a:pt x="6029532" y="84875"/>
                  <a:pt x="5982656" y="84875"/>
                </a:cubicBezTo>
                <a:cubicBezTo>
                  <a:pt x="5935780" y="84875"/>
                  <a:pt x="5897780" y="46875"/>
                  <a:pt x="5897780" y="0"/>
                </a:cubicBezTo>
                <a:close/>
                <a:moveTo>
                  <a:pt x="5055240" y="0"/>
                </a:moveTo>
                <a:lnTo>
                  <a:pt x="5224992" y="0"/>
                </a:lnTo>
                <a:cubicBezTo>
                  <a:pt x="5224992" y="46875"/>
                  <a:pt x="5186992" y="84875"/>
                  <a:pt x="5140116" y="84875"/>
                </a:cubicBezTo>
                <a:cubicBezTo>
                  <a:pt x="5093240" y="84875"/>
                  <a:pt x="5055240" y="46875"/>
                  <a:pt x="5055240" y="0"/>
                </a:cubicBezTo>
                <a:close/>
                <a:moveTo>
                  <a:pt x="4212700" y="0"/>
                </a:moveTo>
                <a:lnTo>
                  <a:pt x="4382452" y="0"/>
                </a:lnTo>
                <a:cubicBezTo>
                  <a:pt x="4382452" y="46875"/>
                  <a:pt x="4344452" y="84875"/>
                  <a:pt x="4297576" y="84875"/>
                </a:cubicBezTo>
                <a:cubicBezTo>
                  <a:pt x="4250700" y="84875"/>
                  <a:pt x="4212700" y="46875"/>
                  <a:pt x="4212700" y="0"/>
                </a:cubicBezTo>
                <a:close/>
                <a:moveTo>
                  <a:pt x="3370160" y="0"/>
                </a:moveTo>
                <a:lnTo>
                  <a:pt x="3539912" y="0"/>
                </a:lnTo>
                <a:cubicBezTo>
                  <a:pt x="3539912" y="46875"/>
                  <a:pt x="3501912" y="84875"/>
                  <a:pt x="3455036" y="84875"/>
                </a:cubicBezTo>
                <a:cubicBezTo>
                  <a:pt x="3408160" y="84875"/>
                  <a:pt x="3370160" y="46875"/>
                  <a:pt x="3370160" y="0"/>
                </a:cubicBezTo>
                <a:close/>
                <a:moveTo>
                  <a:pt x="2527620" y="0"/>
                </a:moveTo>
                <a:lnTo>
                  <a:pt x="2697372" y="0"/>
                </a:lnTo>
                <a:cubicBezTo>
                  <a:pt x="2697372" y="46875"/>
                  <a:pt x="2659372" y="84875"/>
                  <a:pt x="2612496" y="84875"/>
                </a:cubicBezTo>
                <a:cubicBezTo>
                  <a:pt x="2565620" y="84875"/>
                  <a:pt x="2527620" y="46875"/>
                  <a:pt x="2527620" y="0"/>
                </a:cubicBezTo>
                <a:close/>
                <a:moveTo>
                  <a:pt x="1685080" y="0"/>
                </a:moveTo>
                <a:lnTo>
                  <a:pt x="1854832" y="0"/>
                </a:lnTo>
                <a:cubicBezTo>
                  <a:pt x="1854832" y="46875"/>
                  <a:pt x="1816832" y="84875"/>
                  <a:pt x="1769956" y="84875"/>
                </a:cubicBezTo>
                <a:cubicBezTo>
                  <a:pt x="1723080" y="84875"/>
                  <a:pt x="1685080" y="46875"/>
                  <a:pt x="1685080" y="0"/>
                </a:cubicBezTo>
                <a:close/>
                <a:moveTo>
                  <a:pt x="842540" y="0"/>
                </a:moveTo>
                <a:lnTo>
                  <a:pt x="1012292" y="0"/>
                </a:lnTo>
                <a:cubicBezTo>
                  <a:pt x="1012292" y="46875"/>
                  <a:pt x="974292" y="84875"/>
                  <a:pt x="927416" y="84875"/>
                </a:cubicBezTo>
                <a:cubicBezTo>
                  <a:pt x="880540" y="84875"/>
                  <a:pt x="842540" y="46875"/>
                  <a:pt x="842540" y="0"/>
                </a:cubicBezTo>
                <a:close/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5" name="Teardrop 3"/>
          <p:cNvSpPr/>
          <p:nvPr/>
        </p:nvSpPr>
        <p:spPr>
          <a:xfrm rot="5400000" flipH="1" flipV="1">
            <a:off x="64427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6" name="Teardrop 3"/>
          <p:cNvSpPr/>
          <p:nvPr/>
        </p:nvSpPr>
        <p:spPr>
          <a:xfrm rot="5400000" flipH="1" flipV="1">
            <a:off x="-148774" y="1103813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7" y="294285"/>
                  <a:pt x="284136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39" y="207247"/>
                  <a:pt x="61434" y="182497"/>
                  <a:pt x="61434" y="155247"/>
                </a:cubicBezTo>
                <a:cubicBezTo>
                  <a:pt x="61434" y="136673"/>
                  <a:pt x="66407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89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6" y="0"/>
                </a:lnTo>
                <a:cubicBezTo>
                  <a:pt x="219687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8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7" name="Teardrop 3"/>
          <p:cNvSpPr/>
          <p:nvPr/>
        </p:nvSpPr>
        <p:spPr>
          <a:xfrm rot="5400000" flipH="1" flipV="1">
            <a:off x="13875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8" name="Teardrop 3"/>
          <p:cNvSpPr/>
          <p:nvPr/>
        </p:nvSpPr>
        <p:spPr>
          <a:xfrm rot="5400000" flipH="1" flipV="1">
            <a:off x="22300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9" name="Teardrop 3"/>
          <p:cNvSpPr/>
          <p:nvPr/>
        </p:nvSpPr>
        <p:spPr>
          <a:xfrm rot="5400000" flipH="1" flipV="1">
            <a:off x="307261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0" name="Teardrop 3"/>
          <p:cNvSpPr/>
          <p:nvPr/>
        </p:nvSpPr>
        <p:spPr>
          <a:xfrm rot="5400000" flipH="1" flipV="1">
            <a:off x="391515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1" name="Teardrop 3"/>
          <p:cNvSpPr/>
          <p:nvPr/>
        </p:nvSpPr>
        <p:spPr>
          <a:xfrm rot="5400000" flipH="1" flipV="1">
            <a:off x="47576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2" name="Teardrop 3"/>
          <p:cNvSpPr/>
          <p:nvPr/>
        </p:nvSpPr>
        <p:spPr>
          <a:xfrm rot="5400000" flipH="1" flipV="1">
            <a:off x="56002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3" name="Teardrop 3"/>
          <p:cNvSpPr/>
          <p:nvPr/>
        </p:nvSpPr>
        <p:spPr>
          <a:xfrm rot="5400000" flipH="1" flipV="1">
            <a:off x="812785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4" name="Teardrop 3"/>
          <p:cNvSpPr/>
          <p:nvPr/>
        </p:nvSpPr>
        <p:spPr>
          <a:xfrm rot="5400000" flipH="1" flipV="1">
            <a:off x="728531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5" name="Teardrop 3"/>
          <p:cNvSpPr/>
          <p:nvPr/>
        </p:nvSpPr>
        <p:spPr>
          <a:xfrm rot="5400000" flipH="1" flipV="1">
            <a:off x="98129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6" name="Teardrop 3"/>
          <p:cNvSpPr/>
          <p:nvPr/>
        </p:nvSpPr>
        <p:spPr>
          <a:xfrm rot="5400000" flipH="1" flipV="1">
            <a:off x="89703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7" name="Teardrop 3"/>
          <p:cNvSpPr/>
          <p:nvPr/>
        </p:nvSpPr>
        <p:spPr>
          <a:xfrm rot="5400000" flipH="1" flipV="1">
            <a:off x="11498011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8" name="Teardrop 3"/>
          <p:cNvSpPr/>
          <p:nvPr/>
        </p:nvSpPr>
        <p:spPr>
          <a:xfrm rot="5400000" flipH="1" flipV="1">
            <a:off x="106554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9" name="Teardrop 3"/>
          <p:cNvSpPr/>
          <p:nvPr/>
        </p:nvSpPr>
        <p:spPr>
          <a:xfrm rot="5400000" flipH="1" flipV="1">
            <a:off x="5449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0" name="Oval 669"/>
          <p:cNvSpPr/>
          <p:nvPr/>
        </p:nvSpPr>
        <p:spPr>
          <a:xfrm>
            <a:off x="66645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1" name="Oval 670"/>
          <p:cNvSpPr/>
          <p:nvPr/>
        </p:nvSpPr>
        <p:spPr>
          <a:xfrm>
            <a:off x="7667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2" name="Oval 671"/>
          <p:cNvSpPr/>
          <p:nvPr/>
        </p:nvSpPr>
        <p:spPr>
          <a:xfrm>
            <a:off x="16092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3" name="Oval 672"/>
          <p:cNvSpPr/>
          <p:nvPr/>
        </p:nvSpPr>
        <p:spPr>
          <a:xfrm>
            <a:off x="24518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4" name="Oval 673"/>
          <p:cNvSpPr/>
          <p:nvPr/>
        </p:nvSpPr>
        <p:spPr>
          <a:xfrm>
            <a:off x="329435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5" name="Oval 674"/>
          <p:cNvSpPr/>
          <p:nvPr/>
        </p:nvSpPr>
        <p:spPr>
          <a:xfrm>
            <a:off x="413689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6" name="Oval 675"/>
          <p:cNvSpPr/>
          <p:nvPr/>
        </p:nvSpPr>
        <p:spPr>
          <a:xfrm>
            <a:off x="49794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7" name="Oval 676"/>
          <p:cNvSpPr/>
          <p:nvPr/>
        </p:nvSpPr>
        <p:spPr>
          <a:xfrm>
            <a:off x="58219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8" name="Oval 677"/>
          <p:cNvSpPr/>
          <p:nvPr/>
        </p:nvSpPr>
        <p:spPr>
          <a:xfrm>
            <a:off x="834959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9" name="Oval 678"/>
          <p:cNvSpPr/>
          <p:nvPr/>
        </p:nvSpPr>
        <p:spPr>
          <a:xfrm>
            <a:off x="750705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0" name="Oval 679"/>
          <p:cNvSpPr/>
          <p:nvPr/>
        </p:nvSpPr>
        <p:spPr>
          <a:xfrm>
            <a:off x="100346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1" name="Oval 680"/>
          <p:cNvSpPr/>
          <p:nvPr/>
        </p:nvSpPr>
        <p:spPr>
          <a:xfrm>
            <a:off x="91921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2" name="Oval 681"/>
          <p:cNvSpPr/>
          <p:nvPr/>
        </p:nvSpPr>
        <p:spPr>
          <a:xfrm>
            <a:off x="11719750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3" name="Oval 682"/>
          <p:cNvSpPr/>
          <p:nvPr/>
        </p:nvSpPr>
        <p:spPr>
          <a:xfrm>
            <a:off x="108772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4" name="Teardrop 3"/>
          <p:cNvSpPr/>
          <p:nvPr/>
        </p:nvSpPr>
        <p:spPr>
          <a:xfrm rot="5400000" flipH="1" flipV="1">
            <a:off x="60211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5" name="Teardrop 3"/>
          <p:cNvSpPr/>
          <p:nvPr/>
        </p:nvSpPr>
        <p:spPr>
          <a:xfrm rot="5400000" flipH="1" flipV="1">
            <a:off x="9659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6" name="Teardrop 3"/>
          <p:cNvSpPr/>
          <p:nvPr/>
        </p:nvSpPr>
        <p:spPr>
          <a:xfrm rot="5400000" flipH="1" flipV="1">
            <a:off x="18084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7" name="Teardrop 3"/>
          <p:cNvSpPr/>
          <p:nvPr/>
        </p:nvSpPr>
        <p:spPr>
          <a:xfrm rot="5400000" flipH="1" flipV="1">
            <a:off x="265102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8" name="Teardrop 3"/>
          <p:cNvSpPr/>
          <p:nvPr/>
        </p:nvSpPr>
        <p:spPr>
          <a:xfrm rot="5400000" flipH="1" flipV="1">
            <a:off x="349356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9" name="Teardrop 3"/>
          <p:cNvSpPr/>
          <p:nvPr/>
        </p:nvSpPr>
        <p:spPr>
          <a:xfrm rot="5400000" flipH="1" flipV="1">
            <a:off x="43361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0" name="Teardrop 3"/>
          <p:cNvSpPr/>
          <p:nvPr/>
        </p:nvSpPr>
        <p:spPr>
          <a:xfrm rot="5400000" flipH="1" flipV="1">
            <a:off x="51786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1" name="Teardrop 3"/>
          <p:cNvSpPr/>
          <p:nvPr/>
        </p:nvSpPr>
        <p:spPr>
          <a:xfrm rot="5400000" flipH="1" flipV="1">
            <a:off x="770626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2" name="Teardrop 3"/>
          <p:cNvSpPr/>
          <p:nvPr/>
        </p:nvSpPr>
        <p:spPr>
          <a:xfrm rot="5400000" flipH="1" flipV="1">
            <a:off x="686372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3" name="Teardrop 3"/>
          <p:cNvSpPr/>
          <p:nvPr/>
        </p:nvSpPr>
        <p:spPr>
          <a:xfrm rot="5400000" flipH="1" flipV="1">
            <a:off x="93913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4" name="Teardrop 3"/>
          <p:cNvSpPr/>
          <p:nvPr/>
        </p:nvSpPr>
        <p:spPr>
          <a:xfrm rot="5400000" flipH="1" flipV="1">
            <a:off x="85488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5" name="Teardrop 3"/>
          <p:cNvSpPr/>
          <p:nvPr/>
        </p:nvSpPr>
        <p:spPr>
          <a:xfrm rot="5400000" flipH="1" flipV="1">
            <a:off x="11076421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6" name="Teardrop 3"/>
          <p:cNvSpPr/>
          <p:nvPr/>
        </p:nvSpPr>
        <p:spPr>
          <a:xfrm rot="5400000" flipH="1" flipV="1">
            <a:off x="102338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7" name="Teardrop 3"/>
          <p:cNvSpPr/>
          <p:nvPr/>
        </p:nvSpPr>
        <p:spPr>
          <a:xfrm rot="5400000" flipH="1" flipV="1">
            <a:off x="1234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8" name="Teardrop 3"/>
          <p:cNvSpPr/>
          <p:nvPr/>
        </p:nvSpPr>
        <p:spPr>
          <a:xfrm rot="5400000" flipH="1" flipV="1">
            <a:off x="11760002" y="1531078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1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6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0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9" name="Oval 698"/>
          <p:cNvSpPr/>
          <p:nvPr/>
        </p:nvSpPr>
        <p:spPr>
          <a:xfrm>
            <a:off x="70866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0" name="Oval 699"/>
          <p:cNvSpPr/>
          <p:nvPr/>
        </p:nvSpPr>
        <p:spPr>
          <a:xfrm>
            <a:off x="3463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1" name="Oval 700"/>
          <p:cNvSpPr/>
          <p:nvPr/>
        </p:nvSpPr>
        <p:spPr>
          <a:xfrm>
            <a:off x="11888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2" name="Oval 701"/>
          <p:cNvSpPr/>
          <p:nvPr/>
        </p:nvSpPr>
        <p:spPr>
          <a:xfrm>
            <a:off x="20314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3" name="Oval 702"/>
          <p:cNvSpPr/>
          <p:nvPr/>
        </p:nvSpPr>
        <p:spPr>
          <a:xfrm>
            <a:off x="28739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4" name="Oval 703"/>
          <p:cNvSpPr/>
          <p:nvPr/>
        </p:nvSpPr>
        <p:spPr>
          <a:xfrm>
            <a:off x="371649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5" name="Oval 704"/>
          <p:cNvSpPr/>
          <p:nvPr/>
        </p:nvSpPr>
        <p:spPr>
          <a:xfrm>
            <a:off x="45590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6" name="Oval 705"/>
          <p:cNvSpPr/>
          <p:nvPr/>
        </p:nvSpPr>
        <p:spPr>
          <a:xfrm>
            <a:off x="54015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7" name="Oval 706"/>
          <p:cNvSpPr/>
          <p:nvPr/>
        </p:nvSpPr>
        <p:spPr>
          <a:xfrm>
            <a:off x="62441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8" name="Oval 707"/>
          <p:cNvSpPr/>
          <p:nvPr/>
        </p:nvSpPr>
        <p:spPr>
          <a:xfrm>
            <a:off x="87717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9" name="Oval 708"/>
          <p:cNvSpPr/>
          <p:nvPr/>
        </p:nvSpPr>
        <p:spPr>
          <a:xfrm>
            <a:off x="792919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0" name="Oval 709"/>
          <p:cNvSpPr/>
          <p:nvPr/>
        </p:nvSpPr>
        <p:spPr>
          <a:xfrm>
            <a:off x="104568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1" name="Oval 710"/>
          <p:cNvSpPr/>
          <p:nvPr/>
        </p:nvSpPr>
        <p:spPr>
          <a:xfrm>
            <a:off x="96142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2" name="Oval 711"/>
          <p:cNvSpPr/>
          <p:nvPr/>
        </p:nvSpPr>
        <p:spPr>
          <a:xfrm>
            <a:off x="112993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3" name="Teardrop 3"/>
          <p:cNvSpPr/>
          <p:nvPr/>
        </p:nvSpPr>
        <p:spPr>
          <a:xfrm rot="5400000" flipH="1" flipV="1">
            <a:off x="64427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4" name="Teardrop 3"/>
          <p:cNvSpPr/>
          <p:nvPr/>
        </p:nvSpPr>
        <p:spPr>
          <a:xfrm rot="5400000" flipH="1" flipV="1">
            <a:off x="-148774" y="1946410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5" name="Teardrop 3"/>
          <p:cNvSpPr/>
          <p:nvPr/>
        </p:nvSpPr>
        <p:spPr>
          <a:xfrm rot="5400000" flipH="1" flipV="1">
            <a:off x="13875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6" name="Teardrop 3"/>
          <p:cNvSpPr/>
          <p:nvPr/>
        </p:nvSpPr>
        <p:spPr>
          <a:xfrm rot="5400000" flipH="1" flipV="1">
            <a:off x="22300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7" name="Teardrop 3"/>
          <p:cNvSpPr/>
          <p:nvPr/>
        </p:nvSpPr>
        <p:spPr>
          <a:xfrm rot="5400000" flipH="1" flipV="1">
            <a:off x="307261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8" name="Teardrop 3"/>
          <p:cNvSpPr/>
          <p:nvPr/>
        </p:nvSpPr>
        <p:spPr>
          <a:xfrm rot="5400000" flipH="1" flipV="1">
            <a:off x="391515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9" name="Teardrop 3"/>
          <p:cNvSpPr/>
          <p:nvPr/>
        </p:nvSpPr>
        <p:spPr>
          <a:xfrm rot="5400000" flipH="1" flipV="1">
            <a:off x="47576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0" name="Teardrop 3"/>
          <p:cNvSpPr/>
          <p:nvPr/>
        </p:nvSpPr>
        <p:spPr>
          <a:xfrm rot="5400000" flipH="1" flipV="1">
            <a:off x="56002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1" name="Teardrop 3"/>
          <p:cNvSpPr/>
          <p:nvPr/>
        </p:nvSpPr>
        <p:spPr>
          <a:xfrm rot="5400000" flipH="1" flipV="1">
            <a:off x="812785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2" name="Teardrop 3"/>
          <p:cNvSpPr/>
          <p:nvPr/>
        </p:nvSpPr>
        <p:spPr>
          <a:xfrm rot="5400000" flipH="1" flipV="1">
            <a:off x="728531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3" name="Teardrop 3"/>
          <p:cNvSpPr/>
          <p:nvPr/>
        </p:nvSpPr>
        <p:spPr>
          <a:xfrm rot="5400000" flipH="1" flipV="1">
            <a:off x="98129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4" name="Teardrop 3"/>
          <p:cNvSpPr/>
          <p:nvPr/>
        </p:nvSpPr>
        <p:spPr>
          <a:xfrm rot="5400000" flipH="1" flipV="1">
            <a:off x="89703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5" name="Teardrop 3"/>
          <p:cNvSpPr/>
          <p:nvPr/>
        </p:nvSpPr>
        <p:spPr>
          <a:xfrm rot="5400000" flipH="1" flipV="1">
            <a:off x="11498011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6" name="Teardrop 3"/>
          <p:cNvSpPr/>
          <p:nvPr/>
        </p:nvSpPr>
        <p:spPr>
          <a:xfrm rot="5400000" flipH="1" flipV="1">
            <a:off x="106554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7" name="Teardrop 3"/>
          <p:cNvSpPr/>
          <p:nvPr/>
        </p:nvSpPr>
        <p:spPr>
          <a:xfrm rot="5400000" flipH="1" flipV="1">
            <a:off x="5449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8" name="Oval 727"/>
          <p:cNvSpPr/>
          <p:nvPr/>
        </p:nvSpPr>
        <p:spPr>
          <a:xfrm>
            <a:off x="66645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9" name="Oval 728"/>
          <p:cNvSpPr/>
          <p:nvPr/>
        </p:nvSpPr>
        <p:spPr>
          <a:xfrm>
            <a:off x="7667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0" name="Oval 729"/>
          <p:cNvSpPr/>
          <p:nvPr/>
        </p:nvSpPr>
        <p:spPr>
          <a:xfrm>
            <a:off x="16092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1" name="Oval 730"/>
          <p:cNvSpPr/>
          <p:nvPr/>
        </p:nvSpPr>
        <p:spPr>
          <a:xfrm>
            <a:off x="24518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2" name="Oval 731"/>
          <p:cNvSpPr/>
          <p:nvPr/>
        </p:nvSpPr>
        <p:spPr>
          <a:xfrm>
            <a:off x="329435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3" name="Oval 732"/>
          <p:cNvSpPr/>
          <p:nvPr/>
        </p:nvSpPr>
        <p:spPr>
          <a:xfrm>
            <a:off x="413689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4" name="Oval 733"/>
          <p:cNvSpPr/>
          <p:nvPr/>
        </p:nvSpPr>
        <p:spPr>
          <a:xfrm>
            <a:off x="49794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5" name="Oval 734"/>
          <p:cNvSpPr/>
          <p:nvPr/>
        </p:nvSpPr>
        <p:spPr>
          <a:xfrm>
            <a:off x="58219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6" name="Oval 735"/>
          <p:cNvSpPr/>
          <p:nvPr/>
        </p:nvSpPr>
        <p:spPr>
          <a:xfrm>
            <a:off x="834959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7" name="Oval 736"/>
          <p:cNvSpPr/>
          <p:nvPr/>
        </p:nvSpPr>
        <p:spPr>
          <a:xfrm>
            <a:off x="750705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8" name="Oval 737"/>
          <p:cNvSpPr/>
          <p:nvPr/>
        </p:nvSpPr>
        <p:spPr>
          <a:xfrm>
            <a:off x="100346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9" name="Oval 738"/>
          <p:cNvSpPr/>
          <p:nvPr/>
        </p:nvSpPr>
        <p:spPr>
          <a:xfrm>
            <a:off x="91921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0" name="Oval 739"/>
          <p:cNvSpPr/>
          <p:nvPr/>
        </p:nvSpPr>
        <p:spPr>
          <a:xfrm>
            <a:off x="11719750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1" name="Oval 740"/>
          <p:cNvSpPr/>
          <p:nvPr/>
        </p:nvSpPr>
        <p:spPr>
          <a:xfrm>
            <a:off x="108772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2" name="Teardrop 3"/>
          <p:cNvSpPr/>
          <p:nvPr/>
        </p:nvSpPr>
        <p:spPr>
          <a:xfrm rot="5400000" flipH="1" flipV="1">
            <a:off x="60211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3" name="Teardrop 3"/>
          <p:cNvSpPr/>
          <p:nvPr/>
        </p:nvSpPr>
        <p:spPr>
          <a:xfrm rot="5400000" flipH="1" flipV="1">
            <a:off x="9659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4" name="Teardrop 3"/>
          <p:cNvSpPr/>
          <p:nvPr/>
        </p:nvSpPr>
        <p:spPr>
          <a:xfrm rot="5400000" flipH="1" flipV="1">
            <a:off x="18084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5" name="Teardrop 3"/>
          <p:cNvSpPr/>
          <p:nvPr/>
        </p:nvSpPr>
        <p:spPr>
          <a:xfrm rot="5400000" flipH="1" flipV="1">
            <a:off x="265102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6" name="Teardrop 3"/>
          <p:cNvSpPr/>
          <p:nvPr/>
        </p:nvSpPr>
        <p:spPr>
          <a:xfrm rot="5400000" flipH="1" flipV="1">
            <a:off x="349356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7" name="Teardrop 3"/>
          <p:cNvSpPr/>
          <p:nvPr/>
        </p:nvSpPr>
        <p:spPr>
          <a:xfrm rot="5400000" flipH="1" flipV="1">
            <a:off x="43361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8" name="Teardrop 3"/>
          <p:cNvSpPr/>
          <p:nvPr/>
        </p:nvSpPr>
        <p:spPr>
          <a:xfrm rot="5400000" flipH="1" flipV="1">
            <a:off x="51786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9" name="Teardrop 3"/>
          <p:cNvSpPr/>
          <p:nvPr/>
        </p:nvSpPr>
        <p:spPr>
          <a:xfrm rot="5400000" flipH="1" flipV="1">
            <a:off x="770626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0" name="Teardrop 3"/>
          <p:cNvSpPr/>
          <p:nvPr/>
        </p:nvSpPr>
        <p:spPr>
          <a:xfrm rot="5400000" flipH="1" flipV="1">
            <a:off x="686372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1" name="Teardrop 3"/>
          <p:cNvSpPr/>
          <p:nvPr/>
        </p:nvSpPr>
        <p:spPr>
          <a:xfrm rot="5400000" flipH="1" flipV="1">
            <a:off x="93913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2" name="Teardrop 3"/>
          <p:cNvSpPr/>
          <p:nvPr/>
        </p:nvSpPr>
        <p:spPr>
          <a:xfrm rot="5400000" flipH="1" flipV="1">
            <a:off x="85488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3" name="Teardrop 3"/>
          <p:cNvSpPr/>
          <p:nvPr/>
        </p:nvSpPr>
        <p:spPr>
          <a:xfrm rot="5400000" flipH="1" flipV="1">
            <a:off x="11076421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4" name="Teardrop 3"/>
          <p:cNvSpPr/>
          <p:nvPr/>
        </p:nvSpPr>
        <p:spPr>
          <a:xfrm rot="5400000" flipH="1" flipV="1">
            <a:off x="102338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5" name="Teardrop 3"/>
          <p:cNvSpPr/>
          <p:nvPr/>
        </p:nvSpPr>
        <p:spPr>
          <a:xfrm rot="5400000" flipH="1" flipV="1">
            <a:off x="1234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6" name="Teardrop 3"/>
          <p:cNvSpPr/>
          <p:nvPr/>
        </p:nvSpPr>
        <p:spPr>
          <a:xfrm rot="5400000" flipH="1" flipV="1">
            <a:off x="11760003" y="2373673"/>
            <a:ext cx="595780" cy="268215"/>
          </a:xfrm>
          <a:custGeom>
            <a:avLst/>
            <a:gdLst/>
            <a:ahLst/>
            <a:cxnLst/>
            <a:rect l="l" t="t" r="r" b="b"/>
            <a:pathLst>
              <a:path w="595780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0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70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7" name="Oval 756"/>
          <p:cNvSpPr/>
          <p:nvPr/>
        </p:nvSpPr>
        <p:spPr>
          <a:xfrm>
            <a:off x="70866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8" name="Oval 757"/>
          <p:cNvSpPr/>
          <p:nvPr/>
        </p:nvSpPr>
        <p:spPr>
          <a:xfrm>
            <a:off x="3463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9" name="Oval 758"/>
          <p:cNvSpPr/>
          <p:nvPr/>
        </p:nvSpPr>
        <p:spPr>
          <a:xfrm>
            <a:off x="11888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0" name="Oval 759"/>
          <p:cNvSpPr/>
          <p:nvPr/>
        </p:nvSpPr>
        <p:spPr>
          <a:xfrm>
            <a:off x="20314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1" name="Oval 760"/>
          <p:cNvSpPr/>
          <p:nvPr/>
        </p:nvSpPr>
        <p:spPr>
          <a:xfrm>
            <a:off x="28739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2" name="Oval 761"/>
          <p:cNvSpPr/>
          <p:nvPr/>
        </p:nvSpPr>
        <p:spPr>
          <a:xfrm>
            <a:off x="371649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3" name="Oval 762"/>
          <p:cNvSpPr/>
          <p:nvPr/>
        </p:nvSpPr>
        <p:spPr>
          <a:xfrm>
            <a:off x="45590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4" name="Oval 763"/>
          <p:cNvSpPr/>
          <p:nvPr/>
        </p:nvSpPr>
        <p:spPr>
          <a:xfrm>
            <a:off x="54015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5" name="Oval 764"/>
          <p:cNvSpPr/>
          <p:nvPr/>
        </p:nvSpPr>
        <p:spPr>
          <a:xfrm>
            <a:off x="62441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6" name="Oval 765"/>
          <p:cNvSpPr/>
          <p:nvPr/>
        </p:nvSpPr>
        <p:spPr>
          <a:xfrm>
            <a:off x="87717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7" name="Oval 766"/>
          <p:cNvSpPr/>
          <p:nvPr/>
        </p:nvSpPr>
        <p:spPr>
          <a:xfrm>
            <a:off x="792919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8" name="Oval 767"/>
          <p:cNvSpPr/>
          <p:nvPr/>
        </p:nvSpPr>
        <p:spPr>
          <a:xfrm>
            <a:off x="104568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9" name="Oval 768"/>
          <p:cNvSpPr/>
          <p:nvPr/>
        </p:nvSpPr>
        <p:spPr>
          <a:xfrm>
            <a:off x="96142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0" name="Oval 769"/>
          <p:cNvSpPr/>
          <p:nvPr/>
        </p:nvSpPr>
        <p:spPr>
          <a:xfrm>
            <a:off x="112993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1" name="Teardrop 3"/>
          <p:cNvSpPr/>
          <p:nvPr/>
        </p:nvSpPr>
        <p:spPr>
          <a:xfrm rot="5400000" flipH="1" flipV="1">
            <a:off x="64427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2" name="Teardrop 3"/>
          <p:cNvSpPr/>
          <p:nvPr/>
        </p:nvSpPr>
        <p:spPr>
          <a:xfrm rot="5400000" flipH="1" flipV="1">
            <a:off x="-148774" y="2795083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6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5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5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2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8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5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3" name="Teardrop 3"/>
          <p:cNvSpPr/>
          <p:nvPr/>
        </p:nvSpPr>
        <p:spPr>
          <a:xfrm rot="5400000" flipH="1" flipV="1">
            <a:off x="13875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4" name="Teardrop 3"/>
          <p:cNvSpPr/>
          <p:nvPr/>
        </p:nvSpPr>
        <p:spPr>
          <a:xfrm rot="5400000" flipH="1" flipV="1">
            <a:off x="22300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5" name="Teardrop 3"/>
          <p:cNvSpPr/>
          <p:nvPr/>
        </p:nvSpPr>
        <p:spPr>
          <a:xfrm rot="5400000" flipH="1" flipV="1">
            <a:off x="307261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6" name="Teardrop 3"/>
          <p:cNvSpPr/>
          <p:nvPr/>
        </p:nvSpPr>
        <p:spPr>
          <a:xfrm rot="5400000" flipH="1" flipV="1">
            <a:off x="391515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7" name="Teardrop 3"/>
          <p:cNvSpPr/>
          <p:nvPr/>
        </p:nvSpPr>
        <p:spPr>
          <a:xfrm rot="5400000" flipH="1" flipV="1">
            <a:off x="47576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8" name="Teardrop 3"/>
          <p:cNvSpPr/>
          <p:nvPr/>
        </p:nvSpPr>
        <p:spPr>
          <a:xfrm rot="5400000" flipH="1" flipV="1">
            <a:off x="56002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9" name="Teardrop 3"/>
          <p:cNvSpPr/>
          <p:nvPr/>
        </p:nvSpPr>
        <p:spPr>
          <a:xfrm rot="5400000" flipH="1" flipV="1">
            <a:off x="812785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0" name="Teardrop 3"/>
          <p:cNvSpPr/>
          <p:nvPr/>
        </p:nvSpPr>
        <p:spPr>
          <a:xfrm rot="5400000" flipH="1" flipV="1">
            <a:off x="728531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1" name="Teardrop 3"/>
          <p:cNvSpPr/>
          <p:nvPr/>
        </p:nvSpPr>
        <p:spPr>
          <a:xfrm rot="5400000" flipH="1" flipV="1">
            <a:off x="98129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2" name="Teardrop 3"/>
          <p:cNvSpPr/>
          <p:nvPr/>
        </p:nvSpPr>
        <p:spPr>
          <a:xfrm rot="5400000" flipH="1" flipV="1">
            <a:off x="89703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3" name="Teardrop 3"/>
          <p:cNvSpPr/>
          <p:nvPr/>
        </p:nvSpPr>
        <p:spPr>
          <a:xfrm rot="5400000" flipH="1" flipV="1">
            <a:off x="11498011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4" name="Teardrop 3"/>
          <p:cNvSpPr/>
          <p:nvPr/>
        </p:nvSpPr>
        <p:spPr>
          <a:xfrm rot="5400000" flipH="1" flipV="1">
            <a:off x="106554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5" name="Teardrop 3"/>
          <p:cNvSpPr/>
          <p:nvPr/>
        </p:nvSpPr>
        <p:spPr>
          <a:xfrm rot="5400000" flipH="1" flipV="1">
            <a:off x="5449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6" name="Oval 785"/>
          <p:cNvSpPr/>
          <p:nvPr/>
        </p:nvSpPr>
        <p:spPr>
          <a:xfrm>
            <a:off x="66645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7" name="Oval 786"/>
          <p:cNvSpPr/>
          <p:nvPr/>
        </p:nvSpPr>
        <p:spPr>
          <a:xfrm>
            <a:off x="7667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8" name="Oval 787"/>
          <p:cNvSpPr/>
          <p:nvPr/>
        </p:nvSpPr>
        <p:spPr>
          <a:xfrm>
            <a:off x="16092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9" name="Oval 788"/>
          <p:cNvSpPr/>
          <p:nvPr/>
        </p:nvSpPr>
        <p:spPr>
          <a:xfrm>
            <a:off x="24518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0" name="Oval 789"/>
          <p:cNvSpPr/>
          <p:nvPr/>
        </p:nvSpPr>
        <p:spPr>
          <a:xfrm>
            <a:off x="329435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1" name="Oval 790"/>
          <p:cNvSpPr/>
          <p:nvPr/>
        </p:nvSpPr>
        <p:spPr>
          <a:xfrm>
            <a:off x="413689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2" name="Oval 791"/>
          <p:cNvSpPr/>
          <p:nvPr/>
        </p:nvSpPr>
        <p:spPr>
          <a:xfrm>
            <a:off x="49794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3" name="Oval 792"/>
          <p:cNvSpPr/>
          <p:nvPr/>
        </p:nvSpPr>
        <p:spPr>
          <a:xfrm>
            <a:off x="58219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4" name="Oval 793"/>
          <p:cNvSpPr/>
          <p:nvPr/>
        </p:nvSpPr>
        <p:spPr>
          <a:xfrm>
            <a:off x="834959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5" name="Oval 794"/>
          <p:cNvSpPr/>
          <p:nvPr/>
        </p:nvSpPr>
        <p:spPr>
          <a:xfrm>
            <a:off x="750705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6" name="Oval 795"/>
          <p:cNvSpPr/>
          <p:nvPr/>
        </p:nvSpPr>
        <p:spPr>
          <a:xfrm>
            <a:off x="100346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7" name="Oval 796"/>
          <p:cNvSpPr/>
          <p:nvPr/>
        </p:nvSpPr>
        <p:spPr>
          <a:xfrm>
            <a:off x="91921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8" name="Oval 797"/>
          <p:cNvSpPr/>
          <p:nvPr/>
        </p:nvSpPr>
        <p:spPr>
          <a:xfrm>
            <a:off x="11719750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9" name="Oval 798"/>
          <p:cNvSpPr/>
          <p:nvPr/>
        </p:nvSpPr>
        <p:spPr>
          <a:xfrm>
            <a:off x="108772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0" name="Teardrop 3"/>
          <p:cNvSpPr/>
          <p:nvPr/>
        </p:nvSpPr>
        <p:spPr>
          <a:xfrm rot="5400000" flipH="1" flipV="1">
            <a:off x="60211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1" name="Teardrop 3"/>
          <p:cNvSpPr/>
          <p:nvPr/>
        </p:nvSpPr>
        <p:spPr>
          <a:xfrm rot="5400000" flipH="1" flipV="1">
            <a:off x="9659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2" name="Teardrop 3"/>
          <p:cNvSpPr/>
          <p:nvPr/>
        </p:nvSpPr>
        <p:spPr>
          <a:xfrm rot="5400000" flipH="1" flipV="1">
            <a:off x="18084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3" name="Teardrop 3"/>
          <p:cNvSpPr/>
          <p:nvPr/>
        </p:nvSpPr>
        <p:spPr>
          <a:xfrm rot="5400000" flipH="1" flipV="1">
            <a:off x="265102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4" name="Teardrop 3"/>
          <p:cNvSpPr/>
          <p:nvPr/>
        </p:nvSpPr>
        <p:spPr>
          <a:xfrm rot="5400000" flipH="1" flipV="1">
            <a:off x="349356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5" name="Teardrop 3"/>
          <p:cNvSpPr/>
          <p:nvPr/>
        </p:nvSpPr>
        <p:spPr>
          <a:xfrm rot="5400000" flipH="1" flipV="1">
            <a:off x="43361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6" name="Teardrop 3"/>
          <p:cNvSpPr/>
          <p:nvPr/>
        </p:nvSpPr>
        <p:spPr>
          <a:xfrm rot="5400000" flipH="1" flipV="1">
            <a:off x="51786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7" name="Teardrop 3"/>
          <p:cNvSpPr/>
          <p:nvPr/>
        </p:nvSpPr>
        <p:spPr>
          <a:xfrm rot="5400000" flipH="1" flipV="1">
            <a:off x="770626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8" name="Teardrop 3"/>
          <p:cNvSpPr/>
          <p:nvPr/>
        </p:nvSpPr>
        <p:spPr>
          <a:xfrm rot="5400000" flipH="1" flipV="1">
            <a:off x="686372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9" name="Teardrop 3"/>
          <p:cNvSpPr/>
          <p:nvPr/>
        </p:nvSpPr>
        <p:spPr>
          <a:xfrm rot="5400000" flipH="1" flipV="1">
            <a:off x="93913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0" name="Teardrop 3"/>
          <p:cNvSpPr/>
          <p:nvPr/>
        </p:nvSpPr>
        <p:spPr>
          <a:xfrm rot="5400000" flipH="1" flipV="1">
            <a:off x="85488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1" name="Teardrop 3"/>
          <p:cNvSpPr/>
          <p:nvPr/>
        </p:nvSpPr>
        <p:spPr>
          <a:xfrm rot="5400000" flipH="1" flipV="1">
            <a:off x="11076421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2" name="Teardrop 3"/>
          <p:cNvSpPr/>
          <p:nvPr/>
        </p:nvSpPr>
        <p:spPr>
          <a:xfrm rot="5400000" flipH="1" flipV="1">
            <a:off x="102338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3" name="Teardrop 3"/>
          <p:cNvSpPr/>
          <p:nvPr/>
        </p:nvSpPr>
        <p:spPr>
          <a:xfrm rot="5400000" flipH="1" flipV="1">
            <a:off x="1234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4" name="Teardrop 3"/>
          <p:cNvSpPr/>
          <p:nvPr/>
        </p:nvSpPr>
        <p:spPr>
          <a:xfrm rot="5400000" flipH="1" flipV="1">
            <a:off x="11760002" y="3223930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5" name="Oval 814"/>
          <p:cNvSpPr/>
          <p:nvPr/>
        </p:nvSpPr>
        <p:spPr>
          <a:xfrm>
            <a:off x="70866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6" name="Oval 815"/>
          <p:cNvSpPr/>
          <p:nvPr/>
        </p:nvSpPr>
        <p:spPr>
          <a:xfrm>
            <a:off x="3463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7" name="Oval 816"/>
          <p:cNvSpPr/>
          <p:nvPr/>
        </p:nvSpPr>
        <p:spPr>
          <a:xfrm>
            <a:off x="11888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8" name="Oval 817"/>
          <p:cNvSpPr/>
          <p:nvPr/>
        </p:nvSpPr>
        <p:spPr>
          <a:xfrm>
            <a:off x="20314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9" name="Oval 818"/>
          <p:cNvSpPr/>
          <p:nvPr/>
        </p:nvSpPr>
        <p:spPr>
          <a:xfrm>
            <a:off x="28739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0" name="Oval 819"/>
          <p:cNvSpPr/>
          <p:nvPr/>
        </p:nvSpPr>
        <p:spPr>
          <a:xfrm>
            <a:off x="371649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1" name="Oval 820"/>
          <p:cNvSpPr/>
          <p:nvPr/>
        </p:nvSpPr>
        <p:spPr>
          <a:xfrm>
            <a:off x="45590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2" name="Oval 821"/>
          <p:cNvSpPr/>
          <p:nvPr/>
        </p:nvSpPr>
        <p:spPr>
          <a:xfrm>
            <a:off x="54015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3" name="Oval 822"/>
          <p:cNvSpPr/>
          <p:nvPr/>
        </p:nvSpPr>
        <p:spPr>
          <a:xfrm>
            <a:off x="62441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4" name="Oval 823"/>
          <p:cNvSpPr/>
          <p:nvPr/>
        </p:nvSpPr>
        <p:spPr>
          <a:xfrm>
            <a:off x="87717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5" name="Oval 824"/>
          <p:cNvSpPr/>
          <p:nvPr/>
        </p:nvSpPr>
        <p:spPr>
          <a:xfrm>
            <a:off x="792919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6" name="Oval 825"/>
          <p:cNvSpPr/>
          <p:nvPr/>
        </p:nvSpPr>
        <p:spPr>
          <a:xfrm>
            <a:off x="104568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7" name="Oval 826"/>
          <p:cNvSpPr/>
          <p:nvPr/>
        </p:nvSpPr>
        <p:spPr>
          <a:xfrm>
            <a:off x="96142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8" name="Oval 827"/>
          <p:cNvSpPr/>
          <p:nvPr/>
        </p:nvSpPr>
        <p:spPr>
          <a:xfrm>
            <a:off x="112993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9" name="Teardrop 3"/>
          <p:cNvSpPr/>
          <p:nvPr/>
        </p:nvSpPr>
        <p:spPr>
          <a:xfrm rot="5400000" flipH="1" flipV="1">
            <a:off x="64427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0" name="Teardrop 3"/>
          <p:cNvSpPr/>
          <p:nvPr/>
        </p:nvSpPr>
        <p:spPr>
          <a:xfrm rot="5400000" flipH="1" flipV="1">
            <a:off x="-148774" y="3639262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6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5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5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2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8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5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1" name="Teardrop 3"/>
          <p:cNvSpPr/>
          <p:nvPr/>
        </p:nvSpPr>
        <p:spPr>
          <a:xfrm rot="5400000" flipH="1" flipV="1">
            <a:off x="13875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2" name="Teardrop 3"/>
          <p:cNvSpPr/>
          <p:nvPr/>
        </p:nvSpPr>
        <p:spPr>
          <a:xfrm rot="5400000" flipH="1" flipV="1">
            <a:off x="22300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3" name="Teardrop 3"/>
          <p:cNvSpPr/>
          <p:nvPr/>
        </p:nvSpPr>
        <p:spPr>
          <a:xfrm rot="5400000" flipH="1" flipV="1">
            <a:off x="307261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4" name="Teardrop 3"/>
          <p:cNvSpPr/>
          <p:nvPr/>
        </p:nvSpPr>
        <p:spPr>
          <a:xfrm rot="5400000" flipH="1" flipV="1">
            <a:off x="391515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5" name="Teardrop 3"/>
          <p:cNvSpPr/>
          <p:nvPr/>
        </p:nvSpPr>
        <p:spPr>
          <a:xfrm rot="5400000" flipH="1" flipV="1">
            <a:off x="47576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6" name="Teardrop 3"/>
          <p:cNvSpPr/>
          <p:nvPr/>
        </p:nvSpPr>
        <p:spPr>
          <a:xfrm rot="5400000" flipH="1" flipV="1">
            <a:off x="56002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7" name="Teardrop 3"/>
          <p:cNvSpPr/>
          <p:nvPr/>
        </p:nvSpPr>
        <p:spPr>
          <a:xfrm rot="5400000" flipH="1" flipV="1">
            <a:off x="812785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8" name="Teardrop 3"/>
          <p:cNvSpPr/>
          <p:nvPr/>
        </p:nvSpPr>
        <p:spPr>
          <a:xfrm rot="5400000" flipH="1" flipV="1">
            <a:off x="728531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9" name="Teardrop 3"/>
          <p:cNvSpPr/>
          <p:nvPr/>
        </p:nvSpPr>
        <p:spPr>
          <a:xfrm rot="5400000" flipH="1" flipV="1">
            <a:off x="98129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0" name="Teardrop 3"/>
          <p:cNvSpPr/>
          <p:nvPr/>
        </p:nvSpPr>
        <p:spPr>
          <a:xfrm rot="5400000" flipH="1" flipV="1">
            <a:off x="89703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1" name="Teardrop 3"/>
          <p:cNvSpPr/>
          <p:nvPr/>
        </p:nvSpPr>
        <p:spPr>
          <a:xfrm rot="5400000" flipH="1" flipV="1">
            <a:off x="11498011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2" name="Teardrop 3"/>
          <p:cNvSpPr/>
          <p:nvPr/>
        </p:nvSpPr>
        <p:spPr>
          <a:xfrm rot="5400000" flipH="1" flipV="1">
            <a:off x="106554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3" name="Teardrop 3"/>
          <p:cNvSpPr/>
          <p:nvPr/>
        </p:nvSpPr>
        <p:spPr>
          <a:xfrm rot="5400000" flipH="1" flipV="1">
            <a:off x="5449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4" name="Oval 843"/>
          <p:cNvSpPr/>
          <p:nvPr/>
        </p:nvSpPr>
        <p:spPr>
          <a:xfrm>
            <a:off x="66645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5" name="Oval 844"/>
          <p:cNvSpPr/>
          <p:nvPr/>
        </p:nvSpPr>
        <p:spPr>
          <a:xfrm>
            <a:off x="7667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6" name="Oval 845"/>
          <p:cNvSpPr/>
          <p:nvPr/>
        </p:nvSpPr>
        <p:spPr>
          <a:xfrm>
            <a:off x="16092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7" name="Oval 846"/>
          <p:cNvSpPr/>
          <p:nvPr/>
        </p:nvSpPr>
        <p:spPr>
          <a:xfrm>
            <a:off x="24518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8" name="Oval 847"/>
          <p:cNvSpPr/>
          <p:nvPr/>
        </p:nvSpPr>
        <p:spPr>
          <a:xfrm>
            <a:off x="329435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9" name="Oval 848"/>
          <p:cNvSpPr/>
          <p:nvPr/>
        </p:nvSpPr>
        <p:spPr>
          <a:xfrm>
            <a:off x="413689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0" name="Oval 849"/>
          <p:cNvSpPr/>
          <p:nvPr/>
        </p:nvSpPr>
        <p:spPr>
          <a:xfrm>
            <a:off x="49794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1" name="Oval 850"/>
          <p:cNvSpPr/>
          <p:nvPr/>
        </p:nvSpPr>
        <p:spPr>
          <a:xfrm>
            <a:off x="58219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2" name="Oval 851"/>
          <p:cNvSpPr/>
          <p:nvPr/>
        </p:nvSpPr>
        <p:spPr>
          <a:xfrm>
            <a:off x="834959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3" name="Oval 852"/>
          <p:cNvSpPr/>
          <p:nvPr/>
        </p:nvSpPr>
        <p:spPr>
          <a:xfrm>
            <a:off x="750705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4" name="Oval 853"/>
          <p:cNvSpPr/>
          <p:nvPr/>
        </p:nvSpPr>
        <p:spPr>
          <a:xfrm>
            <a:off x="100346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5" name="Oval 854"/>
          <p:cNvSpPr/>
          <p:nvPr/>
        </p:nvSpPr>
        <p:spPr>
          <a:xfrm>
            <a:off x="91921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6" name="Oval 855"/>
          <p:cNvSpPr/>
          <p:nvPr/>
        </p:nvSpPr>
        <p:spPr>
          <a:xfrm>
            <a:off x="11719750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7" name="Oval 856"/>
          <p:cNvSpPr/>
          <p:nvPr/>
        </p:nvSpPr>
        <p:spPr>
          <a:xfrm>
            <a:off x="108772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8" name="Teardrop 3"/>
          <p:cNvSpPr/>
          <p:nvPr/>
        </p:nvSpPr>
        <p:spPr>
          <a:xfrm rot="5400000" flipH="1" flipV="1">
            <a:off x="60211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9" name="Teardrop 3"/>
          <p:cNvSpPr/>
          <p:nvPr/>
        </p:nvSpPr>
        <p:spPr>
          <a:xfrm rot="5400000" flipH="1" flipV="1">
            <a:off x="9659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0" name="Teardrop 3"/>
          <p:cNvSpPr/>
          <p:nvPr/>
        </p:nvSpPr>
        <p:spPr>
          <a:xfrm rot="5400000" flipH="1" flipV="1">
            <a:off x="18084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1" name="Teardrop 3"/>
          <p:cNvSpPr/>
          <p:nvPr/>
        </p:nvSpPr>
        <p:spPr>
          <a:xfrm rot="5400000" flipH="1" flipV="1">
            <a:off x="265102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2" name="Teardrop 3"/>
          <p:cNvSpPr/>
          <p:nvPr/>
        </p:nvSpPr>
        <p:spPr>
          <a:xfrm rot="5400000" flipH="1" flipV="1">
            <a:off x="349356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3" name="Teardrop 3"/>
          <p:cNvSpPr/>
          <p:nvPr/>
        </p:nvSpPr>
        <p:spPr>
          <a:xfrm rot="5400000" flipH="1" flipV="1">
            <a:off x="43361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4" name="Teardrop 3"/>
          <p:cNvSpPr/>
          <p:nvPr/>
        </p:nvSpPr>
        <p:spPr>
          <a:xfrm rot="5400000" flipH="1" flipV="1">
            <a:off x="51786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5" name="Teardrop 3"/>
          <p:cNvSpPr/>
          <p:nvPr/>
        </p:nvSpPr>
        <p:spPr>
          <a:xfrm rot="5400000" flipH="1" flipV="1">
            <a:off x="770626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6" name="Teardrop 3"/>
          <p:cNvSpPr/>
          <p:nvPr/>
        </p:nvSpPr>
        <p:spPr>
          <a:xfrm rot="5400000" flipH="1" flipV="1">
            <a:off x="686372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7" name="Teardrop 3"/>
          <p:cNvSpPr/>
          <p:nvPr/>
        </p:nvSpPr>
        <p:spPr>
          <a:xfrm rot="5400000" flipH="1" flipV="1">
            <a:off x="93913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8" name="Teardrop 3"/>
          <p:cNvSpPr/>
          <p:nvPr/>
        </p:nvSpPr>
        <p:spPr>
          <a:xfrm rot="5400000" flipH="1" flipV="1">
            <a:off x="85488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9" name="Teardrop 3"/>
          <p:cNvSpPr/>
          <p:nvPr/>
        </p:nvSpPr>
        <p:spPr>
          <a:xfrm rot="5400000" flipH="1" flipV="1">
            <a:off x="11076421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0" name="Teardrop 3"/>
          <p:cNvSpPr/>
          <p:nvPr/>
        </p:nvSpPr>
        <p:spPr>
          <a:xfrm rot="5400000" flipH="1" flipV="1">
            <a:off x="102338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1" name="Teardrop 3"/>
          <p:cNvSpPr/>
          <p:nvPr/>
        </p:nvSpPr>
        <p:spPr>
          <a:xfrm rot="5400000" flipH="1" flipV="1">
            <a:off x="1234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2" name="Teardrop 3"/>
          <p:cNvSpPr/>
          <p:nvPr/>
        </p:nvSpPr>
        <p:spPr>
          <a:xfrm rot="5400000" flipH="1" flipV="1">
            <a:off x="11760002" y="4069935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8" y="250112"/>
                  <a:pt x="155376" y="250112"/>
                </a:cubicBezTo>
                <a:cubicBezTo>
                  <a:pt x="174455" y="249746"/>
                  <a:pt x="198601" y="254980"/>
                  <a:pt x="211458" y="268141"/>
                </a:cubicBezTo>
                <a:cubicBezTo>
                  <a:pt x="215886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7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60" y="254779"/>
                  <a:pt x="246352" y="254786"/>
                </a:cubicBezTo>
                <a:cubicBezTo>
                  <a:pt x="246345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70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9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90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3" name="Oval 872"/>
          <p:cNvSpPr/>
          <p:nvPr/>
        </p:nvSpPr>
        <p:spPr>
          <a:xfrm>
            <a:off x="70866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4" name="Oval 873"/>
          <p:cNvSpPr/>
          <p:nvPr/>
        </p:nvSpPr>
        <p:spPr>
          <a:xfrm>
            <a:off x="3463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5" name="Oval 874"/>
          <p:cNvSpPr/>
          <p:nvPr/>
        </p:nvSpPr>
        <p:spPr>
          <a:xfrm>
            <a:off x="11888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6" name="Oval 875"/>
          <p:cNvSpPr/>
          <p:nvPr/>
        </p:nvSpPr>
        <p:spPr>
          <a:xfrm>
            <a:off x="20314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7" name="Oval 876"/>
          <p:cNvSpPr/>
          <p:nvPr/>
        </p:nvSpPr>
        <p:spPr>
          <a:xfrm>
            <a:off x="28739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8" name="Oval 877"/>
          <p:cNvSpPr/>
          <p:nvPr/>
        </p:nvSpPr>
        <p:spPr>
          <a:xfrm>
            <a:off x="371649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9" name="Oval 878"/>
          <p:cNvSpPr/>
          <p:nvPr/>
        </p:nvSpPr>
        <p:spPr>
          <a:xfrm>
            <a:off x="45590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0" name="Oval 879"/>
          <p:cNvSpPr/>
          <p:nvPr/>
        </p:nvSpPr>
        <p:spPr>
          <a:xfrm>
            <a:off x="54015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1" name="Oval 880"/>
          <p:cNvSpPr/>
          <p:nvPr/>
        </p:nvSpPr>
        <p:spPr>
          <a:xfrm>
            <a:off x="62441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2" name="Oval 881"/>
          <p:cNvSpPr/>
          <p:nvPr/>
        </p:nvSpPr>
        <p:spPr>
          <a:xfrm>
            <a:off x="87717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3" name="Oval 882"/>
          <p:cNvSpPr/>
          <p:nvPr/>
        </p:nvSpPr>
        <p:spPr>
          <a:xfrm>
            <a:off x="792919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4" name="Oval 883"/>
          <p:cNvSpPr/>
          <p:nvPr/>
        </p:nvSpPr>
        <p:spPr>
          <a:xfrm>
            <a:off x="104568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5" name="Oval 884"/>
          <p:cNvSpPr/>
          <p:nvPr/>
        </p:nvSpPr>
        <p:spPr>
          <a:xfrm>
            <a:off x="96142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6" name="Oval 885"/>
          <p:cNvSpPr/>
          <p:nvPr/>
        </p:nvSpPr>
        <p:spPr>
          <a:xfrm>
            <a:off x="112993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7" name="Teardrop 3"/>
          <p:cNvSpPr/>
          <p:nvPr/>
        </p:nvSpPr>
        <p:spPr>
          <a:xfrm rot="5400000" flipH="1" flipV="1">
            <a:off x="663614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8" name="Teardrop 3"/>
          <p:cNvSpPr/>
          <p:nvPr/>
        </p:nvSpPr>
        <p:spPr>
          <a:xfrm rot="5400000" flipH="1" flipV="1">
            <a:off x="22905" y="4316257"/>
            <a:ext cx="232840" cy="278649"/>
          </a:xfrm>
          <a:custGeom>
            <a:avLst/>
            <a:gdLst/>
            <a:ahLst/>
            <a:cxnLst/>
            <a:rect l="l" t="t" r="r" b="b"/>
            <a:pathLst>
              <a:path w="232840" h="278649">
                <a:moveTo>
                  <a:pt x="232840" y="8776"/>
                </a:moveTo>
                <a:cubicBezTo>
                  <a:pt x="232449" y="34030"/>
                  <a:pt x="222519" y="59101"/>
                  <a:pt x="203250" y="78369"/>
                </a:cubicBezTo>
                <a:cubicBezTo>
                  <a:pt x="190082" y="91537"/>
                  <a:pt x="174206" y="100343"/>
                  <a:pt x="157326" y="104416"/>
                </a:cubicBezTo>
                <a:cubicBezTo>
                  <a:pt x="166417" y="119205"/>
                  <a:pt x="171406" y="136643"/>
                  <a:pt x="171406" y="155247"/>
                </a:cubicBezTo>
                <a:cubicBezTo>
                  <a:pt x="171406" y="182497"/>
                  <a:pt x="160701" y="207247"/>
                  <a:pt x="143120" y="225380"/>
                </a:cubicBezTo>
                <a:cubicBezTo>
                  <a:pt x="124986" y="242961"/>
                  <a:pt x="100237" y="253667"/>
                  <a:pt x="72986" y="253667"/>
                </a:cubicBezTo>
                <a:cubicBezTo>
                  <a:pt x="54383" y="253667"/>
                  <a:pt x="36945" y="248677"/>
                  <a:pt x="22156" y="239586"/>
                </a:cubicBezTo>
                <a:lnTo>
                  <a:pt x="0" y="278649"/>
                </a:lnTo>
                <a:lnTo>
                  <a:pt x="0" y="260595"/>
                </a:lnTo>
                <a:cubicBezTo>
                  <a:pt x="5973" y="252057"/>
                  <a:pt x="9654" y="242433"/>
                  <a:pt x="11467" y="232488"/>
                </a:cubicBezTo>
                <a:lnTo>
                  <a:pt x="0" y="218900"/>
                </a:lnTo>
                <a:lnTo>
                  <a:pt x="0" y="201603"/>
                </a:lnTo>
                <a:cubicBezTo>
                  <a:pt x="14950" y="226291"/>
                  <a:pt x="42305" y="241857"/>
                  <a:pt x="73296" y="241857"/>
                </a:cubicBezTo>
                <a:cubicBezTo>
                  <a:pt x="97207" y="241857"/>
                  <a:pt x="118953" y="232592"/>
                  <a:pt x="134965" y="217271"/>
                </a:cubicBezTo>
                <a:lnTo>
                  <a:pt x="0" y="82306"/>
                </a:lnTo>
                <a:lnTo>
                  <a:pt x="0" y="82216"/>
                </a:lnTo>
                <a:lnTo>
                  <a:pt x="135010" y="217225"/>
                </a:lnTo>
                <a:cubicBezTo>
                  <a:pt x="150331" y="201213"/>
                  <a:pt x="159597" y="179467"/>
                  <a:pt x="159597" y="155556"/>
                </a:cubicBezTo>
                <a:cubicBezTo>
                  <a:pt x="159597" y="105538"/>
                  <a:pt x="119048" y="64989"/>
                  <a:pt x="69030" y="64989"/>
                </a:cubicBezTo>
                <a:cubicBezTo>
                  <a:pt x="49952" y="65355"/>
                  <a:pt x="25806" y="60121"/>
                  <a:pt x="12948" y="46961"/>
                </a:cubicBezTo>
                <a:lnTo>
                  <a:pt x="0" y="66032"/>
                </a:lnTo>
                <a:lnTo>
                  <a:pt x="0" y="46474"/>
                </a:lnTo>
                <a:cubicBezTo>
                  <a:pt x="9193" y="32573"/>
                  <a:pt x="11853" y="16060"/>
                  <a:pt x="9334" y="0"/>
                </a:cubicBezTo>
                <a:lnTo>
                  <a:pt x="17529" y="0"/>
                </a:lnTo>
                <a:cubicBezTo>
                  <a:pt x="21671" y="11094"/>
                  <a:pt x="20740" y="22668"/>
                  <a:pt x="17673" y="33790"/>
                </a:cubicBezTo>
                <a:cubicBezTo>
                  <a:pt x="27631" y="50142"/>
                  <a:pt x="43609" y="53932"/>
                  <a:pt x="69593" y="53433"/>
                </a:cubicBezTo>
                <a:cubicBezTo>
                  <a:pt x="102600" y="53434"/>
                  <a:pt x="131938" y="69140"/>
                  <a:pt x="150227" y="93727"/>
                </a:cubicBezTo>
                <a:cubicBezTo>
                  <a:pt x="166735" y="90718"/>
                  <a:pt x="182357" y="82561"/>
                  <a:pt x="195118" y="69800"/>
                </a:cubicBezTo>
                <a:cubicBezTo>
                  <a:pt x="212026" y="52893"/>
                  <a:pt x="220851" y="30964"/>
                  <a:pt x="221339" y="8808"/>
                </a:cubicBezTo>
                <a:lnTo>
                  <a:pt x="136174" y="8808"/>
                </a:lnTo>
                <a:lnTo>
                  <a:pt x="136173" y="8744"/>
                </a:lnTo>
                <a:lnTo>
                  <a:pt x="221340" y="8744"/>
                </a:lnTo>
                <a:lnTo>
                  <a:pt x="219467" y="0"/>
                </a:lnTo>
                <a:lnTo>
                  <a:pt x="231012" y="0"/>
                </a:lnTo>
                <a:cubicBezTo>
                  <a:pt x="232616" y="2826"/>
                  <a:pt x="232794" y="5800"/>
                  <a:pt x="232840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9" name="Teardrop 3"/>
          <p:cNvSpPr/>
          <p:nvPr/>
        </p:nvSpPr>
        <p:spPr>
          <a:xfrm rot="5400000" flipH="1" flipV="1">
            <a:off x="158090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3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5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0" name="Teardrop 3"/>
          <p:cNvSpPr/>
          <p:nvPr/>
        </p:nvSpPr>
        <p:spPr>
          <a:xfrm rot="5400000" flipH="1" flipV="1">
            <a:off x="242344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1" name="Teardrop 3"/>
          <p:cNvSpPr/>
          <p:nvPr/>
        </p:nvSpPr>
        <p:spPr>
          <a:xfrm rot="5400000" flipH="1" flipV="1">
            <a:off x="326598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2" name="Teardrop 3"/>
          <p:cNvSpPr/>
          <p:nvPr/>
        </p:nvSpPr>
        <p:spPr>
          <a:xfrm rot="5400000" flipH="1" flipV="1">
            <a:off x="410852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6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3" name="Teardrop 3"/>
          <p:cNvSpPr/>
          <p:nvPr/>
        </p:nvSpPr>
        <p:spPr>
          <a:xfrm rot="5400000" flipH="1" flipV="1">
            <a:off x="495106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4" name="Teardrop 3"/>
          <p:cNvSpPr/>
          <p:nvPr/>
        </p:nvSpPr>
        <p:spPr>
          <a:xfrm rot="5400000" flipH="1" flipV="1">
            <a:off x="579360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5" name="Teardrop 3"/>
          <p:cNvSpPr/>
          <p:nvPr/>
        </p:nvSpPr>
        <p:spPr>
          <a:xfrm rot="5400000" flipH="1" flipV="1">
            <a:off x="832122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6" name="Teardrop 3"/>
          <p:cNvSpPr/>
          <p:nvPr/>
        </p:nvSpPr>
        <p:spPr>
          <a:xfrm rot="5400000" flipH="1" flipV="1">
            <a:off x="747868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6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7" name="Teardrop 3"/>
          <p:cNvSpPr/>
          <p:nvPr/>
        </p:nvSpPr>
        <p:spPr>
          <a:xfrm rot="5400000" flipH="1" flipV="1">
            <a:off x="1000630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8" name="Teardrop 3"/>
          <p:cNvSpPr/>
          <p:nvPr/>
        </p:nvSpPr>
        <p:spPr>
          <a:xfrm rot="5400000" flipH="1" flipV="1">
            <a:off x="916376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7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6"/>
                  <a:pt x="5972" y="26608"/>
                  <a:pt x="0" y="18073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9" name="Teardrop 3"/>
          <p:cNvSpPr/>
          <p:nvPr/>
        </p:nvSpPr>
        <p:spPr>
          <a:xfrm rot="5400000" flipH="1" flipV="1">
            <a:off x="11691380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0" name="Teardrop 3"/>
          <p:cNvSpPr/>
          <p:nvPr/>
        </p:nvSpPr>
        <p:spPr>
          <a:xfrm rot="5400000" flipH="1" flipV="1">
            <a:off x="1084884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6"/>
                  <a:pt x="5972" y="26608"/>
                  <a:pt x="0" y="18073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1" name="Teardrop 3"/>
          <p:cNvSpPr/>
          <p:nvPr/>
        </p:nvSpPr>
        <p:spPr>
          <a:xfrm rot="5400000" flipH="1" flipV="1">
            <a:off x="733383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3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8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2" name="Oval 1651"/>
          <p:cNvSpPr/>
          <p:nvPr/>
        </p:nvSpPr>
        <p:spPr>
          <a:xfrm>
            <a:off x="812619" y="4561319"/>
            <a:ext cx="11030995" cy="10682"/>
          </a:xfrm>
          <a:custGeom>
            <a:avLst/>
            <a:gdLst/>
            <a:ahLst/>
            <a:cxnLst/>
            <a:rect l="l" t="t" r="r" b="b"/>
            <a:pathLst>
              <a:path w="11030995" h="10682">
                <a:moveTo>
                  <a:pt x="10992007" y="0"/>
                </a:moveTo>
                <a:cubicBezTo>
                  <a:pt x="11006265" y="0"/>
                  <a:pt x="11019702" y="3516"/>
                  <a:pt x="11030995" y="10682"/>
                </a:cubicBezTo>
                <a:lnTo>
                  <a:pt x="10953019" y="10682"/>
                </a:lnTo>
                <a:cubicBezTo>
                  <a:pt x="10964312" y="3516"/>
                  <a:pt x="10977749" y="0"/>
                  <a:pt x="10992007" y="0"/>
                </a:cubicBezTo>
                <a:close/>
                <a:moveTo>
                  <a:pt x="10149468" y="0"/>
                </a:moveTo>
                <a:cubicBezTo>
                  <a:pt x="10163726" y="0"/>
                  <a:pt x="10177163" y="3516"/>
                  <a:pt x="10188456" y="10682"/>
                </a:cubicBezTo>
                <a:lnTo>
                  <a:pt x="10110480" y="10682"/>
                </a:lnTo>
                <a:cubicBezTo>
                  <a:pt x="10121773" y="3516"/>
                  <a:pt x="10135210" y="0"/>
                  <a:pt x="10149468" y="0"/>
                </a:cubicBezTo>
                <a:close/>
                <a:moveTo>
                  <a:pt x="9306928" y="0"/>
                </a:moveTo>
                <a:cubicBezTo>
                  <a:pt x="9321186" y="0"/>
                  <a:pt x="9334623" y="3516"/>
                  <a:pt x="9345916" y="10682"/>
                </a:cubicBezTo>
                <a:lnTo>
                  <a:pt x="9267940" y="10682"/>
                </a:lnTo>
                <a:cubicBezTo>
                  <a:pt x="9279233" y="3516"/>
                  <a:pt x="9292670" y="0"/>
                  <a:pt x="9306928" y="0"/>
                </a:cubicBezTo>
                <a:close/>
                <a:moveTo>
                  <a:pt x="8464388" y="0"/>
                </a:moveTo>
                <a:cubicBezTo>
                  <a:pt x="8478646" y="0"/>
                  <a:pt x="8492083" y="3516"/>
                  <a:pt x="8503376" y="10682"/>
                </a:cubicBezTo>
                <a:lnTo>
                  <a:pt x="8425400" y="10682"/>
                </a:lnTo>
                <a:cubicBezTo>
                  <a:pt x="8436693" y="3516"/>
                  <a:pt x="8450130" y="0"/>
                  <a:pt x="8464388" y="0"/>
                </a:cubicBezTo>
                <a:close/>
                <a:moveTo>
                  <a:pt x="7621848" y="0"/>
                </a:moveTo>
                <a:cubicBezTo>
                  <a:pt x="7636106" y="0"/>
                  <a:pt x="7649543" y="3516"/>
                  <a:pt x="7660836" y="10682"/>
                </a:cubicBezTo>
                <a:lnTo>
                  <a:pt x="7582860" y="10682"/>
                </a:lnTo>
                <a:cubicBezTo>
                  <a:pt x="7594153" y="3516"/>
                  <a:pt x="7607590" y="0"/>
                  <a:pt x="7621848" y="0"/>
                </a:cubicBezTo>
                <a:close/>
                <a:moveTo>
                  <a:pt x="6779308" y="0"/>
                </a:moveTo>
                <a:cubicBezTo>
                  <a:pt x="6793566" y="0"/>
                  <a:pt x="6807003" y="3516"/>
                  <a:pt x="6818296" y="10682"/>
                </a:cubicBezTo>
                <a:lnTo>
                  <a:pt x="6740320" y="10682"/>
                </a:lnTo>
                <a:cubicBezTo>
                  <a:pt x="6751613" y="3516"/>
                  <a:pt x="6765050" y="0"/>
                  <a:pt x="6779308" y="0"/>
                </a:cubicBezTo>
                <a:close/>
                <a:moveTo>
                  <a:pt x="5936768" y="0"/>
                </a:moveTo>
                <a:cubicBezTo>
                  <a:pt x="5951026" y="0"/>
                  <a:pt x="5964463" y="3516"/>
                  <a:pt x="5975757" y="10682"/>
                </a:cubicBezTo>
                <a:lnTo>
                  <a:pt x="5897780" y="10682"/>
                </a:lnTo>
                <a:cubicBezTo>
                  <a:pt x="5909073" y="3516"/>
                  <a:pt x="5922510" y="0"/>
                  <a:pt x="5936768" y="0"/>
                </a:cubicBezTo>
                <a:close/>
                <a:moveTo>
                  <a:pt x="5094228" y="0"/>
                </a:moveTo>
                <a:cubicBezTo>
                  <a:pt x="5108486" y="0"/>
                  <a:pt x="5121923" y="3516"/>
                  <a:pt x="5133217" y="10682"/>
                </a:cubicBezTo>
                <a:lnTo>
                  <a:pt x="5055240" y="10682"/>
                </a:lnTo>
                <a:cubicBezTo>
                  <a:pt x="5066533" y="3516"/>
                  <a:pt x="5079970" y="0"/>
                  <a:pt x="5094228" y="0"/>
                </a:cubicBezTo>
                <a:close/>
                <a:moveTo>
                  <a:pt x="4251688" y="0"/>
                </a:moveTo>
                <a:cubicBezTo>
                  <a:pt x="4265946" y="0"/>
                  <a:pt x="4279383" y="3516"/>
                  <a:pt x="4290676" y="10682"/>
                </a:cubicBezTo>
                <a:lnTo>
                  <a:pt x="4212700" y="10682"/>
                </a:lnTo>
                <a:cubicBezTo>
                  <a:pt x="4223993" y="3516"/>
                  <a:pt x="4237430" y="0"/>
                  <a:pt x="4251688" y="0"/>
                </a:cubicBezTo>
                <a:close/>
                <a:moveTo>
                  <a:pt x="3409148" y="0"/>
                </a:moveTo>
                <a:cubicBezTo>
                  <a:pt x="3423406" y="0"/>
                  <a:pt x="3436843" y="3516"/>
                  <a:pt x="3448136" y="10682"/>
                </a:cubicBezTo>
                <a:lnTo>
                  <a:pt x="3370160" y="10682"/>
                </a:lnTo>
                <a:cubicBezTo>
                  <a:pt x="3381453" y="3516"/>
                  <a:pt x="3394890" y="0"/>
                  <a:pt x="3409148" y="0"/>
                </a:cubicBezTo>
                <a:close/>
                <a:moveTo>
                  <a:pt x="2566608" y="0"/>
                </a:moveTo>
                <a:cubicBezTo>
                  <a:pt x="2580866" y="0"/>
                  <a:pt x="2594303" y="3516"/>
                  <a:pt x="2605596" y="10682"/>
                </a:cubicBezTo>
                <a:lnTo>
                  <a:pt x="2527620" y="10682"/>
                </a:lnTo>
                <a:cubicBezTo>
                  <a:pt x="2538913" y="3516"/>
                  <a:pt x="2552350" y="0"/>
                  <a:pt x="2566608" y="0"/>
                </a:cubicBezTo>
                <a:close/>
                <a:moveTo>
                  <a:pt x="1724068" y="0"/>
                </a:moveTo>
                <a:cubicBezTo>
                  <a:pt x="1738326" y="0"/>
                  <a:pt x="1751763" y="3516"/>
                  <a:pt x="1763056" y="10682"/>
                </a:cubicBezTo>
                <a:lnTo>
                  <a:pt x="1685080" y="10682"/>
                </a:lnTo>
                <a:cubicBezTo>
                  <a:pt x="1696373" y="3516"/>
                  <a:pt x="1709810" y="0"/>
                  <a:pt x="1724068" y="0"/>
                </a:cubicBezTo>
                <a:close/>
                <a:moveTo>
                  <a:pt x="881528" y="0"/>
                </a:moveTo>
                <a:cubicBezTo>
                  <a:pt x="895786" y="0"/>
                  <a:pt x="909223" y="3516"/>
                  <a:pt x="920516" y="10682"/>
                </a:cubicBezTo>
                <a:lnTo>
                  <a:pt x="842540" y="10682"/>
                </a:lnTo>
                <a:cubicBezTo>
                  <a:pt x="853833" y="3516"/>
                  <a:pt x="867270" y="0"/>
                  <a:pt x="881528" y="0"/>
                </a:cubicBezTo>
                <a:close/>
                <a:moveTo>
                  <a:pt x="38988" y="0"/>
                </a:moveTo>
                <a:cubicBezTo>
                  <a:pt x="53246" y="0"/>
                  <a:pt x="66683" y="3516"/>
                  <a:pt x="77976" y="10682"/>
                </a:cubicBezTo>
                <a:lnTo>
                  <a:pt x="0" y="10682"/>
                </a:lnTo>
                <a:cubicBezTo>
                  <a:pt x="11293" y="3516"/>
                  <a:pt x="24730" y="0"/>
                  <a:pt x="389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3" name="Oval 902"/>
          <p:cNvSpPr/>
          <p:nvPr/>
        </p:nvSpPr>
        <p:spPr>
          <a:xfrm>
            <a:off x="71204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4" name="Oval 903"/>
          <p:cNvSpPr/>
          <p:nvPr/>
        </p:nvSpPr>
        <p:spPr>
          <a:xfrm>
            <a:off x="3774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5" name="Oval 904"/>
          <p:cNvSpPr/>
          <p:nvPr/>
        </p:nvSpPr>
        <p:spPr>
          <a:xfrm>
            <a:off x="12203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6" name="Oval 905"/>
          <p:cNvSpPr/>
          <p:nvPr/>
        </p:nvSpPr>
        <p:spPr>
          <a:xfrm>
            <a:off x="20632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7" name="Oval 906"/>
          <p:cNvSpPr/>
          <p:nvPr/>
        </p:nvSpPr>
        <p:spPr>
          <a:xfrm>
            <a:off x="29060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8" name="Oval 907"/>
          <p:cNvSpPr/>
          <p:nvPr/>
        </p:nvSpPr>
        <p:spPr>
          <a:xfrm>
            <a:off x="374897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9" name="Oval 908"/>
          <p:cNvSpPr/>
          <p:nvPr/>
        </p:nvSpPr>
        <p:spPr>
          <a:xfrm>
            <a:off x="45918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0" name="Oval 909"/>
          <p:cNvSpPr/>
          <p:nvPr/>
        </p:nvSpPr>
        <p:spPr>
          <a:xfrm>
            <a:off x="54347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1" name="Oval 910"/>
          <p:cNvSpPr/>
          <p:nvPr/>
        </p:nvSpPr>
        <p:spPr>
          <a:xfrm>
            <a:off x="62776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2" name="Oval 911"/>
          <p:cNvSpPr/>
          <p:nvPr/>
        </p:nvSpPr>
        <p:spPr>
          <a:xfrm>
            <a:off x="88062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3" name="Oval 912"/>
          <p:cNvSpPr/>
          <p:nvPr/>
        </p:nvSpPr>
        <p:spPr>
          <a:xfrm>
            <a:off x="796337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4" name="Oval 913"/>
          <p:cNvSpPr/>
          <p:nvPr/>
        </p:nvSpPr>
        <p:spPr>
          <a:xfrm>
            <a:off x="104920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5" name="Oval 914"/>
          <p:cNvSpPr/>
          <p:nvPr/>
        </p:nvSpPr>
        <p:spPr>
          <a:xfrm>
            <a:off x="96491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6" name="Oval 915"/>
          <p:cNvSpPr/>
          <p:nvPr/>
        </p:nvSpPr>
        <p:spPr>
          <a:xfrm>
            <a:off x="113348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7" name="Oval 916"/>
          <p:cNvSpPr/>
          <p:nvPr/>
        </p:nvSpPr>
        <p:spPr>
          <a:xfrm>
            <a:off x="71204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8" name="Oval 917"/>
          <p:cNvSpPr/>
          <p:nvPr/>
        </p:nvSpPr>
        <p:spPr>
          <a:xfrm>
            <a:off x="3774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9" name="Oval 918"/>
          <p:cNvSpPr/>
          <p:nvPr/>
        </p:nvSpPr>
        <p:spPr>
          <a:xfrm>
            <a:off x="12203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0" name="Oval 919"/>
          <p:cNvSpPr/>
          <p:nvPr/>
        </p:nvSpPr>
        <p:spPr>
          <a:xfrm>
            <a:off x="20632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1" name="Oval 920"/>
          <p:cNvSpPr/>
          <p:nvPr/>
        </p:nvSpPr>
        <p:spPr>
          <a:xfrm>
            <a:off x="29060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2" name="Oval 921"/>
          <p:cNvSpPr/>
          <p:nvPr/>
        </p:nvSpPr>
        <p:spPr>
          <a:xfrm>
            <a:off x="374897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3" name="Oval 922"/>
          <p:cNvSpPr/>
          <p:nvPr/>
        </p:nvSpPr>
        <p:spPr>
          <a:xfrm>
            <a:off x="45918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4" name="Oval 923"/>
          <p:cNvSpPr/>
          <p:nvPr/>
        </p:nvSpPr>
        <p:spPr>
          <a:xfrm>
            <a:off x="54347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5" name="Oval 924"/>
          <p:cNvSpPr/>
          <p:nvPr/>
        </p:nvSpPr>
        <p:spPr>
          <a:xfrm>
            <a:off x="62776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6" name="Oval 925"/>
          <p:cNvSpPr/>
          <p:nvPr/>
        </p:nvSpPr>
        <p:spPr>
          <a:xfrm>
            <a:off x="88062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7" name="Oval 926"/>
          <p:cNvSpPr/>
          <p:nvPr/>
        </p:nvSpPr>
        <p:spPr>
          <a:xfrm>
            <a:off x="796337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8" name="Oval 927"/>
          <p:cNvSpPr/>
          <p:nvPr/>
        </p:nvSpPr>
        <p:spPr>
          <a:xfrm>
            <a:off x="104920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9" name="Oval 928"/>
          <p:cNvSpPr/>
          <p:nvPr/>
        </p:nvSpPr>
        <p:spPr>
          <a:xfrm>
            <a:off x="96491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0" name="Oval 929"/>
          <p:cNvSpPr/>
          <p:nvPr/>
        </p:nvSpPr>
        <p:spPr>
          <a:xfrm>
            <a:off x="113348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1" name="Oval 930"/>
          <p:cNvSpPr/>
          <p:nvPr/>
        </p:nvSpPr>
        <p:spPr>
          <a:xfrm>
            <a:off x="71204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2" name="Oval 931"/>
          <p:cNvSpPr/>
          <p:nvPr/>
        </p:nvSpPr>
        <p:spPr>
          <a:xfrm>
            <a:off x="3774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3" name="Oval 932"/>
          <p:cNvSpPr/>
          <p:nvPr/>
        </p:nvSpPr>
        <p:spPr>
          <a:xfrm>
            <a:off x="12203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4" name="Oval 933"/>
          <p:cNvSpPr/>
          <p:nvPr/>
        </p:nvSpPr>
        <p:spPr>
          <a:xfrm>
            <a:off x="20632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5" name="Oval 934"/>
          <p:cNvSpPr/>
          <p:nvPr/>
        </p:nvSpPr>
        <p:spPr>
          <a:xfrm>
            <a:off x="29060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6" name="Oval 935"/>
          <p:cNvSpPr/>
          <p:nvPr/>
        </p:nvSpPr>
        <p:spPr>
          <a:xfrm>
            <a:off x="374897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7" name="Oval 936"/>
          <p:cNvSpPr/>
          <p:nvPr/>
        </p:nvSpPr>
        <p:spPr>
          <a:xfrm>
            <a:off x="45918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8" name="Oval 937"/>
          <p:cNvSpPr/>
          <p:nvPr/>
        </p:nvSpPr>
        <p:spPr>
          <a:xfrm>
            <a:off x="54347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9" name="Oval 938"/>
          <p:cNvSpPr/>
          <p:nvPr/>
        </p:nvSpPr>
        <p:spPr>
          <a:xfrm>
            <a:off x="62776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0" name="Oval 939"/>
          <p:cNvSpPr/>
          <p:nvPr/>
        </p:nvSpPr>
        <p:spPr>
          <a:xfrm>
            <a:off x="88062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1" name="Oval 940"/>
          <p:cNvSpPr/>
          <p:nvPr/>
        </p:nvSpPr>
        <p:spPr>
          <a:xfrm>
            <a:off x="796337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2" name="Oval 941"/>
          <p:cNvSpPr/>
          <p:nvPr/>
        </p:nvSpPr>
        <p:spPr>
          <a:xfrm>
            <a:off x="104920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3" name="Oval 942"/>
          <p:cNvSpPr/>
          <p:nvPr/>
        </p:nvSpPr>
        <p:spPr>
          <a:xfrm>
            <a:off x="96491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4" name="Oval 943"/>
          <p:cNvSpPr/>
          <p:nvPr/>
        </p:nvSpPr>
        <p:spPr>
          <a:xfrm>
            <a:off x="113348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5" name="Oval 944"/>
          <p:cNvSpPr/>
          <p:nvPr/>
        </p:nvSpPr>
        <p:spPr>
          <a:xfrm>
            <a:off x="71204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6" name="Oval 945"/>
          <p:cNvSpPr/>
          <p:nvPr/>
        </p:nvSpPr>
        <p:spPr>
          <a:xfrm>
            <a:off x="3774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7" name="Oval 946"/>
          <p:cNvSpPr/>
          <p:nvPr/>
        </p:nvSpPr>
        <p:spPr>
          <a:xfrm>
            <a:off x="12203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8" name="Oval 947"/>
          <p:cNvSpPr/>
          <p:nvPr/>
        </p:nvSpPr>
        <p:spPr>
          <a:xfrm>
            <a:off x="20632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9" name="Oval 948"/>
          <p:cNvSpPr/>
          <p:nvPr/>
        </p:nvSpPr>
        <p:spPr>
          <a:xfrm>
            <a:off x="29060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0" name="Oval 949"/>
          <p:cNvSpPr/>
          <p:nvPr/>
        </p:nvSpPr>
        <p:spPr>
          <a:xfrm>
            <a:off x="374897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1" name="Oval 950"/>
          <p:cNvSpPr/>
          <p:nvPr/>
        </p:nvSpPr>
        <p:spPr>
          <a:xfrm>
            <a:off x="45918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2" name="Oval 951"/>
          <p:cNvSpPr/>
          <p:nvPr/>
        </p:nvSpPr>
        <p:spPr>
          <a:xfrm>
            <a:off x="54347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3" name="Oval 952"/>
          <p:cNvSpPr/>
          <p:nvPr/>
        </p:nvSpPr>
        <p:spPr>
          <a:xfrm>
            <a:off x="62776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4" name="Oval 953"/>
          <p:cNvSpPr/>
          <p:nvPr/>
        </p:nvSpPr>
        <p:spPr>
          <a:xfrm>
            <a:off x="88062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5" name="Oval 954"/>
          <p:cNvSpPr/>
          <p:nvPr/>
        </p:nvSpPr>
        <p:spPr>
          <a:xfrm>
            <a:off x="796337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6" name="Oval 955"/>
          <p:cNvSpPr/>
          <p:nvPr/>
        </p:nvSpPr>
        <p:spPr>
          <a:xfrm>
            <a:off x="104920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7" name="Oval 956"/>
          <p:cNvSpPr/>
          <p:nvPr/>
        </p:nvSpPr>
        <p:spPr>
          <a:xfrm>
            <a:off x="96491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8" name="Oval 957"/>
          <p:cNvSpPr/>
          <p:nvPr/>
        </p:nvSpPr>
        <p:spPr>
          <a:xfrm>
            <a:off x="113348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9" name="Oval 958"/>
          <p:cNvSpPr/>
          <p:nvPr/>
        </p:nvSpPr>
        <p:spPr>
          <a:xfrm>
            <a:off x="71204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0" name="Oval 959"/>
          <p:cNvSpPr/>
          <p:nvPr/>
        </p:nvSpPr>
        <p:spPr>
          <a:xfrm>
            <a:off x="3774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1" name="Oval 960"/>
          <p:cNvSpPr/>
          <p:nvPr/>
        </p:nvSpPr>
        <p:spPr>
          <a:xfrm>
            <a:off x="12203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2" name="Oval 961"/>
          <p:cNvSpPr/>
          <p:nvPr/>
        </p:nvSpPr>
        <p:spPr>
          <a:xfrm>
            <a:off x="20632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3" name="Oval 962"/>
          <p:cNvSpPr/>
          <p:nvPr/>
        </p:nvSpPr>
        <p:spPr>
          <a:xfrm>
            <a:off x="29060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4" name="Oval 963"/>
          <p:cNvSpPr/>
          <p:nvPr/>
        </p:nvSpPr>
        <p:spPr>
          <a:xfrm>
            <a:off x="374897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5" name="Oval 964"/>
          <p:cNvSpPr/>
          <p:nvPr/>
        </p:nvSpPr>
        <p:spPr>
          <a:xfrm>
            <a:off x="45918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6" name="Oval 965"/>
          <p:cNvSpPr/>
          <p:nvPr/>
        </p:nvSpPr>
        <p:spPr>
          <a:xfrm>
            <a:off x="54347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7" name="Oval 966"/>
          <p:cNvSpPr/>
          <p:nvPr/>
        </p:nvSpPr>
        <p:spPr>
          <a:xfrm>
            <a:off x="62776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8" name="Oval 967"/>
          <p:cNvSpPr/>
          <p:nvPr/>
        </p:nvSpPr>
        <p:spPr>
          <a:xfrm>
            <a:off x="88062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9" name="Oval 968"/>
          <p:cNvSpPr/>
          <p:nvPr/>
        </p:nvSpPr>
        <p:spPr>
          <a:xfrm>
            <a:off x="796337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70" name="Oval 969"/>
          <p:cNvSpPr/>
          <p:nvPr/>
        </p:nvSpPr>
        <p:spPr>
          <a:xfrm>
            <a:off x="104920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71" name="Oval 970"/>
          <p:cNvSpPr/>
          <p:nvPr/>
        </p:nvSpPr>
        <p:spPr>
          <a:xfrm>
            <a:off x="96491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72" name="Oval 971"/>
          <p:cNvSpPr/>
          <p:nvPr/>
        </p:nvSpPr>
        <p:spPr>
          <a:xfrm>
            <a:off x="113348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tIns="45720" rIns="91440" bIns="4572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 noProof="0"/>
              <a:t>Commune de Celles – Compte 2018</a:t>
            </a:r>
            <a:endParaRPr lang="fr-FR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CD8D479-8942-46E8-A226-A4E01F7A105C}" type="slidenum">
              <a:rPr lang="fr-FR" noProof="0" smtClean="0"/>
              <a:pPr/>
              <a:t>‹N°›</a:t>
            </a:fld>
            <a:endParaRPr lang="fr-FR" noProof="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6366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 noProof="0"/>
              <a:t>Commune de Celles – Compte 2018</a:t>
            </a:r>
            <a:endParaRPr lang="fr-FR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CD8D479-8942-46E8-A226-A4E01F7A105C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0302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3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 noProof="0"/>
              <a:t>Commune de Celles – Compte 2018</a:t>
            </a:r>
            <a:endParaRPr lang="fr-FR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CD8D479-8942-46E8-A226-A4E01F7A105C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710148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 noProof="0"/>
              <a:t>Commune de Celles – Compte 2018</a:t>
            </a:r>
            <a:endParaRPr lang="fr-FR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CD8D479-8942-46E8-A226-A4E01F7A105C}" type="slidenum">
              <a:rPr lang="fr-FR" noProof="0" smtClean="0"/>
              <a:pPr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779487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 noProof="0"/>
              <a:t>Commune de Celles – Compte 2018</a:t>
            </a:r>
            <a:endParaRPr lang="fr-FR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CD8D479-8942-46E8-A226-A4E01F7A105C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01902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 noProof="0"/>
              <a:t>Commune de Celles – Compte 2018</a:t>
            </a:r>
            <a:endParaRPr lang="fr-FR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CD8D479-8942-46E8-A226-A4E01F7A105C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317556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3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 noProof="0"/>
              <a:t>Commune de Celles – Compte 2018</a:t>
            </a:r>
            <a:endParaRPr lang="fr-FR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CD8D479-8942-46E8-A226-A4E01F7A105C}" type="slidenum">
              <a:rPr lang="fr-FR" noProof="0" smtClean="0"/>
              <a:t>‹N°›</a:t>
            </a:fld>
            <a:endParaRPr lang="fr-FR" noProof="0" dirty="0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8260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 noProof="0"/>
              <a:t>Commune de Celles – Compte 2018</a:t>
            </a:r>
            <a:endParaRPr lang="fr-FR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CD8D479-8942-46E8-A226-A4E01F7A105C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01231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 noProof="0"/>
              <a:t>Commune de Celles – Compte 2018</a:t>
            </a:r>
            <a:endParaRPr lang="fr-FR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CD8D479-8942-46E8-A226-A4E01F7A105C}" type="slidenum">
              <a:rPr lang="fr-FR" noProof="0" smtClean="0"/>
              <a:t>‹N°›</a:t>
            </a:fld>
            <a:endParaRPr lang="fr-FR" noProof="0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1535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fr-FR" noProof="0" smtClean="0"/>
              <a:t>‹N°›</a:t>
            </a:fld>
            <a:endParaRPr lang="fr-FR" noProof="0" dirty="0"/>
          </a:p>
        </p:txBody>
      </p:sp>
      <p:sp>
        <p:nvSpPr>
          <p:cNvPr id="2" name="Espace réservé de la date 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fr-FR" noProof="0"/>
              <a:t>Commune de Celles – Compte 2018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0739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fr-FR" noProof="0"/>
              <a:t>Commune de Celles – Compte 2018</a:t>
            </a:r>
            <a:endParaRPr lang="fr-FR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9CD8D479-8942-46E8-A226-A4E01F7A105C}" type="slidenum">
              <a:rPr lang="fr-FR" noProof="0" smtClean="0"/>
              <a:pPr/>
              <a:t>‹N°›</a:t>
            </a:fld>
            <a:endParaRPr lang="fr-FR" noProof="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 9">
            <a:extLst>
              <a:ext uri="{FF2B5EF4-FFF2-40B4-BE49-F238E27FC236}">
                <a16:creationId xmlns:a16="http://schemas.microsoft.com/office/drawing/2014/main" id="{908B686E-BF88-4C9A-84A3-AB55382DB62C}"/>
              </a:ext>
            </a:extLst>
          </p:cNvPr>
          <p:cNvSpPr/>
          <p:nvPr userDrawn="1"/>
        </p:nvSpPr>
        <p:spPr>
          <a:xfrm>
            <a:off x="0" y="6629400"/>
            <a:ext cx="1499616" cy="228600"/>
          </a:xfrm>
          <a:prstGeom prst="rect">
            <a:avLst/>
          </a:prstGeom>
          <a:gradFill>
            <a:gsLst>
              <a:gs pos="0">
                <a:schemeClr val="accent1">
                  <a:lumMod val="15000"/>
                  <a:lumOff val="85000"/>
                </a:schemeClr>
              </a:gs>
              <a:gs pos="100000">
                <a:schemeClr val="accent1">
                  <a:lumMod val="15000"/>
                  <a:lumOff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A97A5FC-5F89-4AD5-BF75-04967F04D192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2" y="5635696"/>
            <a:ext cx="1171738" cy="1108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762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55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3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fr-FR"/>
              <a:t>Compte 2023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fr-FR" dirty="0"/>
              <a:t>Commune de Celles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C539C12-A14F-47E2-89F3-9033935A81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27559"/>
            <a:ext cx="2147236" cy="2030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546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89FB05-00A3-4D19-B432-53E910946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Service Ordinaire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AD4213E-EF92-4EDC-AF1B-F29D65ABB5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4A69FE4-4A6A-4D01-BFFF-96FFF9332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 noProof="0" dirty="0"/>
              <a:t>Commune de Celles – Compte 2023</a:t>
            </a:r>
          </a:p>
        </p:txBody>
      </p:sp>
    </p:spTree>
    <p:extLst>
      <p:ext uri="{BB962C8B-B14F-4D97-AF65-F5344CB8AC3E}">
        <p14:creationId xmlns:p14="http://schemas.microsoft.com/office/powerpoint/2010/main" val="36854486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036B6B-2CA5-49C0-B8B2-4B92482EF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Service Ordinaire – Global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45F982C-0BB1-462E-84A9-C5573DE13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 dirty="0"/>
              <a:t>Commune de Celles – Compte 2023</a:t>
            </a:r>
            <a:endParaRPr lang="fr-FR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7601682-696C-4690-96FE-3E95E08D7AAF}"/>
              </a:ext>
            </a:extLst>
          </p:cNvPr>
          <p:cNvSpPr/>
          <p:nvPr/>
        </p:nvSpPr>
        <p:spPr>
          <a:xfrm>
            <a:off x="7294660" y="2106497"/>
            <a:ext cx="1596271" cy="29280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4C4F9A5-4B4F-42C5-A89C-7352378ED133}"/>
              </a:ext>
            </a:extLst>
          </p:cNvPr>
          <p:cNvSpPr txBox="1"/>
          <p:nvPr/>
        </p:nvSpPr>
        <p:spPr>
          <a:xfrm>
            <a:off x="7396782" y="2951946"/>
            <a:ext cx="139202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400" dirty="0"/>
              <a:t>DROITS CONSTATES</a:t>
            </a:r>
          </a:p>
          <a:p>
            <a:pPr algn="ctr"/>
            <a:endParaRPr lang="fr-BE" sz="1400" dirty="0"/>
          </a:p>
          <a:p>
            <a:pPr algn="ctr"/>
            <a:r>
              <a:rPr lang="fr-BE" sz="1400" dirty="0"/>
              <a:t> </a:t>
            </a:r>
            <a:r>
              <a:rPr lang="fr-BE" sz="1400" b="1" dirty="0"/>
              <a:t>10.787.673,01€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ACAB0D1-454A-4988-ACE4-369136B0B7F9}"/>
              </a:ext>
            </a:extLst>
          </p:cNvPr>
          <p:cNvSpPr/>
          <p:nvPr/>
        </p:nvSpPr>
        <p:spPr>
          <a:xfrm>
            <a:off x="5297864" y="2856993"/>
            <a:ext cx="1596271" cy="21775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E23C3E3-254C-4AB8-9421-EA20E4D9B98C}"/>
              </a:ext>
            </a:extLst>
          </p:cNvPr>
          <p:cNvSpPr txBox="1"/>
          <p:nvPr/>
        </p:nvSpPr>
        <p:spPr>
          <a:xfrm>
            <a:off x="5399986" y="3520979"/>
            <a:ext cx="13920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400" dirty="0"/>
              <a:t>ENGAGEMENTS</a:t>
            </a:r>
          </a:p>
          <a:p>
            <a:pPr algn="ctr"/>
            <a:endParaRPr lang="fr-BE" sz="1400" dirty="0"/>
          </a:p>
          <a:p>
            <a:pPr algn="ctr"/>
            <a:r>
              <a:rPr lang="fr-BE" sz="1400" b="1" dirty="0"/>
              <a:t>9.805.801,10€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3F506F-5CA3-46DC-BF6A-6CD245096564}"/>
              </a:ext>
            </a:extLst>
          </p:cNvPr>
          <p:cNvSpPr/>
          <p:nvPr/>
        </p:nvSpPr>
        <p:spPr>
          <a:xfrm>
            <a:off x="3246661" y="3072809"/>
            <a:ext cx="1596271" cy="19298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79B8392-3B10-4209-B5E6-BCD074F60919}"/>
              </a:ext>
            </a:extLst>
          </p:cNvPr>
          <p:cNvSpPr txBox="1"/>
          <p:nvPr/>
        </p:nvSpPr>
        <p:spPr>
          <a:xfrm>
            <a:off x="3348783" y="3846499"/>
            <a:ext cx="13920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400" dirty="0"/>
              <a:t>IMPUTATIONS</a:t>
            </a:r>
          </a:p>
          <a:p>
            <a:pPr algn="ctr"/>
            <a:endParaRPr lang="fr-BE" sz="1400" dirty="0"/>
          </a:p>
          <a:p>
            <a:pPr algn="ctr"/>
            <a:r>
              <a:rPr lang="fr-BE" sz="1400" b="1" dirty="0"/>
              <a:t>9.723.317,39€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FA6FD4E-CFBD-4083-9BC0-58DF0A2BAAA6}"/>
              </a:ext>
            </a:extLst>
          </p:cNvPr>
          <p:cNvSpPr/>
          <p:nvPr/>
        </p:nvSpPr>
        <p:spPr>
          <a:xfrm>
            <a:off x="5297864" y="2106497"/>
            <a:ext cx="1596271" cy="75049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46DA67A-8F4F-4C52-A754-ACDABA5472F7}"/>
              </a:ext>
            </a:extLst>
          </p:cNvPr>
          <p:cNvSpPr txBox="1"/>
          <p:nvPr/>
        </p:nvSpPr>
        <p:spPr>
          <a:xfrm>
            <a:off x="5389353" y="2118469"/>
            <a:ext cx="13920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400" dirty="0"/>
              <a:t>BONI BUDGETAIRE</a:t>
            </a:r>
          </a:p>
          <a:p>
            <a:pPr algn="ctr"/>
            <a:r>
              <a:rPr lang="fr-BE" sz="1400" b="1" dirty="0">
                <a:solidFill>
                  <a:srgbClr val="C00000"/>
                </a:solidFill>
              </a:rPr>
              <a:t>981.871,91€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1E8DDDC-DCC5-42A1-A818-EEA53F29B770}"/>
              </a:ext>
            </a:extLst>
          </p:cNvPr>
          <p:cNvSpPr/>
          <p:nvPr/>
        </p:nvSpPr>
        <p:spPr>
          <a:xfrm>
            <a:off x="3246661" y="2106497"/>
            <a:ext cx="1596271" cy="966312"/>
          </a:xfrm>
          <a:prstGeom prst="rect">
            <a:avLst/>
          </a:prstGeom>
          <a:ln w="9525">
            <a:solidFill>
              <a:schemeClr val="accent6">
                <a:lumMod val="75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A503EB1-1C7C-4F25-953B-613A39AD24FF}"/>
              </a:ext>
            </a:extLst>
          </p:cNvPr>
          <p:cNvSpPr txBox="1"/>
          <p:nvPr/>
        </p:nvSpPr>
        <p:spPr>
          <a:xfrm>
            <a:off x="3348782" y="2164650"/>
            <a:ext cx="13920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400" dirty="0"/>
              <a:t>BONI COMPTABLE</a:t>
            </a:r>
          </a:p>
          <a:p>
            <a:pPr algn="ctr"/>
            <a:r>
              <a:rPr lang="fr-BE" sz="1400" b="1" dirty="0"/>
              <a:t>1.064.355,62€</a:t>
            </a:r>
          </a:p>
        </p:txBody>
      </p:sp>
      <p:sp>
        <p:nvSpPr>
          <p:cNvPr id="15" name="Accolade ouvrante 14">
            <a:extLst>
              <a:ext uri="{FF2B5EF4-FFF2-40B4-BE49-F238E27FC236}">
                <a16:creationId xmlns:a16="http://schemas.microsoft.com/office/drawing/2014/main" id="{717DDD6F-D1AA-4B4B-AEDD-BC023BF6B0E7}"/>
              </a:ext>
            </a:extLst>
          </p:cNvPr>
          <p:cNvSpPr/>
          <p:nvPr/>
        </p:nvSpPr>
        <p:spPr>
          <a:xfrm>
            <a:off x="2985885" y="2858400"/>
            <a:ext cx="173848" cy="19116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D15ABD1-8559-48B0-B66A-42AE3788B866}"/>
              </a:ext>
            </a:extLst>
          </p:cNvPr>
          <p:cNvSpPr txBox="1"/>
          <p:nvPr/>
        </p:nvSpPr>
        <p:spPr>
          <a:xfrm>
            <a:off x="1502368" y="2576514"/>
            <a:ext cx="13920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400" dirty="0"/>
              <a:t>ENGAGEMENTS A REPORTER</a:t>
            </a:r>
          </a:p>
          <a:p>
            <a:pPr algn="ctr"/>
            <a:r>
              <a:rPr lang="fr-BE" sz="1400" b="1" dirty="0"/>
              <a:t>82.483,71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8816D01-69ED-4766-984B-A257A7B831B5}"/>
              </a:ext>
            </a:extLst>
          </p:cNvPr>
          <p:cNvSpPr txBox="1"/>
          <p:nvPr/>
        </p:nvSpPr>
        <p:spPr>
          <a:xfrm>
            <a:off x="2421517" y="5651978"/>
            <a:ext cx="7348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/>
              <a:t>GLOBAL = EXERCICE PROPRE + EXERCICES ANTERIEURS + PRELEVEMENTS</a:t>
            </a:r>
          </a:p>
        </p:txBody>
      </p:sp>
    </p:spTree>
    <p:extLst>
      <p:ext uri="{BB962C8B-B14F-4D97-AF65-F5344CB8AC3E}">
        <p14:creationId xmlns:p14="http://schemas.microsoft.com/office/powerpoint/2010/main" val="1162304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 animBg="1"/>
      <p:bldP spid="14" grpId="0"/>
      <p:bldP spid="15" grpId="0" animBg="1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036B6B-2CA5-49C0-B8B2-4B92482EF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Service Ordinaire – EXERCICE PROPRE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45F982C-0BB1-462E-84A9-C5573DE13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 dirty="0"/>
              <a:t>Commune de Celles – Compte 2023</a:t>
            </a:r>
            <a:endParaRPr lang="fr-FR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7601682-696C-4690-96FE-3E95E08D7AAF}"/>
              </a:ext>
            </a:extLst>
          </p:cNvPr>
          <p:cNvSpPr/>
          <p:nvPr/>
        </p:nvSpPr>
        <p:spPr>
          <a:xfrm>
            <a:off x="7294660" y="2106497"/>
            <a:ext cx="1596271" cy="29280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4C4F9A5-4B4F-42C5-A89C-7352378ED133}"/>
              </a:ext>
            </a:extLst>
          </p:cNvPr>
          <p:cNvSpPr txBox="1"/>
          <p:nvPr/>
        </p:nvSpPr>
        <p:spPr>
          <a:xfrm>
            <a:off x="7396782" y="2951946"/>
            <a:ext cx="13920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400" dirty="0"/>
              <a:t>DROITS CONSTATES</a:t>
            </a:r>
          </a:p>
          <a:p>
            <a:pPr algn="ctr"/>
            <a:endParaRPr lang="fr-BE" sz="1400" dirty="0"/>
          </a:p>
          <a:p>
            <a:pPr algn="ctr"/>
            <a:r>
              <a:rPr lang="fr-BE" sz="1400" dirty="0"/>
              <a:t> </a:t>
            </a:r>
            <a:r>
              <a:rPr lang="fr-BE" sz="1400" b="1" dirty="0"/>
              <a:t>9.249.456,87€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ACAB0D1-454A-4988-ACE4-369136B0B7F9}"/>
              </a:ext>
            </a:extLst>
          </p:cNvPr>
          <p:cNvSpPr/>
          <p:nvPr/>
        </p:nvSpPr>
        <p:spPr>
          <a:xfrm>
            <a:off x="5297864" y="2856993"/>
            <a:ext cx="1596271" cy="21775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E23C3E3-254C-4AB8-9421-EA20E4D9B98C}"/>
              </a:ext>
            </a:extLst>
          </p:cNvPr>
          <p:cNvSpPr txBox="1"/>
          <p:nvPr/>
        </p:nvSpPr>
        <p:spPr>
          <a:xfrm>
            <a:off x="5399986" y="3520979"/>
            <a:ext cx="13920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400" dirty="0"/>
              <a:t>ENGAGEMENTS</a:t>
            </a:r>
          </a:p>
          <a:p>
            <a:pPr algn="ctr"/>
            <a:endParaRPr lang="fr-BE" sz="1400" dirty="0"/>
          </a:p>
          <a:p>
            <a:pPr algn="ctr"/>
            <a:r>
              <a:rPr lang="fr-BE" sz="1400" b="1" dirty="0"/>
              <a:t>9.189.906,11€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3F506F-5CA3-46DC-BF6A-6CD245096564}"/>
              </a:ext>
            </a:extLst>
          </p:cNvPr>
          <p:cNvSpPr/>
          <p:nvPr/>
        </p:nvSpPr>
        <p:spPr>
          <a:xfrm>
            <a:off x="3246661" y="3072809"/>
            <a:ext cx="1596271" cy="19298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79B8392-3B10-4209-B5E6-BCD074F60919}"/>
              </a:ext>
            </a:extLst>
          </p:cNvPr>
          <p:cNvSpPr txBox="1"/>
          <p:nvPr/>
        </p:nvSpPr>
        <p:spPr>
          <a:xfrm>
            <a:off x="3348783" y="3846499"/>
            <a:ext cx="13920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400" dirty="0"/>
              <a:t>IMPUTATIONS</a:t>
            </a:r>
          </a:p>
          <a:p>
            <a:pPr algn="ctr"/>
            <a:endParaRPr lang="fr-BE" sz="1400" dirty="0"/>
          </a:p>
          <a:p>
            <a:pPr algn="ctr"/>
            <a:r>
              <a:rPr lang="fr-BE" sz="1400" b="1" dirty="0"/>
              <a:t>9.131.056,20€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FA6FD4E-CFBD-4083-9BC0-58DF0A2BAAA6}"/>
              </a:ext>
            </a:extLst>
          </p:cNvPr>
          <p:cNvSpPr/>
          <p:nvPr/>
        </p:nvSpPr>
        <p:spPr>
          <a:xfrm>
            <a:off x="5297864" y="2106497"/>
            <a:ext cx="1596271" cy="75049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46DA67A-8F4F-4C52-A754-ACDABA5472F7}"/>
              </a:ext>
            </a:extLst>
          </p:cNvPr>
          <p:cNvSpPr txBox="1"/>
          <p:nvPr/>
        </p:nvSpPr>
        <p:spPr>
          <a:xfrm>
            <a:off x="5389353" y="2118469"/>
            <a:ext cx="13920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400" dirty="0"/>
              <a:t>BONI BUDGETAIRE</a:t>
            </a:r>
          </a:p>
          <a:p>
            <a:pPr algn="ctr"/>
            <a:r>
              <a:rPr lang="fr-BE" sz="1400" b="1" dirty="0">
                <a:solidFill>
                  <a:srgbClr val="C00000"/>
                </a:solidFill>
              </a:rPr>
              <a:t>59.550,76 €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1E8DDDC-DCC5-42A1-A818-EEA53F29B770}"/>
              </a:ext>
            </a:extLst>
          </p:cNvPr>
          <p:cNvSpPr/>
          <p:nvPr/>
        </p:nvSpPr>
        <p:spPr>
          <a:xfrm>
            <a:off x="3246661" y="2106497"/>
            <a:ext cx="1596271" cy="966312"/>
          </a:xfrm>
          <a:prstGeom prst="rect">
            <a:avLst/>
          </a:prstGeom>
          <a:ln w="9525">
            <a:solidFill>
              <a:schemeClr val="accent6">
                <a:lumMod val="75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A503EB1-1C7C-4F25-953B-613A39AD24FF}"/>
              </a:ext>
            </a:extLst>
          </p:cNvPr>
          <p:cNvSpPr txBox="1"/>
          <p:nvPr/>
        </p:nvSpPr>
        <p:spPr>
          <a:xfrm>
            <a:off x="3348782" y="2164650"/>
            <a:ext cx="13920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400" dirty="0"/>
              <a:t>BONI COMPTABLE</a:t>
            </a:r>
          </a:p>
          <a:p>
            <a:pPr algn="ctr"/>
            <a:r>
              <a:rPr lang="fr-BE" sz="1400" b="1" dirty="0"/>
              <a:t>118.400,67 €</a:t>
            </a:r>
          </a:p>
        </p:txBody>
      </p:sp>
      <p:sp>
        <p:nvSpPr>
          <p:cNvPr id="15" name="Accolade ouvrante 14">
            <a:extLst>
              <a:ext uri="{FF2B5EF4-FFF2-40B4-BE49-F238E27FC236}">
                <a16:creationId xmlns:a16="http://schemas.microsoft.com/office/drawing/2014/main" id="{717DDD6F-D1AA-4B4B-AEDD-BC023BF6B0E7}"/>
              </a:ext>
            </a:extLst>
          </p:cNvPr>
          <p:cNvSpPr/>
          <p:nvPr/>
        </p:nvSpPr>
        <p:spPr>
          <a:xfrm>
            <a:off x="2985885" y="2858400"/>
            <a:ext cx="173848" cy="19116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D15ABD1-8559-48B0-B66A-42AE3788B866}"/>
              </a:ext>
            </a:extLst>
          </p:cNvPr>
          <p:cNvSpPr txBox="1"/>
          <p:nvPr/>
        </p:nvSpPr>
        <p:spPr>
          <a:xfrm>
            <a:off x="1502368" y="2576514"/>
            <a:ext cx="13920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400" dirty="0"/>
              <a:t>ENGAGEMENTS A REPORTER</a:t>
            </a:r>
          </a:p>
          <a:p>
            <a:pPr algn="ctr"/>
            <a:r>
              <a:rPr lang="fr-BE" sz="1400" b="1" dirty="0"/>
              <a:t>58.849,91€</a:t>
            </a:r>
          </a:p>
        </p:txBody>
      </p:sp>
    </p:spTree>
    <p:extLst>
      <p:ext uri="{BB962C8B-B14F-4D97-AF65-F5344CB8AC3E}">
        <p14:creationId xmlns:p14="http://schemas.microsoft.com/office/powerpoint/2010/main" val="4117375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 animBg="1"/>
      <p:bldP spid="14" grpId="0"/>
      <p:bldP spid="15" grpId="0" animBg="1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BB27AB-7113-4C58-AE39-880A85631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916774" cy="1499616"/>
          </a:xfrm>
        </p:spPr>
        <p:txBody>
          <a:bodyPr/>
          <a:lstStyle/>
          <a:p>
            <a:r>
              <a:rPr lang="fr-BE" dirty="0"/>
              <a:t>Service Ordinaire – évolution des résultats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12B2243-E461-46B1-8C58-583F6835C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 dirty="0"/>
              <a:t>Commune de Celles – Compte 2023</a:t>
            </a:r>
            <a:endParaRPr lang="fr-FR" noProof="0" dirty="0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5BC36A4C-8F92-49F8-AEDA-23597349F0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4728801"/>
              </p:ext>
            </p:extLst>
          </p:nvPr>
        </p:nvGraphicFramePr>
        <p:xfrm>
          <a:off x="712381" y="2084832"/>
          <a:ext cx="10802681" cy="3104446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1770856">
                  <a:extLst>
                    <a:ext uri="{9D8B030D-6E8A-4147-A177-3AD203B41FA5}">
                      <a16:colId xmlns:a16="http://schemas.microsoft.com/office/drawing/2014/main" val="630948635"/>
                    </a:ext>
                  </a:extLst>
                </a:gridCol>
                <a:gridCol w="1806365">
                  <a:extLst>
                    <a:ext uri="{9D8B030D-6E8A-4147-A177-3AD203B41FA5}">
                      <a16:colId xmlns:a16="http://schemas.microsoft.com/office/drawing/2014/main" val="1513713142"/>
                    </a:ext>
                  </a:extLst>
                </a:gridCol>
                <a:gridCol w="1806365">
                  <a:extLst>
                    <a:ext uri="{9D8B030D-6E8A-4147-A177-3AD203B41FA5}">
                      <a16:colId xmlns:a16="http://schemas.microsoft.com/office/drawing/2014/main" val="1394406105"/>
                    </a:ext>
                  </a:extLst>
                </a:gridCol>
                <a:gridCol w="1806365">
                  <a:extLst>
                    <a:ext uri="{9D8B030D-6E8A-4147-A177-3AD203B41FA5}">
                      <a16:colId xmlns:a16="http://schemas.microsoft.com/office/drawing/2014/main" val="1378021748"/>
                    </a:ext>
                  </a:extLst>
                </a:gridCol>
                <a:gridCol w="1806365">
                  <a:extLst>
                    <a:ext uri="{9D8B030D-6E8A-4147-A177-3AD203B41FA5}">
                      <a16:colId xmlns:a16="http://schemas.microsoft.com/office/drawing/2014/main" val="1447409708"/>
                    </a:ext>
                  </a:extLst>
                </a:gridCol>
                <a:gridCol w="1806365">
                  <a:extLst>
                    <a:ext uri="{9D8B030D-6E8A-4147-A177-3AD203B41FA5}">
                      <a16:colId xmlns:a16="http://schemas.microsoft.com/office/drawing/2014/main" val="431910394"/>
                    </a:ext>
                  </a:extLst>
                </a:gridCol>
              </a:tblGrid>
              <a:tr h="414732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        Résultat budgétaire ordinaire du compte</a:t>
                      </a:r>
                      <a:endParaRPr lang="fr-BE" sz="240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        Résultat budgétaire ordinaire du compte</a:t>
                      </a:r>
                      <a:endParaRPr lang="fr-BE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BE" sz="240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118737568"/>
                  </a:ext>
                </a:extLst>
              </a:tr>
              <a:tr h="414732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BE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8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2019</a:t>
                      </a:r>
                      <a:endParaRPr lang="fr-BE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8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2020</a:t>
                      </a:r>
                      <a:endParaRPr lang="fr-BE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8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2021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8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2022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8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2023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664034583"/>
                  </a:ext>
                </a:extLst>
              </a:tr>
              <a:tr h="4147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600" b="0" i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Exercice Propre</a:t>
                      </a:r>
                      <a:endParaRPr lang="fr-BE" sz="2400" b="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333.681,45</a:t>
                      </a:r>
                      <a:endParaRPr lang="fr-BE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8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174.373,62</a:t>
                      </a:r>
                      <a:endParaRPr lang="fr-BE" sz="2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8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4.887,89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8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73.773,63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8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59.550,76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133548460"/>
                  </a:ext>
                </a:extLst>
              </a:tr>
              <a:tr h="7227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600" b="0" i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Exercices antérieurs</a:t>
                      </a:r>
                      <a:endParaRPr lang="fr-BE" sz="2400" b="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1.848.364,50</a:t>
                      </a:r>
                      <a:endParaRPr lang="fr-BE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1.978.781,61</a:t>
                      </a:r>
                      <a:endParaRPr lang="fr-BE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8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2.034.915,40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8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1.666.318,32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8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1.135.321,15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05064985"/>
                  </a:ext>
                </a:extLst>
              </a:tr>
              <a:tr h="4147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600" b="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Prélèvements</a:t>
                      </a:r>
                      <a:endParaRPr lang="fr-BE" sz="2400" b="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8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-281.063,89</a:t>
                      </a:r>
                      <a:endParaRPr lang="fr-BE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-184.000,00</a:t>
                      </a:r>
                      <a:endParaRPr lang="fr-BE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8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-416.772,63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8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-371.414,82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8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-213.000,00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378618165"/>
                  </a:ext>
                </a:extLst>
              </a:tr>
              <a:tr h="722759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8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Résultat global</a:t>
                      </a:r>
                      <a:endParaRPr lang="fr-BE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8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1.900.982,06</a:t>
                      </a:r>
                      <a:endParaRPr lang="fr-BE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1.969.155,23</a:t>
                      </a:r>
                      <a:endParaRPr lang="fr-BE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8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1.623.030,66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8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1.368.677,13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8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981.871,91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6961587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8193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89FB05-00A3-4D19-B432-53E910946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RECETTES </a:t>
            </a:r>
            <a:r>
              <a:rPr lang="fr-BE" dirty="0" err="1"/>
              <a:t>OrdinaireS</a:t>
            </a:r>
            <a:endParaRPr lang="fr-BE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AD4213E-EF92-4EDC-AF1B-F29D65ABB5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4A69FE4-4A6A-4D01-BFFF-96FFF9332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 noProof="0" dirty="0"/>
              <a:t>Commune de Celles – Compte 2023</a:t>
            </a:r>
          </a:p>
        </p:txBody>
      </p:sp>
    </p:spTree>
    <p:extLst>
      <p:ext uri="{BB962C8B-B14F-4D97-AF65-F5344CB8AC3E}">
        <p14:creationId xmlns:p14="http://schemas.microsoft.com/office/powerpoint/2010/main" val="19090266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1186AB-92EC-4656-8D01-65ECB9AD7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961" y="460686"/>
            <a:ext cx="9720072" cy="1499616"/>
          </a:xfrm>
        </p:spPr>
        <p:txBody>
          <a:bodyPr/>
          <a:lstStyle/>
          <a:p>
            <a:r>
              <a:rPr lang="fr-BE" dirty="0"/>
              <a:t>Service ordinaire 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5028BD7-E998-464C-A065-4CC59CBE2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 dirty="0"/>
              <a:t>Commune de Celles – Compte 2023</a:t>
            </a:r>
            <a:endParaRPr lang="fr-FR" noProof="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5408919-A049-4D6D-A051-83CD06BAB349}"/>
              </a:ext>
            </a:extLst>
          </p:cNvPr>
          <p:cNvSpPr txBox="1"/>
          <p:nvPr/>
        </p:nvSpPr>
        <p:spPr>
          <a:xfrm>
            <a:off x="4912372" y="452207"/>
            <a:ext cx="27750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/>
              <a:t>REPARTITION DES RECETTES</a:t>
            </a:r>
          </a:p>
          <a:p>
            <a:pPr algn="ctr"/>
            <a:r>
              <a:rPr lang="fr-BE" sz="1800" b="1" dirty="0"/>
              <a:t>9.249.456,87 </a:t>
            </a:r>
            <a:r>
              <a:rPr lang="fr-BE" b="1" dirty="0"/>
              <a:t>€</a:t>
            </a:r>
          </a:p>
        </p:txBody>
      </p:sp>
      <p:graphicFrame>
        <p:nvGraphicFramePr>
          <p:cNvPr id="3" name="Graphique 2">
            <a:extLst>
              <a:ext uri="{FF2B5EF4-FFF2-40B4-BE49-F238E27FC236}">
                <a16:creationId xmlns:a16="http://schemas.microsoft.com/office/drawing/2014/main" id="{4F60A794-A973-F6C9-9780-6536E7A3BE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75368443"/>
              </p:ext>
            </p:extLst>
          </p:nvPr>
        </p:nvGraphicFramePr>
        <p:xfrm>
          <a:off x="2041058" y="1682842"/>
          <a:ext cx="7719236" cy="40844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17228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81D1B6-D229-42AA-AC9E-BD0EF1244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fr-BE" dirty="0"/>
              <a:t>SERVICE ORDINAIRE – RECETTES DE TRANSFERTS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84E06B3-203B-4303-9C5E-B1E85575F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 dirty="0"/>
              <a:t>Commune de Celles – Compte 2023</a:t>
            </a:r>
            <a:endParaRPr lang="fr-FR" noProof="0" dirty="0"/>
          </a:p>
        </p:txBody>
      </p:sp>
      <p:graphicFrame>
        <p:nvGraphicFramePr>
          <p:cNvPr id="3" name="Graphique 2">
            <a:extLst>
              <a:ext uri="{FF2B5EF4-FFF2-40B4-BE49-F238E27FC236}">
                <a16:creationId xmlns:a16="http://schemas.microsoft.com/office/drawing/2014/main" id="{B38157E9-BB71-CBD9-8FDB-5B11730C165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1635883"/>
              </p:ext>
            </p:extLst>
          </p:nvPr>
        </p:nvGraphicFramePr>
        <p:xfrm>
          <a:off x="2557462" y="1637413"/>
          <a:ext cx="8186738" cy="47229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85348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1186AB-92EC-4656-8D01-65ECB9AD7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961" y="460686"/>
            <a:ext cx="9720072" cy="1499616"/>
          </a:xfrm>
        </p:spPr>
        <p:txBody>
          <a:bodyPr/>
          <a:lstStyle/>
          <a:p>
            <a:r>
              <a:rPr lang="fr-BE" dirty="0"/>
              <a:t>Service ordinaire 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5028BD7-E998-464C-A065-4CC59CBE2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all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w Cen MT Condensed" panose="020B0606020104020203"/>
                <a:ea typeface="+mn-ea"/>
                <a:cs typeface="+mn-cs"/>
              </a:rPr>
              <a:t>Commune de Celles – Compte 2023</a:t>
            </a:r>
          </a:p>
        </p:txBody>
      </p:sp>
      <p:graphicFrame>
        <p:nvGraphicFramePr>
          <p:cNvPr id="3" name="Graphique 2">
            <a:extLst>
              <a:ext uri="{FF2B5EF4-FFF2-40B4-BE49-F238E27FC236}">
                <a16:creationId xmlns:a16="http://schemas.microsoft.com/office/drawing/2014/main" id="{A9D4C155-17E7-18CD-CB58-A3ED38EC0F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29276601"/>
              </p:ext>
            </p:extLst>
          </p:nvPr>
        </p:nvGraphicFramePr>
        <p:xfrm>
          <a:off x="2041058" y="1682842"/>
          <a:ext cx="7719236" cy="40844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96E0A7D0-EC80-71ED-21B6-BFAD18A4AF54}"/>
              </a:ext>
            </a:extLst>
          </p:cNvPr>
          <p:cNvSpPr txBox="1"/>
          <p:nvPr/>
        </p:nvSpPr>
        <p:spPr>
          <a:xfrm>
            <a:off x="4912372" y="452207"/>
            <a:ext cx="27750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/>
              <a:t>REPARTITION DES RECETTES</a:t>
            </a:r>
          </a:p>
          <a:p>
            <a:pPr algn="ctr"/>
            <a:r>
              <a:rPr lang="fr-BE" sz="1800" b="1" dirty="0"/>
              <a:t>9.249.456,87 </a:t>
            </a:r>
            <a:r>
              <a:rPr lang="fr-BE" b="1" dirty="0"/>
              <a:t>€</a:t>
            </a:r>
          </a:p>
        </p:txBody>
      </p:sp>
    </p:spTree>
    <p:extLst>
      <p:ext uri="{BB962C8B-B14F-4D97-AF65-F5344CB8AC3E}">
        <p14:creationId xmlns:p14="http://schemas.microsoft.com/office/powerpoint/2010/main" val="4075455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BDFE8D7-4D9E-C512-F48B-B883F82C1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 dirty="0"/>
              <a:t>Commune de Celles – Compte 2023</a:t>
            </a:r>
            <a:endParaRPr lang="fr-FR" noProof="0" dirty="0"/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F2A4A9F5-9ED7-159C-44E2-C083CDB3CEE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4481321"/>
              </p:ext>
            </p:extLst>
          </p:nvPr>
        </p:nvGraphicFramePr>
        <p:xfrm>
          <a:off x="1023938" y="1818168"/>
          <a:ext cx="9720262" cy="44905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itre 1">
            <a:extLst>
              <a:ext uri="{FF2B5EF4-FFF2-40B4-BE49-F238E27FC236}">
                <a16:creationId xmlns:a16="http://schemas.microsoft.com/office/drawing/2014/main" id="{8744E9CD-B63F-C25E-BDD5-A6DDBD56C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fr-BE" dirty="0"/>
              <a:t>SERVICE ORDINAIRE – RECETTES DE prestations</a:t>
            </a:r>
          </a:p>
        </p:txBody>
      </p:sp>
    </p:spTree>
    <p:extLst>
      <p:ext uri="{BB962C8B-B14F-4D97-AF65-F5344CB8AC3E}">
        <p14:creationId xmlns:p14="http://schemas.microsoft.com/office/powerpoint/2010/main" val="2274809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1186AB-92EC-4656-8D01-65ECB9AD7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961" y="460686"/>
            <a:ext cx="9720072" cy="1499616"/>
          </a:xfrm>
        </p:spPr>
        <p:txBody>
          <a:bodyPr/>
          <a:lstStyle/>
          <a:p>
            <a:r>
              <a:rPr lang="fr-BE" dirty="0"/>
              <a:t>Service ordinaire 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5028BD7-E998-464C-A065-4CC59CBE2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all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w Cen MT Condensed" panose="020B0606020104020203"/>
                <a:ea typeface="+mn-ea"/>
                <a:cs typeface="+mn-cs"/>
              </a:rPr>
              <a:t>Commune de Celles – Compte 2023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5408919-A049-4D6D-A051-83CD06BAB349}"/>
              </a:ext>
            </a:extLst>
          </p:cNvPr>
          <p:cNvSpPr txBox="1"/>
          <p:nvPr/>
        </p:nvSpPr>
        <p:spPr>
          <a:xfrm>
            <a:off x="4912372" y="452207"/>
            <a:ext cx="27750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REPARTITION DES RECETTES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9.249.456,87 €</a:t>
            </a:r>
          </a:p>
        </p:txBody>
      </p:sp>
      <p:graphicFrame>
        <p:nvGraphicFramePr>
          <p:cNvPr id="3" name="Graphique 2">
            <a:extLst>
              <a:ext uri="{FF2B5EF4-FFF2-40B4-BE49-F238E27FC236}">
                <a16:creationId xmlns:a16="http://schemas.microsoft.com/office/drawing/2014/main" id="{4F60A794-A973-F6C9-9780-6536E7A3BE15}"/>
              </a:ext>
            </a:extLst>
          </p:cNvPr>
          <p:cNvGraphicFramePr/>
          <p:nvPr/>
        </p:nvGraphicFramePr>
        <p:xfrm>
          <a:off x="2041058" y="1682842"/>
          <a:ext cx="7719236" cy="40844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74606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22104F-E5D9-4545-A00D-3AD54BBEC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Service Ordinaire – évolution des recettes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BF05569-0C4F-40E0-8AD3-32FD8C195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 dirty="0"/>
              <a:t>Commune de Celles – Compte 2023</a:t>
            </a:r>
            <a:endParaRPr lang="fr-FR" noProof="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2EC9A30-F715-4AF8-943D-E8A56AE8C110}"/>
              </a:ext>
            </a:extLst>
          </p:cNvPr>
          <p:cNvSpPr txBox="1"/>
          <p:nvPr/>
        </p:nvSpPr>
        <p:spPr>
          <a:xfrm>
            <a:off x="1568939" y="1850592"/>
            <a:ext cx="3359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u="sng" dirty="0"/>
              <a:t>Recettes de prestations &amp; de dette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23264FB-D31F-4CC7-9E49-5B7A8B8B9361}"/>
              </a:ext>
            </a:extLst>
          </p:cNvPr>
          <p:cNvSpPr txBox="1"/>
          <p:nvPr/>
        </p:nvSpPr>
        <p:spPr>
          <a:xfrm>
            <a:off x="7053109" y="1772712"/>
            <a:ext cx="3359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u="sng" dirty="0"/>
              <a:t>Recettes de transferts</a:t>
            </a:r>
          </a:p>
        </p:txBody>
      </p:sp>
      <p:graphicFrame>
        <p:nvGraphicFramePr>
          <p:cNvPr id="5" name="Chart 23">
            <a:extLst>
              <a:ext uri="{FF2B5EF4-FFF2-40B4-BE49-F238E27FC236}">
                <a16:creationId xmlns:a16="http://schemas.microsoft.com/office/drawing/2014/main" id="{D40B2E2D-BBFF-46AF-9312-3218A6BE034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3252955"/>
              </p:ext>
            </p:extLst>
          </p:nvPr>
        </p:nvGraphicFramePr>
        <p:xfrm>
          <a:off x="626302" y="2493031"/>
          <a:ext cx="5670365" cy="2971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23">
            <a:extLst>
              <a:ext uri="{FF2B5EF4-FFF2-40B4-BE49-F238E27FC236}">
                <a16:creationId xmlns:a16="http://schemas.microsoft.com/office/drawing/2014/main" id="{00000000-0008-0000-1600-000009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8692464"/>
              </p:ext>
            </p:extLst>
          </p:nvPr>
        </p:nvGraphicFramePr>
        <p:xfrm>
          <a:off x="5735933" y="2536952"/>
          <a:ext cx="5994239" cy="2971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565831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AFDCB2-4AE7-4045-A1BA-47A98FD2B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Service Ordinaire – évolution des recettes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5F840FD-CB60-4513-B0BF-A9CC610DF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 dirty="0"/>
              <a:t>Commune de Celles – Compte 2023</a:t>
            </a:r>
            <a:endParaRPr lang="fr-FR" noProof="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745F49E-4658-4648-ACD9-0AE46FA3ABB6}"/>
              </a:ext>
            </a:extLst>
          </p:cNvPr>
          <p:cNvSpPr txBox="1"/>
          <p:nvPr/>
        </p:nvSpPr>
        <p:spPr>
          <a:xfrm>
            <a:off x="4684278" y="2251014"/>
            <a:ext cx="3359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u="sng" dirty="0"/>
              <a:t>Additionnels - Détails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B180BE5-B407-422B-AA8A-C90A9869303B}"/>
              </a:ext>
            </a:extLst>
          </p:cNvPr>
          <p:cNvSpPr txBox="1"/>
          <p:nvPr/>
        </p:nvSpPr>
        <p:spPr>
          <a:xfrm>
            <a:off x="1125917" y="1780924"/>
            <a:ext cx="3359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/>
              <a:t>RECETTES DE TRANSFERTS</a:t>
            </a:r>
          </a:p>
        </p:txBody>
      </p:sp>
      <p:graphicFrame>
        <p:nvGraphicFramePr>
          <p:cNvPr id="11" name="Graphique 10">
            <a:extLst>
              <a:ext uri="{FF2B5EF4-FFF2-40B4-BE49-F238E27FC236}">
                <a16:creationId xmlns:a16="http://schemas.microsoft.com/office/drawing/2014/main" id="{EA3790E3-03B0-8CFE-8082-6C2C35399D9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0870418"/>
              </p:ext>
            </p:extLst>
          </p:nvPr>
        </p:nvGraphicFramePr>
        <p:xfrm>
          <a:off x="2764465" y="2898340"/>
          <a:ext cx="6558944" cy="3470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23112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AFDCB2-4AE7-4045-A1BA-47A98FD2B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Service Ordinaire – évolution des recettes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5F840FD-CB60-4513-B0BF-A9CC610DF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 dirty="0"/>
              <a:t>Commune de Celles – Compte 2023</a:t>
            </a:r>
            <a:endParaRPr lang="fr-FR" noProof="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B180BE5-B407-422B-AA8A-C90A9869303B}"/>
              </a:ext>
            </a:extLst>
          </p:cNvPr>
          <p:cNvSpPr txBox="1"/>
          <p:nvPr/>
        </p:nvSpPr>
        <p:spPr>
          <a:xfrm>
            <a:off x="1125917" y="1780924"/>
            <a:ext cx="3359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/>
              <a:t>RECETTES DE TRANSFERTS</a:t>
            </a:r>
          </a:p>
        </p:txBody>
      </p:sp>
      <p:graphicFrame>
        <p:nvGraphicFramePr>
          <p:cNvPr id="5" name="Graphique 4">
            <a:extLst>
              <a:ext uri="{FF2B5EF4-FFF2-40B4-BE49-F238E27FC236}">
                <a16:creationId xmlns:a16="http://schemas.microsoft.com/office/drawing/2014/main" id="{E1E64552-E6A0-B2F5-A702-D06A1E1C75C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1782059"/>
              </p:ext>
            </p:extLst>
          </p:nvPr>
        </p:nvGraphicFramePr>
        <p:xfrm>
          <a:off x="691116" y="2380780"/>
          <a:ext cx="4836998" cy="32099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Graphique 5">
            <a:extLst>
              <a:ext uri="{FF2B5EF4-FFF2-40B4-BE49-F238E27FC236}">
                <a16:creationId xmlns:a16="http://schemas.microsoft.com/office/drawing/2014/main" id="{2758C8F4-C1AC-31FD-64E4-257E2E34C7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9672377"/>
              </p:ext>
            </p:extLst>
          </p:nvPr>
        </p:nvGraphicFramePr>
        <p:xfrm>
          <a:off x="6172199" y="2456121"/>
          <a:ext cx="5055781" cy="31346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F89DA18E-1D46-6B49-AD8D-C0FD67B4FE04}"/>
              </a:ext>
            </a:extLst>
          </p:cNvPr>
          <p:cNvSpPr/>
          <p:nvPr/>
        </p:nvSpPr>
        <p:spPr>
          <a:xfrm>
            <a:off x="7198242" y="5326912"/>
            <a:ext cx="3827721" cy="27432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/>
              <a:t>2020        2021         2022        2023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304058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627C7E-0529-4938-8D86-368A0C818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Service ordinaire – taux de réalisation du budget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E7FBB33-CDAC-4D7C-8DD1-A007CF2EA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 dirty="0"/>
              <a:t>Commune de Celles – Compte 2023</a:t>
            </a:r>
            <a:endParaRPr lang="fr-FR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F78E17C-306B-4DBB-84C1-CD06563DD11A}"/>
              </a:ext>
            </a:extLst>
          </p:cNvPr>
          <p:cNvSpPr/>
          <p:nvPr/>
        </p:nvSpPr>
        <p:spPr>
          <a:xfrm>
            <a:off x="10142656" y="3568880"/>
            <a:ext cx="1150481" cy="1671016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DDC80E4-986E-4039-B7E5-8A43B83D081F}"/>
              </a:ext>
            </a:extLst>
          </p:cNvPr>
          <p:cNvSpPr txBox="1"/>
          <p:nvPr/>
        </p:nvSpPr>
        <p:spPr>
          <a:xfrm>
            <a:off x="1818167" y="2275367"/>
            <a:ext cx="2860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u="sng" dirty="0"/>
              <a:t>RECETTES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67A3B73-7B13-0511-70D0-3614105854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103" y="3568879"/>
            <a:ext cx="9750334" cy="1671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7844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89FB05-00A3-4D19-B432-53E910946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err="1"/>
              <a:t>depenses</a:t>
            </a:r>
            <a:r>
              <a:rPr lang="fr-BE" dirty="0"/>
              <a:t> </a:t>
            </a:r>
            <a:r>
              <a:rPr lang="fr-BE" dirty="0" err="1"/>
              <a:t>OrdinaireS</a:t>
            </a:r>
            <a:endParaRPr lang="fr-BE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AD4213E-EF92-4EDC-AF1B-F29D65ABB5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4A69FE4-4A6A-4D01-BFFF-96FFF9332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 noProof="0" dirty="0"/>
              <a:t>Commune de Celles – Compte 2023</a:t>
            </a:r>
          </a:p>
        </p:txBody>
      </p:sp>
    </p:spTree>
    <p:extLst>
      <p:ext uri="{BB962C8B-B14F-4D97-AF65-F5344CB8AC3E}">
        <p14:creationId xmlns:p14="http://schemas.microsoft.com/office/powerpoint/2010/main" val="26405509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1186AB-92EC-4656-8D01-65ECB9AD7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Service ordinaire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5028BD7-E998-464C-A065-4CC59CBE2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 dirty="0"/>
              <a:t>Commune de Celles – Compte 2023</a:t>
            </a:r>
            <a:endParaRPr lang="fr-FR" noProof="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960BB87-A6AF-40D0-9FB0-A080C2E2A84E}"/>
              </a:ext>
            </a:extLst>
          </p:cNvPr>
          <p:cNvSpPr txBox="1"/>
          <p:nvPr/>
        </p:nvSpPr>
        <p:spPr>
          <a:xfrm>
            <a:off x="5465135" y="980218"/>
            <a:ext cx="2976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/>
              <a:t>REPARTITION DES DEPENSES</a:t>
            </a:r>
          </a:p>
          <a:p>
            <a:pPr algn="ctr"/>
            <a:r>
              <a:rPr lang="fr-BE" b="1" dirty="0"/>
              <a:t>8.530.893,11 €</a:t>
            </a:r>
          </a:p>
        </p:txBody>
      </p:sp>
      <p:graphicFrame>
        <p:nvGraphicFramePr>
          <p:cNvPr id="3" name="Graphique 2">
            <a:extLst>
              <a:ext uri="{FF2B5EF4-FFF2-40B4-BE49-F238E27FC236}">
                <a16:creationId xmlns:a16="http://schemas.microsoft.com/office/drawing/2014/main" id="{66F8DC5B-4F4F-D1BC-C38D-FD8EA29CED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4683614"/>
              </p:ext>
            </p:extLst>
          </p:nvPr>
        </p:nvGraphicFramePr>
        <p:xfrm>
          <a:off x="2615608" y="1903548"/>
          <a:ext cx="7442791" cy="43692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88516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FD266A-B6D9-4779-B5E1-E658DB355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Service ordinaire – dépenses de transferts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9F9F302-795A-4271-9203-11EEBEB90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 dirty="0"/>
              <a:t>Commune de Celles – Compte 2023</a:t>
            </a:r>
            <a:endParaRPr lang="fr-FR" noProof="0" dirty="0"/>
          </a:p>
        </p:txBody>
      </p:sp>
      <p:graphicFrame>
        <p:nvGraphicFramePr>
          <p:cNvPr id="5" name="Graphique 4">
            <a:extLst>
              <a:ext uri="{FF2B5EF4-FFF2-40B4-BE49-F238E27FC236}">
                <a16:creationId xmlns:a16="http://schemas.microsoft.com/office/drawing/2014/main" id="{0A4A583D-FA3F-50F1-75A2-3B5BF2EAA8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32037315"/>
              </p:ext>
            </p:extLst>
          </p:nvPr>
        </p:nvGraphicFramePr>
        <p:xfrm>
          <a:off x="1924492" y="1801812"/>
          <a:ext cx="9090837" cy="4567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98847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AFDCB2-4AE7-4045-A1BA-47A98FD2B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Service Ordinaire – évolution des dépenses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5F840FD-CB60-4513-B0BF-A9CC610DF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 dirty="0"/>
              <a:t>Commune de Celles – Compte 2023</a:t>
            </a:r>
            <a:endParaRPr lang="fr-FR" noProof="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B180BE5-B407-422B-AA8A-C90A9869303B}"/>
              </a:ext>
            </a:extLst>
          </p:cNvPr>
          <p:cNvSpPr txBox="1"/>
          <p:nvPr/>
        </p:nvSpPr>
        <p:spPr>
          <a:xfrm>
            <a:off x="1125917" y="1780924"/>
            <a:ext cx="3359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/>
              <a:t>DEPENSES DE TRANSFERTS</a:t>
            </a:r>
          </a:p>
        </p:txBody>
      </p:sp>
      <p:graphicFrame>
        <p:nvGraphicFramePr>
          <p:cNvPr id="6" name="Graphique 5">
            <a:extLst>
              <a:ext uri="{FF2B5EF4-FFF2-40B4-BE49-F238E27FC236}">
                <a16:creationId xmlns:a16="http://schemas.microsoft.com/office/drawing/2014/main" id="{7E283428-DD3F-F052-54A8-C48AAA017D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6419228"/>
              </p:ext>
            </p:extLst>
          </p:nvPr>
        </p:nvGraphicFramePr>
        <p:xfrm>
          <a:off x="410423" y="2225496"/>
          <a:ext cx="6109532" cy="37894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Graphique 10">
            <a:extLst>
              <a:ext uri="{FF2B5EF4-FFF2-40B4-BE49-F238E27FC236}">
                <a16:creationId xmlns:a16="http://schemas.microsoft.com/office/drawing/2014/main" id="{DBD05C9E-5AF2-C735-3BE6-9716211996C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2286197"/>
              </p:ext>
            </p:extLst>
          </p:nvPr>
        </p:nvGraphicFramePr>
        <p:xfrm>
          <a:off x="6519955" y="2203597"/>
          <a:ext cx="5134861" cy="3662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885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22104F-E5D9-4545-A00D-3AD54BBEC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Service Ordinaire – évolution des dépenses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BF05569-0C4F-40E0-8AD3-32FD8C195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 dirty="0"/>
              <a:t>Commune de Celles – Compte 2023</a:t>
            </a:r>
            <a:endParaRPr lang="fr-FR" noProof="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2EC9A30-F715-4AF8-943D-E8A56AE8C110}"/>
              </a:ext>
            </a:extLst>
          </p:cNvPr>
          <p:cNvSpPr txBox="1"/>
          <p:nvPr/>
        </p:nvSpPr>
        <p:spPr>
          <a:xfrm>
            <a:off x="2358675" y="1772712"/>
            <a:ext cx="3359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u="sng" dirty="0"/>
              <a:t>Dépenses de personnel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23264FB-D31F-4CC7-9E49-5B7A8B8B9361}"/>
              </a:ext>
            </a:extLst>
          </p:cNvPr>
          <p:cNvSpPr txBox="1"/>
          <p:nvPr/>
        </p:nvSpPr>
        <p:spPr>
          <a:xfrm>
            <a:off x="7053109" y="1772712"/>
            <a:ext cx="3359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u="sng" dirty="0"/>
              <a:t>Dépenses de dette</a:t>
            </a:r>
          </a:p>
        </p:txBody>
      </p:sp>
      <p:graphicFrame>
        <p:nvGraphicFramePr>
          <p:cNvPr id="3" name="Graphique 2">
            <a:extLst>
              <a:ext uri="{FF2B5EF4-FFF2-40B4-BE49-F238E27FC236}">
                <a16:creationId xmlns:a16="http://schemas.microsoft.com/office/drawing/2014/main" id="{1DDBC2D5-0E0A-EA26-5E9A-35CC6D928A2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3558613"/>
              </p:ext>
            </p:extLst>
          </p:nvPr>
        </p:nvGraphicFramePr>
        <p:xfrm>
          <a:off x="948090" y="2359261"/>
          <a:ext cx="5081936" cy="34091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Graphique 10">
            <a:extLst>
              <a:ext uri="{FF2B5EF4-FFF2-40B4-BE49-F238E27FC236}">
                <a16:creationId xmlns:a16="http://schemas.microsoft.com/office/drawing/2014/main" id="{2A8362E2-D08E-C054-4AF1-64E09984398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1633135"/>
              </p:ext>
            </p:extLst>
          </p:nvPr>
        </p:nvGraphicFramePr>
        <p:xfrm>
          <a:off x="6161976" y="2359260"/>
          <a:ext cx="5459410" cy="34091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728509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22104F-E5D9-4545-A00D-3AD54BBEC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Service Ordinaire – évolution des dépenses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BF05569-0C4F-40E0-8AD3-32FD8C195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 dirty="0"/>
              <a:t>Commune de Celles – Compte 2023</a:t>
            </a:r>
            <a:endParaRPr lang="fr-FR" noProof="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2EC9A30-F715-4AF8-943D-E8A56AE8C110}"/>
              </a:ext>
            </a:extLst>
          </p:cNvPr>
          <p:cNvSpPr txBox="1"/>
          <p:nvPr/>
        </p:nvSpPr>
        <p:spPr>
          <a:xfrm>
            <a:off x="4416056" y="1951686"/>
            <a:ext cx="3359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u="sng" dirty="0"/>
              <a:t>Dépenses de fonctionnement</a:t>
            </a:r>
          </a:p>
        </p:txBody>
      </p:sp>
      <p:graphicFrame>
        <p:nvGraphicFramePr>
          <p:cNvPr id="5" name="Graphique 4">
            <a:extLst>
              <a:ext uri="{FF2B5EF4-FFF2-40B4-BE49-F238E27FC236}">
                <a16:creationId xmlns:a16="http://schemas.microsoft.com/office/drawing/2014/main" id="{6481991D-A847-7EA3-1B60-07B35AA0C24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0724199"/>
              </p:ext>
            </p:extLst>
          </p:nvPr>
        </p:nvGraphicFramePr>
        <p:xfrm>
          <a:off x="2020186" y="2503966"/>
          <a:ext cx="8724014" cy="35884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37941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627C7E-0529-4938-8D86-368A0C818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Service ordinaire – taux de réalisation du budget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E7FBB33-CDAC-4D7C-8DD1-A007CF2EA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 dirty="0"/>
              <a:t>Commune de Celles – Compte 2023</a:t>
            </a:r>
            <a:endParaRPr lang="fr-FR" noProof="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DDC80E4-986E-4039-B7E5-8A43B83D081F}"/>
              </a:ext>
            </a:extLst>
          </p:cNvPr>
          <p:cNvSpPr txBox="1"/>
          <p:nvPr/>
        </p:nvSpPr>
        <p:spPr>
          <a:xfrm>
            <a:off x="1818167" y="2275367"/>
            <a:ext cx="2860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u="sng" dirty="0"/>
              <a:t>DEPENSES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9EB99C-79CD-485E-AB43-9BA880BF5BF9}"/>
              </a:ext>
            </a:extLst>
          </p:cNvPr>
          <p:cNvSpPr/>
          <p:nvPr/>
        </p:nvSpPr>
        <p:spPr>
          <a:xfrm>
            <a:off x="10123097" y="3559783"/>
            <a:ext cx="1162634" cy="1905302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30AF6BAD-26EC-48A7-97BB-B5D64D951B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9823534"/>
              </p:ext>
            </p:extLst>
          </p:nvPr>
        </p:nvGraphicFramePr>
        <p:xfrm>
          <a:off x="906269" y="2835234"/>
          <a:ext cx="10261603" cy="2672792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2087477">
                  <a:extLst>
                    <a:ext uri="{9D8B030D-6E8A-4147-A177-3AD203B41FA5}">
                      <a16:colId xmlns:a16="http://schemas.microsoft.com/office/drawing/2014/main" val="2816652220"/>
                    </a:ext>
                  </a:extLst>
                </a:gridCol>
                <a:gridCol w="1362355">
                  <a:extLst>
                    <a:ext uri="{9D8B030D-6E8A-4147-A177-3AD203B41FA5}">
                      <a16:colId xmlns:a16="http://schemas.microsoft.com/office/drawing/2014/main" val="3245809958"/>
                    </a:ext>
                  </a:extLst>
                </a:gridCol>
                <a:gridCol w="1362355">
                  <a:extLst>
                    <a:ext uri="{9D8B030D-6E8A-4147-A177-3AD203B41FA5}">
                      <a16:colId xmlns:a16="http://schemas.microsoft.com/office/drawing/2014/main" val="2658458489"/>
                    </a:ext>
                  </a:extLst>
                </a:gridCol>
                <a:gridCol w="1362355">
                  <a:extLst>
                    <a:ext uri="{9D8B030D-6E8A-4147-A177-3AD203B41FA5}">
                      <a16:colId xmlns:a16="http://schemas.microsoft.com/office/drawing/2014/main" val="2895477033"/>
                    </a:ext>
                  </a:extLst>
                </a:gridCol>
                <a:gridCol w="1014074">
                  <a:extLst>
                    <a:ext uri="{9D8B030D-6E8A-4147-A177-3AD203B41FA5}">
                      <a16:colId xmlns:a16="http://schemas.microsoft.com/office/drawing/2014/main" val="3819073067"/>
                    </a:ext>
                  </a:extLst>
                </a:gridCol>
                <a:gridCol w="1506280">
                  <a:extLst>
                    <a:ext uri="{9D8B030D-6E8A-4147-A177-3AD203B41FA5}">
                      <a16:colId xmlns:a16="http://schemas.microsoft.com/office/drawing/2014/main" val="3844777396"/>
                    </a:ext>
                  </a:extLst>
                </a:gridCol>
                <a:gridCol w="1566707">
                  <a:extLst>
                    <a:ext uri="{9D8B030D-6E8A-4147-A177-3AD203B41FA5}">
                      <a16:colId xmlns:a16="http://schemas.microsoft.com/office/drawing/2014/main" val="224757159"/>
                    </a:ext>
                  </a:extLst>
                </a:gridCol>
              </a:tblGrid>
              <a:tr h="3751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BE" sz="240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6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Budget initial (BI)</a:t>
                      </a:r>
                      <a:endParaRPr lang="fr-BE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6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Budget final (BF)</a:t>
                      </a:r>
                      <a:endParaRPr lang="fr-BE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Engagements (compte)</a:t>
                      </a:r>
                      <a:endParaRPr lang="fr-BE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6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Taux de réalisation</a:t>
                      </a:r>
                      <a:endParaRPr lang="fr-BE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909595"/>
                  </a:ext>
                </a:extLst>
              </a:tr>
              <a:tr h="3907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fr-BE" sz="240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6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BF/BI</a:t>
                      </a:r>
                      <a:endParaRPr lang="fr-BE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6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Compte/BI</a:t>
                      </a:r>
                      <a:endParaRPr lang="fr-BE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6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Compte/BF</a:t>
                      </a:r>
                      <a:endParaRPr lang="fr-BE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761744620"/>
                  </a:ext>
                </a:extLst>
              </a:tr>
              <a:tr h="3751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600" b="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Personnel</a:t>
                      </a:r>
                      <a:endParaRPr lang="fr-BE" sz="2400" b="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BE" sz="1600" b="0" i="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3.892.458,71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BE" sz="1600" b="0" i="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3.942.575,11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BE" sz="1600" b="0" i="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3.858.382,24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BE" sz="1600" b="0" i="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101,29 %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BE" sz="1600" b="0" i="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99,12 %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BE" sz="1600" b="0" i="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97,86 %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11767100"/>
                  </a:ext>
                </a:extLst>
              </a:tr>
              <a:tr h="3751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600" b="0" i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Fonctionnement</a:t>
                      </a:r>
                      <a:endParaRPr lang="fr-BE" sz="2400" b="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BE" sz="1600" b="0" i="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1.530.272,43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BE" sz="1600" b="0" i="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1.675.271,35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BE" sz="1600" b="0" i="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1.443.390,92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BE" sz="1600" b="0" i="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109,48 %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BE" sz="1600" b="0" i="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94,32 %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BE" sz="1600" b="0" i="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86,16 %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32646945"/>
                  </a:ext>
                </a:extLst>
              </a:tr>
              <a:tr h="3751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600" b="0" i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Transferts</a:t>
                      </a:r>
                      <a:endParaRPr lang="fr-BE" sz="2400" b="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BE" sz="1600" b="0" i="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2.076.854,76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BE" sz="1600" b="0" i="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2.116.217,29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BE" sz="1600" b="0" i="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2.105.283,97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BE" sz="1600" b="0" i="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101,90 %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BE" sz="1600" b="0" i="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101,37 %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BE" sz="1600" b="0" i="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99,48 %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18921929"/>
                  </a:ext>
                </a:extLst>
              </a:tr>
              <a:tr h="3907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600" b="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Dette</a:t>
                      </a:r>
                      <a:endParaRPr lang="fr-BE" sz="2400" b="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BE" sz="1600" b="0" i="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1.158.123,43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BE" sz="1600" b="0" i="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1.131.936,78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BE" sz="1600" b="0" i="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1.123.835,98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BE" sz="1600" b="0" i="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97,74 %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BE" sz="1600" b="0" i="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97,04 %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BE" sz="1600" b="0" i="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99,28 %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26080697"/>
                  </a:ext>
                </a:extLst>
              </a:tr>
              <a:tr h="3907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6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Total</a:t>
                      </a:r>
                      <a:endParaRPr lang="fr-BE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BE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8657709,33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BE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8866000,53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BE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8530893,11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BE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102,41 %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BE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98,54 %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BE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96,22 %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339856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8036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FA3330-9675-463B-B955-BCD5FEF94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Service extraordinaire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09BD041-E620-40A5-A1BF-350F56F476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26D737B-600B-4BBF-896D-B02142F32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 noProof="0" dirty="0"/>
              <a:t>Commune de Celles – Compte 2023</a:t>
            </a:r>
          </a:p>
        </p:txBody>
      </p:sp>
    </p:spTree>
    <p:extLst>
      <p:ext uri="{BB962C8B-B14F-4D97-AF65-F5344CB8AC3E}">
        <p14:creationId xmlns:p14="http://schemas.microsoft.com/office/powerpoint/2010/main" val="16426561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036B6B-2CA5-49C0-B8B2-4B92482EF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Service </a:t>
            </a:r>
            <a:r>
              <a:rPr lang="fr-BE" dirty="0" err="1"/>
              <a:t>EXTRAOrdinaire</a:t>
            </a:r>
            <a:r>
              <a:rPr lang="fr-BE" dirty="0"/>
              <a:t> – Global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45F982C-0BB1-462E-84A9-C5573DE13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 dirty="0"/>
              <a:t>Commune de Celles – Compte 2023</a:t>
            </a:r>
            <a:endParaRPr lang="fr-FR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7601682-696C-4690-96FE-3E95E08D7AAF}"/>
              </a:ext>
            </a:extLst>
          </p:cNvPr>
          <p:cNvSpPr/>
          <p:nvPr/>
        </p:nvSpPr>
        <p:spPr>
          <a:xfrm>
            <a:off x="7294660" y="2106497"/>
            <a:ext cx="1596271" cy="29280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4C4F9A5-4B4F-42C5-A89C-7352378ED133}"/>
              </a:ext>
            </a:extLst>
          </p:cNvPr>
          <p:cNvSpPr txBox="1"/>
          <p:nvPr/>
        </p:nvSpPr>
        <p:spPr>
          <a:xfrm>
            <a:off x="7396782" y="2951946"/>
            <a:ext cx="13920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400" dirty="0"/>
              <a:t>DROITS CONSTATES</a:t>
            </a:r>
          </a:p>
          <a:p>
            <a:pPr algn="ctr"/>
            <a:endParaRPr lang="fr-BE" sz="1400" dirty="0"/>
          </a:p>
          <a:p>
            <a:pPr algn="ctr"/>
            <a:r>
              <a:rPr lang="fr-BE" sz="1400" dirty="0"/>
              <a:t> </a:t>
            </a:r>
            <a:r>
              <a:rPr lang="fr-BE" sz="1400" b="1" dirty="0"/>
              <a:t>7.772.317,43 €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ACAB0D1-454A-4988-ACE4-369136B0B7F9}"/>
              </a:ext>
            </a:extLst>
          </p:cNvPr>
          <p:cNvSpPr/>
          <p:nvPr/>
        </p:nvSpPr>
        <p:spPr>
          <a:xfrm>
            <a:off x="5297864" y="2856993"/>
            <a:ext cx="1596271" cy="21775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E23C3E3-254C-4AB8-9421-EA20E4D9B98C}"/>
              </a:ext>
            </a:extLst>
          </p:cNvPr>
          <p:cNvSpPr txBox="1"/>
          <p:nvPr/>
        </p:nvSpPr>
        <p:spPr>
          <a:xfrm>
            <a:off x="5399986" y="3520979"/>
            <a:ext cx="13920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400" dirty="0"/>
              <a:t>ENGAGEMENTS</a:t>
            </a:r>
          </a:p>
          <a:p>
            <a:pPr algn="ctr"/>
            <a:endParaRPr lang="fr-BE" sz="1400" dirty="0"/>
          </a:p>
          <a:p>
            <a:pPr algn="ctr"/>
            <a:r>
              <a:rPr lang="fr-BE" sz="1400" b="1" dirty="0"/>
              <a:t>7.020.044,00 €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3F506F-5CA3-46DC-BF6A-6CD245096564}"/>
              </a:ext>
            </a:extLst>
          </p:cNvPr>
          <p:cNvSpPr/>
          <p:nvPr/>
        </p:nvSpPr>
        <p:spPr>
          <a:xfrm>
            <a:off x="3246661" y="3520735"/>
            <a:ext cx="1596271" cy="14819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79B8392-3B10-4209-B5E6-BCD074F60919}"/>
              </a:ext>
            </a:extLst>
          </p:cNvPr>
          <p:cNvSpPr txBox="1"/>
          <p:nvPr/>
        </p:nvSpPr>
        <p:spPr>
          <a:xfrm>
            <a:off x="3348782" y="3890311"/>
            <a:ext cx="13920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400" dirty="0"/>
              <a:t>IMPUTATIONS</a:t>
            </a:r>
          </a:p>
          <a:p>
            <a:pPr algn="ctr"/>
            <a:endParaRPr lang="fr-BE" sz="1400" dirty="0"/>
          </a:p>
          <a:p>
            <a:pPr algn="ctr"/>
            <a:r>
              <a:rPr lang="fr-BE" sz="1400" b="1" dirty="0"/>
              <a:t>3.666.037,52 €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FA6FD4E-CFBD-4083-9BC0-58DF0A2BAAA6}"/>
              </a:ext>
            </a:extLst>
          </p:cNvPr>
          <p:cNvSpPr/>
          <p:nvPr/>
        </p:nvSpPr>
        <p:spPr>
          <a:xfrm>
            <a:off x="5297864" y="2106497"/>
            <a:ext cx="1596271" cy="75049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46DA67A-8F4F-4C52-A754-ACDABA5472F7}"/>
              </a:ext>
            </a:extLst>
          </p:cNvPr>
          <p:cNvSpPr txBox="1"/>
          <p:nvPr/>
        </p:nvSpPr>
        <p:spPr>
          <a:xfrm>
            <a:off x="5389353" y="2118469"/>
            <a:ext cx="13920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400" dirty="0"/>
              <a:t>BONI BUDGETAIRE</a:t>
            </a:r>
          </a:p>
          <a:p>
            <a:pPr algn="ctr"/>
            <a:r>
              <a:rPr lang="fr-BE" sz="1400" b="1" dirty="0">
                <a:solidFill>
                  <a:srgbClr val="C00000"/>
                </a:solidFill>
              </a:rPr>
              <a:t>752.273,43 €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1E8DDDC-DCC5-42A1-A818-EEA53F29B770}"/>
              </a:ext>
            </a:extLst>
          </p:cNvPr>
          <p:cNvSpPr/>
          <p:nvPr/>
        </p:nvSpPr>
        <p:spPr>
          <a:xfrm>
            <a:off x="3246661" y="2106496"/>
            <a:ext cx="1596271" cy="1414239"/>
          </a:xfrm>
          <a:prstGeom prst="rect">
            <a:avLst/>
          </a:prstGeom>
          <a:ln w="9525">
            <a:solidFill>
              <a:schemeClr val="accent6">
                <a:lumMod val="75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A503EB1-1C7C-4F25-953B-613A39AD24FF}"/>
              </a:ext>
            </a:extLst>
          </p:cNvPr>
          <p:cNvSpPr txBox="1"/>
          <p:nvPr/>
        </p:nvSpPr>
        <p:spPr>
          <a:xfrm>
            <a:off x="3348782" y="2364814"/>
            <a:ext cx="13920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400" dirty="0"/>
              <a:t>BONI COMPTABLE</a:t>
            </a:r>
          </a:p>
          <a:p>
            <a:pPr algn="ctr"/>
            <a:r>
              <a:rPr lang="fr-BE" sz="1400" b="1" dirty="0"/>
              <a:t>4.106.279,91 €</a:t>
            </a:r>
          </a:p>
        </p:txBody>
      </p:sp>
      <p:sp>
        <p:nvSpPr>
          <p:cNvPr id="15" name="Accolade ouvrante 14">
            <a:extLst>
              <a:ext uri="{FF2B5EF4-FFF2-40B4-BE49-F238E27FC236}">
                <a16:creationId xmlns:a16="http://schemas.microsoft.com/office/drawing/2014/main" id="{717DDD6F-D1AA-4B4B-AEDD-BC023BF6B0E7}"/>
              </a:ext>
            </a:extLst>
          </p:cNvPr>
          <p:cNvSpPr/>
          <p:nvPr/>
        </p:nvSpPr>
        <p:spPr>
          <a:xfrm>
            <a:off x="2985885" y="2856993"/>
            <a:ext cx="148019" cy="663741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D15ABD1-8559-48B0-B66A-42AE3788B866}"/>
              </a:ext>
            </a:extLst>
          </p:cNvPr>
          <p:cNvSpPr txBox="1"/>
          <p:nvPr/>
        </p:nvSpPr>
        <p:spPr>
          <a:xfrm>
            <a:off x="1491735" y="2734146"/>
            <a:ext cx="13920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400" dirty="0"/>
              <a:t>ENGAGEMENTS A REPORTER</a:t>
            </a:r>
          </a:p>
          <a:p>
            <a:pPr algn="ctr"/>
            <a:r>
              <a:rPr lang="fr-BE" sz="1400" b="1" dirty="0"/>
              <a:t>3.354.006,48 €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8816D01-69ED-4766-984B-A257A7B831B5}"/>
              </a:ext>
            </a:extLst>
          </p:cNvPr>
          <p:cNvSpPr txBox="1"/>
          <p:nvPr/>
        </p:nvSpPr>
        <p:spPr>
          <a:xfrm>
            <a:off x="2421517" y="5651978"/>
            <a:ext cx="7348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/>
              <a:t>GLOBAL = EXERCICE PROPRE + EXERCICES ANTERIEURS + PRELEVEMENTS</a:t>
            </a:r>
          </a:p>
        </p:txBody>
      </p:sp>
    </p:spTree>
    <p:extLst>
      <p:ext uri="{BB962C8B-B14F-4D97-AF65-F5344CB8AC3E}">
        <p14:creationId xmlns:p14="http://schemas.microsoft.com/office/powerpoint/2010/main" val="1175349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 animBg="1"/>
      <p:bldP spid="14" grpId="0"/>
      <p:bldP spid="15" grpId="0" animBg="1"/>
      <p:bldP spid="1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1DAF1F-76D7-4CE1-9BDE-E2178BE3B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141593"/>
            <a:ext cx="9720072" cy="837451"/>
          </a:xfrm>
        </p:spPr>
        <p:txBody>
          <a:bodyPr/>
          <a:lstStyle/>
          <a:p>
            <a:r>
              <a:rPr lang="fr-BE" dirty="0"/>
              <a:t>Service extraordinaire – Engagements 2023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816533C-D5D5-415F-92F4-0C6401073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 dirty="0"/>
              <a:t>Commune de Celles – Compte 2023</a:t>
            </a:r>
            <a:endParaRPr lang="fr-FR" noProof="0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436E6D2-3C76-4C58-9889-9F447B3E541A}"/>
              </a:ext>
            </a:extLst>
          </p:cNvPr>
          <p:cNvSpPr txBox="1"/>
          <p:nvPr/>
        </p:nvSpPr>
        <p:spPr>
          <a:xfrm>
            <a:off x="57500" y="845396"/>
            <a:ext cx="3790499" cy="179715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BE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Administration Générale et Patrimoine (55.345,90)</a:t>
            </a:r>
            <a:endParaRPr lang="fr-BE" sz="14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fr-FR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Acquisition de matériel informatique (portables) </a:t>
            </a:r>
            <a:r>
              <a:rPr lang="fr-BE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(27.762,24)</a:t>
            </a:r>
            <a:endParaRPr lang="fr-BE" sz="14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fr-FR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Acquisition chaises de bureaux Administration</a:t>
            </a:r>
            <a:r>
              <a:rPr lang="fr-BE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(10.738,75)</a:t>
            </a:r>
            <a:endParaRPr lang="fr-BE" sz="14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fr-FR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Analyses et essais Salle Concordia</a:t>
            </a:r>
            <a:r>
              <a:rPr lang="fr-BE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(7.284,20)</a:t>
            </a:r>
            <a:endParaRPr lang="fr-BE" sz="14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CB75BA5-866A-4D2C-8E5F-6EBDAD14265F}"/>
              </a:ext>
            </a:extLst>
          </p:cNvPr>
          <p:cNvSpPr txBox="1"/>
          <p:nvPr/>
        </p:nvSpPr>
        <p:spPr>
          <a:xfrm>
            <a:off x="1347263" y="5832356"/>
            <a:ext cx="3259666" cy="87511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BE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Commerce et tourisme</a:t>
            </a:r>
            <a:endParaRPr lang="fr-BE" sz="14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fr-BE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Etude de cheminement piéton (30.891,30)</a:t>
            </a:r>
            <a:endParaRPr lang="fr-BE" sz="14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C80FC4A8-4DBB-6FDB-985B-A507C9786DF3}"/>
              </a:ext>
            </a:extLst>
          </p:cNvPr>
          <p:cNvSpPr txBox="1"/>
          <p:nvPr/>
        </p:nvSpPr>
        <p:spPr>
          <a:xfrm>
            <a:off x="8054128" y="1415275"/>
            <a:ext cx="3902148" cy="40274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BE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Voirie et communication (964.947,41)</a:t>
            </a:r>
            <a:endParaRPr lang="fr-BE" sz="14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fr-FR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Aménagement des abords du Hall technique </a:t>
            </a:r>
            <a:r>
              <a:rPr lang="fr-BE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(420.115,63)</a:t>
            </a:r>
            <a:endParaRPr lang="fr-BE" sz="14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fr-BE" sz="14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Tvx</a:t>
            </a:r>
            <a:r>
              <a:rPr lang="fr-BE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voirie rue des Chênes (363.857,16)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fr-BE" sz="1400" dirty="0">
                <a:solidFill>
                  <a:srgbClr val="000000"/>
                </a:solidFill>
                <a:latin typeface="Calibri" panose="020F0502020204030204" pitchFamily="34" charset="0"/>
              </a:rPr>
              <a:t>Acquisition Véhicule Opel </a:t>
            </a:r>
            <a:r>
              <a:rPr lang="fr-BE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Movano</a:t>
            </a:r>
            <a:r>
              <a:rPr lang="fr-BE" sz="1400" dirty="0">
                <a:solidFill>
                  <a:srgbClr val="000000"/>
                </a:solidFill>
                <a:latin typeface="Calibri" panose="020F0502020204030204" pitchFamily="34" charset="0"/>
              </a:rPr>
              <a:t> (22.800,00)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fr-FR" sz="1400" dirty="0">
                <a:solidFill>
                  <a:srgbClr val="000000"/>
                </a:solidFill>
                <a:latin typeface="Calibri" panose="020F0502020204030204" pitchFamily="34" charset="0"/>
              </a:rPr>
              <a:t>Honor Auteur de Projet Centre de </a:t>
            </a:r>
            <a:r>
              <a:rPr lang="fr-FR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Molenbaix</a:t>
            </a:r>
            <a:r>
              <a:rPr lang="fr-FR" sz="1400" dirty="0">
                <a:solidFill>
                  <a:srgbClr val="000000"/>
                </a:solidFill>
                <a:latin typeface="Calibri" panose="020F0502020204030204" pitchFamily="34" charset="0"/>
              </a:rPr>
              <a:t> (21.000,00)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fr-FR" sz="1400" dirty="0">
                <a:solidFill>
                  <a:srgbClr val="000000"/>
                </a:solidFill>
                <a:latin typeface="Calibri" panose="020F0502020204030204" pitchFamily="34" charset="0"/>
              </a:rPr>
              <a:t>Aménagements de sécurité rue du Village (18.993,37)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fr-FR" sz="1400" dirty="0">
                <a:solidFill>
                  <a:srgbClr val="000000"/>
                </a:solidFill>
                <a:latin typeface="Calibri" panose="020F0502020204030204" pitchFamily="34" charset="0"/>
              </a:rPr>
              <a:t>Zone test rue du Village (18.845,22)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fr-FR" sz="1400" dirty="0">
                <a:solidFill>
                  <a:srgbClr val="000000"/>
                </a:solidFill>
                <a:latin typeface="Calibri" panose="020F0502020204030204" pitchFamily="34" charset="0"/>
              </a:rPr>
              <a:t>Appel à projet « Abords des Ecoles – Zones 30 (15.000,00)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fr-FR" sz="1400" dirty="0">
                <a:solidFill>
                  <a:srgbClr val="000000"/>
                </a:solidFill>
                <a:latin typeface="Calibri" panose="020F0502020204030204" pitchFamily="34" charset="0"/>
              </a:rPr>
              <a:t>Acquisition 2 conteneurs pour camion (13,806,10)</a:t>
            </a:r>
            <a:endParaRPr lang="fr-BE" sz="1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2638D212-3DDD-1595-3B2F-9FA2433100D7}"/>
              </a:ext>
            </a:extLst>
          </p:cNvPr>
          <p:cNvCxnSpPr>
            <a:cxnSpLocks/>
          </p:cNvCxnSpPr>
          <p:nvPr/>
        </p:nvCxnSpPr>
        <p:spPr>
          <a:xfrm>
            <a:off x="7442253" y="3054085"/>
            <a:ext cx="933630" cy="2745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Flèche : droite 21">
            <a:extLst>
              <a:ext uri="{FF2B5EF4-FFF2-40B4-BE49-F238E27FC236}">
                <a16:creationId xmlns:a16="http://schemas.microsoft.com/office/drawing/2014/main" id="{04C6C52D-F8CA-EF0B-E5E8-BF3FF7161244}"/>
              </a:ext>
            </a:extLst>
          </p:cNvPr>
          <p:cNvSpPr/>
          <p:nvPr/>
        </p:nvSpPr>
        <p:spPr>
          <a:xfrm>
            <a:off x="3593805" y="1025644"/>
            <a:ext cx="780974" cy="256855"/>
          </a:xfrm>
          <a:prstGeom prst="rightArrow">
            <a:avLst>
              <a:gd name="adj1" fmla="val 27826"/>
              <a:gd name="adj2" fmla="val 93474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>
              <a:solidFill>
                <a:srgbClr val="FF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18622DB-17D5-126B-F673-6F458714B7FB}"/>
              </a:ext>
            </a:extLst>
          </p:cNvPr>
          <p:cNvSpPr txBox="1"/>
          <p:nvPr/>
        </p:nvSpPr>
        <p:spPr>
          <a:xfrm>
            <a:off x="4587136" y="832734"/>
            <a:ext cx="30177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3200" b="1" i="1" u="sng" dirty="0">
                <a:solidFill>
                  <a:srgbClr val="FF0000"/>
                </a:solidFill>
              </a:rPr>
              <a:t>1.548.088,49 €</a:t>
            </a:r>
          </a:p>
        </p:txBody>
      </p:sp>
      <p:graphicFrame>
        <p:nvGraphicFramePr>
          <p:cNvPr id="5" name="Graphique 4">
            <a:extLst>
              <a:ext uri="{FF2B5EF4-FFF2-40B4-BE49-F238E27FC236}">
                <a16:creationId xmlns:a16="http://schemas.microsoft.com/office/drawing/2014/main" id="{7057B338-4314-6A01-4A05-05101A118BB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8694611"/>
              </p:ext>
            </p:extLst>
          </p:nvPr>
        </p:nvGraphicFramePr>
        <p:xfrm>
          <a:off x="3413684" y="1814322"/>
          <a:ext cx="4991179" cy="44754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D644175C-D4D8-AFAF-E1C9-F1A4702FD69B}"/>
              </a:ext>
            </a:extLst>
          </p:cNvPr>
          <p:cNvCxnSpPr>
            <a:cxnSpLocks/>
            <a:endCxn id="19" idx="0"/>
          </p:cNvCxnSpPr>
          <p:nvPr/>
        </p:nvCxnSpPr>
        <p:spPr>
          <a:xfrm flipH="1">
            <a:off x="2977096" y="3934047"/>
            <a:ext cx="786830" cy="189830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3F099264-453E-B355-3F4D-B92AB5DEB9A5}"/>
              </a:ext>
            </a:extLst>
          </p:cNvPr>
          <p:cNvCxnSpPr>
            <a:cxnSpLocks/>
          </p:cNvCxnSpPr>
          <p:nvPr/>
        </p:nvCxnSpPr>
        <p:spPr>
          <a:xfrm flipH="1">
            <a:off x="3274828" y="3561907"/>
            <a:ext cx="489098" cy="48244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BA827094-9F44-8D0B-FCAB-38993B36FB9D}"/>
              </a:ext>
            </a:extLst>
          </p:cNvPr>
          <p:cNvSpPr txBox="1"/>
          <p:nvPr/>
        </p:nvSpPr>
        <p:spPr>
          <a:xfrm>
            <a:off x="15162" y="3089955"/>
            <a:ext cx="3259666" cy="19982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BE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Enseignement</a:t>
            </a:r>
            <a:endParaRPr lang="fr-BE" sz="14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fr-FR" sz="1400" dirty="0">
                <a:solidFill>
                  <a:srgbClr val="000000"/>
                </a:solidFill>
                <a:latin typeface="Calibri" panose="020F0502020204030204" pitchFamily="34" charset="0"/>
              </a:rPr>
              <a:t>Installation de stores Crèche et école maternelle d’</a:t>
            </a:r>
            <a:r>
              <a:rPr lang="fr-FR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Escanaffles</a:t>
            </a:r>
            <a:r>
              <a:rPr lang="fr-FR" sz="1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fr-BE" sz="1400" dirty="0">
                <a:solidFill>
                  <a:srgbClr val="000000"/>
                </a:solidFill>
                <a:latin typeface="Calibri" panose="020F0502020204030204" pitchFamily="34" charset="0"/>
              </a:rPr>
              <a:t>(25,411,18)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fr-FR" sz="1400" dirty="0">
                <a:solidFill>
                  <a:srgbClr val="000000"/>
                </a:solidFill>
                <a:latin typeface="Calibri" panose="020F0502020204030204" pitchFamily="34" charset="0"/>
              </a:rPr>
              <a:t>Acquisition mobilier scolaire écoles communales (14.995,74)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fr-FR" sz="1400" dirty="0">
                <a:solidFill>
                  <a:srgbClr val="000000"/>
                </a:solidFill>
                <a:latin typeface="Calibri" panose="020F0502020204030204" pitchFamily="34" charset="0"/>
              </a:rPr>
              <a:t>Installation grille école de </a:t>
            </a:r>
            <a:r>
              <a:rPr lang="fr-FR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Pottes</a:t>
            </a:r>
            <a:r>
              <a:rPr lang="fr-FR" sz="1400" dirty="0">
                <a:solidFill>
                  <a:srgbClr val="000000"/>
                </a:solidFill>
                <a:latin typeface="Calibri" panose="020F0502020204030204" pitchFamily="34" charset="0"/>
              </a:rPr>
              <a:t> (9.970,40)</a:t>
            </a:r>
            <a:endParaRPr lang="fr-BE" sz="1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73A73DEF-30C6-A068-1A2C-9EC694452A34}"/>
              </a:ext>
            </a:extLst>
          </p:cNvPr>
          <p:cNvCxnSpPr/>
          <p:nvPr/>
        </p:nvCxnSpPr>
        <p:spPr>
          <a:xfrm flipH="1" flipV="1">
            <a:off x="3984292" y="1415275"/>
            <a:ext cx="2214489" cy="39904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492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1DAF1F-76D7-4CE1-9BDE-E2178BE3B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141593"/>
            <a:ext cx="9720072" cy="837451"/>
          </a:xfrm>
        </p:spPr>
        <p:txBody>
          <a:bodyPr/>
          <a:lstStyle/>
          <a:p>
            <a:r>
              <a:rPr lang="fr-BE" dirty="0"/>
              <a:t>Service extraordinaire – Engagements 2023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816533C-D5D5-415F-92F4-0C6401073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 dirty="0"/>
              <a:t>Commune de Celles – Compte 2023</a:t>
            </a:r>
            <a:endParaRPr lang="fr-FR" noProof="0" dirty="0"/>
          </a:p>
        </p:txBody>
      </p:sp>
      <p:sp>
        <p:nvSpPr>
          <p:cNvPr id="22" name="Flèche : droite 21">
            <a:extLst>
              <a:ext uri="{FF2B5EF4-FFF2-40B4-BE49-F238E27FC236}">
                <a16:creationId xmlns:a16="http://schemas.microsoft.com/office/drawing/2014/main" id="{04C6C52D-F8CA-EF0B-E5E8-BF3FF7161244}"/>
              </a:ext>
            </a:extLst>
          </p:cNvPr>
          <p:cNvSpPr/>
          <p:nvPr/>
        </p:nvSpPr>
        <p:spPr>
          <a:xfrm>
            <a:off x="3593805" y="1025644"/>
            <a:ext cx="780974" cy="256855"/>
          </a:xfrm>
          <a:prstGeom prst="rightArrow">
            <a:avLst>
              <a:gd name="adj1" fmla="val 27826"/>
              <a:gd name="adj2" fmla="val 93474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>
              <a:solidFill>
                <a:srgbClr val="FF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18622DB-17D5-126B-F673-6F458714B7FB}"/>
              </a:ext>
            </a:extLst>
          </p:cNvPr>
          <p:cNvSpPr txBox="1"/>
          <p:nvPr/>
        </p:nvSpPr>
        <p:spPr>
          <a:xfrm>
            <a:off x="4587136" y="832734"/>
            <a:ext cx="30177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3200" b="1" i="1" u="sng" dirty="0">
                <a:solidFill>
                  <a:srgbClr val="FF0000"/>
                </a:solidFill>
              </a:rPr>
              <a:t>1.548.088,49 €</a:t>
            </a:r>
          </a:p>
        </p:txBody>
      </p:sp>
      <p:graphicFrame>
        <p:nvGraphicFramePr>
          <p:cNvPr id="5" name="Graphique 4">
            <a:extLst>
              <a:ext uri="{FF2B5EF4-FFF2-40B4-BE49-F238E27FC236}">
                <a16:creationId xmlns:a16="http://schemas.microsoft.com/office/drawing/2014/main" id="{6617D7F4-B8F0-78D7-1281-4B0C4194899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7553125"/>
              </p:ext>
            </p:extLst>
          </p:nvPr>
        </p:nvGraphicFramePr>
        <p:xfrm>
          <a:off x="3413684" y="1814322"/>
          <a:ext cx="4991179" cy="44754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C3F78306-3808-CE06-C5DF-9E1311A1F85F}"/>
              </a:ext>
            </a:extLst>
          </p:cNvPr>
          <p:cNvSpPr txBox="1"/>
          <p:nvPr/>
        </p:nvSpPr>
        <p:spPr>
          <a:xfrm>
            <a:off x="154018" y="3750597"/>
            <a:ext cx="3259666" cy="167039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BE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Culture et sport</a:t>
            </a:r>
            <a:endParaRPr lang="fr-BE" sz="14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fr-FR" sz="1400" dirty="0">
                <a:solidFill>
                  <a:srgbClr val="000000"/>
                </a:solidFill>
                <a:latin typeface="Calibri" panose="020F0502020204030204" pitchFamily="34" charset="0"/>
              </a:rPr>
              <a:t>Pose de panneaux hydro et porte sectionnelles Hall de sport </a:t>
            </a:r>
            <a:r>
              <a:rPr lang="fr-BE" sz="1400" dirty="0">
                <a:solidFill>
                  <a:srgbClr val="000000"/>
                </a:solidFill>
                <a:latin typeface="Calibri" panose="020F0502020204030204" pitchFamily="34" charset="0"/>
              </a:rPr>
              <a:t>(24.966,54)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fr-FR" sz="1400" dirty="0">
                <a:solidFill>
                  <a:srgbClr val="000000"/>
                </a:solidFill>
                <a:latin typeface="Calibri" panose="020F0502020204030204" pitchFamily="34" charset="0"/>
              </a:rPr>
              <a:t>Acquisition de décorations de Noël (19.987,05)</a:t>
            </a: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D81EDF74-A32F-1868-AB0F-4931732910BE}"/>
              </a:ext>
            </a:extLst>
          </p:cNvPr>
          <p:cNvCxnSpPr/>
          <p:nvPr/>
        </p:nvCxnSpPr>
        <p:spPr>
          <a:xfrm flipH="1">
            <a:off x="2647507" y="3104707"/>
            <a:ext cx="1307805" cy="53162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84359157-0058-8F57-2C4A-29948B9974E0}"/>
              </a:ext>
            </a:extLst>
          </p:cNvPr>
          <p:cNvCxnSpPr>
            <a:cxnSpLocks/>
          </p:cNvCxnSpPr>
          <p:nvPr/>
        </p:nvCxnSpPr>
        <p:spPr>
          <a:xfrm>
            <a:off x="5018567" y="3274828"/>
            <a:ext cx="3386296" cy="1541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2851F750-61EB-AA6F-0B7F-613E3ED5988A}"/>
              </a:ext>
            </a:extLst>
          </p:cNvPr>
          <p:cNvSpPr txBox="1"/>
          <p:nvPr/>
        </p:nvSpPr>
        <p:spPr>
          <a:xfrm>
            <a:off x="154018" y="1867621"/>
            <a:ext cx="3259666" cy="8762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BE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Santé et hygiène </a:t>
            </a:r>
            <a:endParaRPr lang="fr-BE" sz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fr-FR" sz="1400" dirty="0">
                <a:solidFill>
                  <a:srgbClr val="000000"/>
                </a:solidFill>
                <a:latin typeface="Calibri" panose="020F0502020204030204" pitchFamily="34" charset="0"/>
              </a:rPr>
              <a:t>Installation P.A.V. Velaines et </a:t>
            </a:r>
            <a:r>
              <a:rPr lang="fr-FR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Pottes</a:t>
            </a:r>
            <a:r>
              <a:rPr lang="fr-FR" sz="1400" dirty="0">
                <a:solidFill>
                  <a:srgbClr val="000000"/>
                </a:solidFill>
                <a:latin typeface="Calibri" panose="020F0502020204030204" pitchFamily="34" charset="0"/>
              </a:rPr>
              <a:t> (100.000,00)</a:t>
            </a:r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28383724-8EEF-F46F-A8BC-6F61D0A518B9}"/>
              </a:ext>
            </a:extLst>
          </p:cNvPr>
          <p:cNvCxnSpPr>
            <a:cxnSpLocks/>
          </p:cNvCxnSpPr>
          <p:nvPr/>
        </p:nvCxnSpPr>
        <p:spPr>
          <a:xfrm flipH="1" flipV="1">
            <a:off x="3575255" y="2049886"/>
            <a:ext cx="1267677" cy="6789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ZoneTexte 31">
            <a:extLst>
              <a:ext uri="{FF2B5EF4-FFF2-40B4-BE49-F238E27FC236}">
                <a16:creationId xmlns:a16="http://schemas.microsoft.com/office/drawing/2014/main" id="{ED67E774-8B9A-42C1-F9D7-7729B771F9EB}"/>
              </a:ext>
            </a:extLst>
          </p:cNvPr>
          <p:cNvSpPr txBox="1"/>
          <p:nvPr/>
        </p:nvSpPr>
        <p:spPr>
          <a:xfrm>
            <a:off x="8555995" y="1636331"/>
            <a:ext cx="3259666" cy="25671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BE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Culte</a:t>
            </a:r>
            <a:endParaRPr lang="fr-BE" sz="14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fr-FR" sz="1400" dirty="0">
                <a:solidFill>
                  <a:srgbClr val="000000"/>
                </a:solidFill>
                <a:latin typeface="Calibri" panose="020F0502020204030204" pitchFamily="34" charset="0"/>
              </a:rPr>
              <a:t>Etude de faisabilité orgues église de Celles </a:t>
            </a:r>
            <a:r>
              <a:rPr lang="fr-BE" sz="1400" dirty="0">
                <a:solidFill>
                  <a:srgbClr val="000000"/>
                </a:solidFill>
                <a:latin typeface="Calibri" panose="020F0502020204030204" pitchFamily="34" charset="0"/>
              </a:rPr>
              <a:t>(30.407,30)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fr-FR" sz="1400" dirty="0">
                <a:solidFill>
                  <a:srgbClr val="000000"/>
                </a:solidFill>
                <a:latin typeface="Calibri" panose="020F0502020204030204" pitchFamily="34" charset="0"/>
              </a:rPr>
              <a:t>Etude de faisabilité peintures église de Celles (17.328,41)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fr-FR" sz="1400" dirty="0">
                <a:solidFill>
                  <a:srgbClr val="000000"/>
                </a:solidFill>
                <a:latin typeface="Calibri" panose="020F0502020204030204" pitchFamily="34" charset="0"/>
              </a:rPr>
              <a:t>Sonnerie à la volée église de Velaines (12.972,41)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fr-FR" sz="1400" dirty="0">
                <a:solidFill>
                  <a:srgbClr val="000000"/>
                </a:solidFill>
                <a:latin typeface="Calibri" panose="020F0502020204030204" pitchFamily="34" charset="0"/>
              </a:rPr>
              <a:t>Démontage de la croix de l’église d’</a:t>
            </a:r>
            <a:r>
              <a:rPr lang="fr-FR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Escanaffles</a:t>
            </a:r>
            <a:r>
              <a:rPr lang="fr-FR" sz="1400" dirty="0">
                <a:solidFill>
                  <a:srgbClr val="000000"/>
                </a:solidFill>
                <a:latin typeface="Calibri" panose="020F0502020204030204" pitchFamily="34" charset="0"/>
              </a:rPr>
              <a:t> (4.380,20)</a:t>
            </a:r>
          </a:p>
        </p:txBody>
      </p:sp>
    </p:spTree>
    <p:extLst>
      <p:ext uri="{BB962C8B-B14F-4D97-AF65-F5344CB8AC3E}">
        <p14:creationId xmlns:p14="http://schemas.microsoft.com/office/powerpoint/2010/main" val="1621852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E153C45-1475-77C2-FE6C-9A18C62C2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/>
              <a:t>Commune de Celles – Compte 2018</a:t>
            </a:r>
            <a:endParaRPr lang="fr-FR" noProof="0" dirty="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61D23069-077E-2474-FE75-1BE8A8B07B56}"/>
              </a:ext>
            </a:extLst>
          </p:cNvPr>
          <p:cNvSpPr txBox="1">
            <a:spLocks/>
          </p:cNvSpPr>
          <p:nvPr/>
        </p:nvSpPr>
        <p:spPr>
          <a:xfrm>
            <a:off x="1024128" y="141593"/>
            <a:ext cx="9720072" cy="8374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BE" dirty="0"/>
              <a:t>Service extraordinaire – EVOLUTION DES ENGAGEMENTS</a:t>
            </a:r>
          </a:p>
        </p:txBody>
      </p:sp>
      <p:graphicFrame>
        <p:nvGraphicFramePr>
          <p:cNvPr id="10" name="Graphique 9">
            <a:extLst>
              <a:ext uri="{FF2B5EF4-FFF2-40B4-BE49-F238E27FC236}">
                <a16:creationId xmlns:a16="http://schemas.microsoft.com/office/drawing/2014/main" id="{84DF41B5-EA66-B791-9249-717B5C892AD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7091327"/>
              </p:ext>
            </p:extLst>
          </p:nvPr>
        </p:nvGraphicFramePr>
        <p:xfrm>
          <a:off x="1435395" y="1318437"/>
          <a:ext cx="9399182" cy="4465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86508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F646F37-8012-688D-2811-E996FE793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/>
              <a:t>Commune de Celles – Compte 2018</a:t>
            </a:r>
            <a:endParaRPr lang="fr-FR" noProof="0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BDA93BA0-0987-0C9B-5F6A-FC1BA766263C}"/>
              </a:ext>
            </a:extLst>
          </p:cNvPr>
          <p:cNvSpPr txBox="1">
            <a:spLocks/>
          </p:cNvSpPr>
          <p:nvPr/>
        </p:nvSpPr>
        <p:spPr>
          <a:xfrm>
            <a:off x="1024128" y="141593"/>
            <a:ext cx="10246384" cy="8374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BE" dirty="0"/>
              <a:t>Service extraordinaire – EVOLUTION DES Sources de financement</a:t>
            </a:r>
          </a:p>
        </p:txBody>
      </p:sp>
      <p:graphicFrame>
        <p:nvGraphicFramePr>
          <p:cNvPr id="8" name="Graphique 7">
            <a:extLst>
              <a:ext uri="{FF2B5EF4-FFF2-40B4-BE49-F238E27FC236}">
                <a16:creationId xmlns:a16="http://schemas.microsoft.com/office/drawing/2014/main" id="{832FC048-C975-D064-D1B2-D8BD775990C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6786678"/>
              </p:ext>
            </p:extLst>
          </p:nvPr>
        </p:nvGraphicFramePr>
        <p:xfrm>
          <a:off x="1679944" y="1105785"/>
          <a:ext cx="9239693" cy="4922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01183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BD313BD-3739-7E60-E230-3C749596F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 dirty="0"/>
              <a:t>Commune de Celles – Compte 2023</a:t>
            </a:r>
            <a:endParaRPr lang="fr-FR" noProof="0" dirty="0"/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EF11F5DE-CDDC-F9A9-A832-B364215E59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849106"/>
              </p:ext>
            </p:extLst>
          </p:nvPr>
        </p:nvGraphicFramePr>
        <p:xfrm>
          <a:off x="2147778" y="808073"/>
          <a:ext cx="8410352" cy="5022812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5818590">
                  <a:extLst>
                    <a:ext uri="{9D8B030D-6E8A-4147-A177-3AD203B41FA5}">
                      <a16:colId xmlns:a16="http://schemas.microsoft.com/office/drawing/2014/main" val="1866539235"/>
                    </a:ext>
                  </a:extLst>
                </a:gridCol>
                <a:gridCol w="2591762">
                  <a:extLst>
                    <a:ext uri="{9D8B030D-6E8A-4147-A177-3AD203B41FA5}">
                      <a16:colId xmlns:a16="http://schemas.microsoft.com/office/drawing/2014/main" val="2645803624"/>
                    </a:ext>
                  </a:extLst>
                </a:gridCol>
              </a:tblGrid>
              <a:tr h="311976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600" dirty="0">
                          <a:effectLst/>
                        </a:rPr>
                        <a:t>Travaux engagés sur exercices antérieurs - terminés en 2023</a:t>
                      </a:r>
                      <a:endParaRPr lang="fr-BE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6837679"/>
                  </a:ext>
                </a:extLst>
              </a:tr>
              <a:tr h="327574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600" dirty="0">
                          <a:effectLst/>
                        </a:rPr>
                        <a:t>Honoraires et analyses compris</a:t>
                      </a:r>
                      <a:endParaRPr lang="fr-BE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1504566"/>
                  </a:ext>
                </a:extLst>
              </a:tr>
              <a:tr h="3119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600" dirty="0" err="1">
                          <a:effectLst/>
                        </a:rPr>
                        <a:t>Tvx</a:t>
                      </a:r>
                      <a:r>
                        <a:rPr lang="fr-BE" sz="1600" dirty="0">
                          <a:effectLst/>
                        </a:rPr>
                        <a:t> PIC rue du Château</a:t>
                      </a:r>
                      <a:endParaRPr lang="fr-BE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600" dirty="0">
                          <a:effectLst/>
                        </a:rPr>
                        <a:t>   424.643,12   </a:t>
                      </a:r>
                      <a:endParaRPr lang="fr-BE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119432594"/>
                  </a:ext>
                </a:extLst>
              </a:tr>
              <a:tr h="3119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600">
                          <a:effectLst/>
                        </a:rPr>
                        <a:t>Tvx réfect. rue Archimont PH2</a:t>
                      </a:r>
                      <a:endParaRPr lang="fr-B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600" dirty="0">
                          <a:effectLst/>
                        </a:rPr>
                        <a:t>   321.063,03   </a:t>
                      </a:r>
                      <a:endParaRPr lang="fr-BE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068257980"/>
                  </a:ext>
                </a:extLst>
              </a:tr>
              <a:tr h="3119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600" dirty="0" err="1">
                          <a:effectLst/>
                        </a:rPr>
                        <a:t>Relighting</a:t>
                      </a:r>
                      <a:r>
                        <a:rPr lang="fr-BE" sz="1600" dirty="0">
                          <a:effectLst/>
                        </a:rPr>
                        <a:t> Ecoles communales</a:t>
                      </a:r>
                      <a:endParaRPr lang="fr-BE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600" dirty="0">
                          <a:effectLst/>
                        </a:rPr>
                        <a:t>   199.688,26   </a:t>
                      </a:r>
                      <a:endParaRPr lang="fr-BE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176085475"/>
                  </a:ext>
                </a:extLst>
              </a:tr>
              <a:tr h="3119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600">
                          <a:effectLst/>
                        </a:rPr>
                        <a:t>Panneaux photovoltaïque Entité</a:t>
                      </a:r>
                      <a:endParaRPr lang="fr-B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600">
                          <a:effectLst/>
                        </a:rPr>
                        <a:t>   110.445,77   </a:t>
                      </a:r>
                      <a:endParaRPr lang="fr-B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552025850"/>
                  </a:ext>
                </a:extLst>
              </a:tr>
              <a:tr h="3119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600" dirty="0" err="1">
                          <a:effectLst/>
                        </a:rPr>
                        <a:t>Aménagt</a:t>
                      </a:r>
                      <a:r>
                        <a:rPr lang="fr-BE" sz="1600" dirty="0">
                          <a:effectLst/>
                        </a:rPr>
                        <a:t> Cimetière d'</a:t>
                      </a:r>
                      <a:r>
                        <a:rPr lang="fr-BE" sz="1600" dirty="0" err="1">
                          <a:effectLst/>
                        </a:rPr>
                        <a:t>Escanaffles</a:t>
                      </a:r>
                      <a:endParaRPr lang="fr-BE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600" dirty="0">
                          <a:effectLst/>
                        </a:rPr>
                        <a:t>      45.265,00   </a:t>
                      </a:r>
                      <a:endParaRPr lang="fr-BE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925874667"/>
                  </a:ext>
                </a:extLst>
              </a:tr>
              <a:tr h="3119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600">
                          <a:effectLst/>
                        </a:rPr>
                        <a:t>Rénov. Toiture rue du Château</a:t>
                      </a:r>
                      <a:endParaRPr lang="fr-B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600" dirty="0">
                          <a:effectLst/>
                        </a:rPr>
                        <a:t>      39.860,24   </a:t>
                      </a:r>
                      <a:endParaRPr lang="fr-BE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352295284"/>
                  </a:ext>
                </a:extLst>
              </a:tr>
              <a:tr h="3119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600">
                          <a:effectLst/>
                        </a:rPr>
                        <a:t>Stores Crèche et école ESC MAT</a:t>
                      </a:r>
                      <a:endParaRPr lang="fr-B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600">
                          <a:effectLst/>
                        </a:rPr>
                        <a:t>      25.411,18   </a:t>
                      </a:r>
                      <a:endParaRPr lang="fr-B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920694161"/>
                  </a:ext>
                </a:extLst>
              </a:tr>
              <a:tr h="3119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600">
                          <a:effectLst/>
                        </a:rPr>
                        <a:t>Zone test rue du Village Molenbaix</a:t>
                      </a:r>
                      <a:endParaRPr lang="fr-B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600" dirty="0">
                          <a:effectLst/>
                        </a:rPr>
                        <a:t>      18.845,22   </a:t>
                      </a:r>
                      <a:endParaRPr lang="fr-BE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165886533"/>
                  </a:ext>
                </a:extLst>
              </a:tr>
              <a:tr h="3119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600" dirty="0">
                          <a:effectLst/>
                        </a:rPr>
                        <a:t>Extension EAU rue Moulu </a:t>
                      </a:r>
                      <a:r>
                        <a:rPr lang="fr-BE" sz="1600" dirty="0" err="1">
                          <a:effectLst/>
                        </a:rPr>
                        <a:t>Pottes</a:t>
                      </a:r>
                      <a:endParaRPr lang="fr-BE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600">
                          <a:effectLst/>
                        </a:rPr>
                        <a:t>      13.215,73   </a:t>
                      </a:r>
                      <a:endParaRPr lang="fr-B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406172708"/>
                  </a:ext>
                </a:extLst>
              </a:tr>
              <a:tr h="3119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600">
                          <a:effectLst/>
                        </a:rPr>
                        <a:t>Plantations mécanisées</a:t>
                      </a:r>
                      <a:endParaRPr lang="fr-B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600" dirty="0">
                          <a:effectLst/>
                        </a:rPr>
                        <a:t>      12.836,44   </a:t>
                      </a:r>
                      <a:endParaRPr lang="fr-BE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933750551"/>
                  </a:ext>
                </a:extLst>
              </a:tr>
              <a:tr h="3119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600" dirty="0">
                          <a:effectLst/>
                        </a:rPr>
                        <a:t>Honor permis </a:t>
                      </a:r>
                      <a:r>
                        <a:rPr lang="fr-BE" sz="1600" dirty="0" err="1">
                          <a:effectLst/>
                        </a:rPr>
                        <a:t>envir</a:t>
                      </a:r>
                      <a:r>
                        <a:rPr lang="fr-BE" sz="1600" dirty="0">
                          <a:effectLst/>
                        </a:rPr>
                        <a:t> Hall technique</a:t>
                      </a:r>
                      <a:endParaRPr lang="fr-BE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600" dirty="0">
                          <a:effectLst/>
                        </a:rPr>
                        <a:t>        7.671,40   </a:t>
                      </a:r>
                      <a:endParaRPr lang="fr-BE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604066239"/>
                  </a:ext>
                </a:extLst>
              </a:tr>
              <a:tr h="3119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600">
                          <a:effectLst/>
                        </a:rPr>
                        <a:t>TOTEM entrées villages r.Provinciale</a:t>
                      </a:r>
                      <a:endParaRPr lang="fr-B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600" dirty="0">
                          <a:effectLst/>
                        </a:rPr>
                        <a:t>        3.368,64   </a:t>
                      </a:r>
                      <a:endParaRPr lang="fr-BE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9412819"/>
                  </a:ext>
                </a:extLst>
              </a:tr>
              <a:tr h="3119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600">
                          <a:effectLst/>
                        </a:rPr>
                        <a:t>Cuve gaz Log. Transit Molenbaix</a:t>
                      </a:r>
                      <a:endParaRPr lang="fr-B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600" dirty="0">
                          <a:effectLst/>
                        </a:rPr>
                        <a:t>        3.297,25   </a:t>
                      </a:r>
                      <a:endParaRPr lang="fr-BE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597238340"/>
                  </a:ext>
                </a:extLst>
              </a:tr>
              <a:tr h="3275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600">
                          <a:effectLst/>
                        </a:rPr>
                        <a:t>WALTERRE Abords hall technique</a:t>
                      </a:r>
                      <a:endParaRPr lang="fr-B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600" dirty="0">
                          <a:effectLst/>
                        </a:rPr>
                        <a:t>        2.849,55   </a:t>
                      </a:r>
                      <a:endParaRPr lang="fr-BE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0184419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2656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0C91C0-07B6-4485-82FF-B840A0224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10448402" cy="1499616"/>
          </a:xfrm>
        </p:spPr>
        <p:txBody>
          <a:bodyPr/>
          <a:lstStyle/>
          <a:p>
            <a:r>
              <a:rPr lang="fr-BE" dirty="0"/>
              <a:t>Évolution du fonds de réserve extraordinaire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7A5A5ED-81DB-4DBD-BDCE-6B6646B27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 dirty="0"/>
              <a:t>Commune de Celles – Compte 2023</a:t>
            </a:r>
            <a:endParaRPr lang="fr-FR" noProof="0" dirty="0"/>
          </a:p>
        </p:txBody>
      </p:sp>
      <p:pic>
        <p:nvPicPr>
          <p:cNvPr id="1025" name="Image 2">
            <a:extLst>
              <a:ext uri="{FF2B5EF4-FFF2-40B4-BE49-F238E27FC236}">
                <a16:creationId xmlns:a16="http://schemas.microsoft.com/office/drawing/2014/main" id="{896304C9-9312-807C-F802-3C48274693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279" y="2084834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Graphique 2">
            <a:extLst>
              <a:ext uri="{FF2B5EF4-FFF2-40B4-BE49-F238E27FC236}">
                <a16:creationId xmlns:a16="http://schemas.microsoft.com/office/drawing/2014/main" id="{4D659230-5B7C-4F27-8E74-EE4B6B7C6DE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6864729"/>
              </p:ext>
            </p:extLst>
          </p:nvPr>
        </p:nvGraphicFramePr>
        <p:xfrm>
          <a:off x="2813263" y="3729409"/>
          <a:ext cx="6309471" cy="28784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74ADBA91-37F5-3EE2-3BA7-7092278499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9347407"/>
              </p:ext>
            </p:extLst>
          </p:nvPr>
        </p:nvGraphicFramePr>
        <p:xfrm>
          <a:off x="2983278" y="1724786"/>
          <a:ext cx="7032592" cy="1694687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2456786">
                  <a:extLst>
                    <a:ext uri="{9D8B030D-6E8A-4147-A177-3AD203B41FA5}">
                      <a16:colId xmlns:a16="http://schemas.microsoft.com/office/drawing/2014/main" val="4219571375"/>
                    </a:ext>
                  </a:extLst>
                </a:gridCol>
                <a:gridCol w="1148573">
                  <a:extLst>
                    <a:ext uri="{9D8B030D-6E8A-4147-A177-3AD203B41FA5}">
                      <a16:colId xmlns:a16="http://schemas.microsoft.com/office/drawing/2014/main" val="3797595698"/>
                    </a:ext>
                  </a:extLst>
                </a:gridCol>
                <a:gridCol w="1146051">
                  <a:extLst>
                    <a:ext uri="{9D8B030D-6E8A-4147-A177-3AD203B41FA5}">
                      <a16:colId xmlns:a16="http://schemas.microsoft.com/office/drawing/2014/main" val="3100011049"/>
                    </a:ext>
                  </a:extLst>
                </a:gridCol>
                <a:gridCol w="1147733">
                  <a:extLst>
                    <a:ext uri="{9D8B030D-6E8A-4147-A177-3AD203B41FA5}">
                      <a16:colId xmlns:a16="http://schemas.microsoft.com/office/drawing/2014/main" val="2655520357"/>
                    </a:ext>
                  </a:extLst>
                </a:gridCol>
                <a:gridCol w="1133449">
                  <a:extLst>
                    <a:ext uri="{9D8B030D-6E8A-4147-A177-3AD203B41FA5}">
                      <a16:colId xmlns:a16="http://schemas.microsoft.com/office/drawing/2014/main" val="3141274160"/>
                    </a:ext>
                  </a:extLst>
                </a:gridCol>
              </a:tblGrid>
              <a:tr h="343959">
                <a:tc>
                  <a:txBody>
                    <a:bodyPr/>
                    <a:lstStyle/>
                    <a:p>
                      <a:pPr marR="1016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200">
                          <a:effectLst/>
                        </a:rPr>
                        <a:t>Fonds de réserve extraordinaire</a:t>
                      </a:r>
                      <a:endParaRPr lang="fr-BE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10795" marT="1270" marB="0"/>
                </a:tc>
                <a:tc>
                  <a:txBody>
                    <a:bodyPr/>
                    <a:lstStyle/>
                    <a:p>
                      <a:pPr marR="2413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200">
                          <a:effectLst/>
                        </a:rPr>
                        <a:t>Solde Initial</a:t>
                      </a:r>
                      <a:endParaRPr lang="fr-BE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10795" marT="127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200">
                          <a:effectLst/>
                        </a:rPr>
                        <a:t>Alimentation</a:t>
                      </a:r>
                      <a:endParaRPr lang="fr-BE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10795" marT="1270" marB="0"/>
                </a:tc>
                <a:tc>
                  <a:txBody>
                    <a:bodyPr/>
                    <a:lstStyle/>
                    <a:p>
                      <a:pPr marR="1079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200">
                          <a:effectLst/>
                        </a:rPr>
                        <a:t>Utilisation</a:t>
                      </a:r>
                      <a:endParaRPr lang="fr-BE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10795" marT="1270" marB="0"/>
                </a:tc>
                <a:tc>
                  <a:txBody>
                    <a:bodyPr/>
                    <a:lstStyle/>
                    <a:p>
                      <a:pPr marR="1524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200">
                          <a:effectLst/>
                        </a:rPr>
                        <a:t>Solde 31/12</a:t>
                      </a:r>
                      <a:endParaRPr lang="fr-BE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10795" marT="1270" marB="0"/>
                </a:tc>
                <a:extLst>
                  <a:ext uri="{0D108BD9-81ED-4DB2-BD59-A6C34878D82A}">
                    <a16:rowId xmlns:a16="http://schemas.microsoft.com/office/drawing/2014/main" val="646586459"/>
                  </a:ext>
                </a:extLst>
              </a:tr>
              <a:tr h="331405">
                <a:tc>
                  <a:txBody>
                    <a:bodyPr/>
                    <a:lstStyle/>
                    <a:p>
                      <a:pPr marL="825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200">
                          <a:effectLst/>
                        </a:rPr>
                        <a:t>2020</a:t>
                      </a:r>
                      <a:endParaRPr lang="fr-BE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10795" marT="1270" marB="0" anchor="ctr"/>
                </a:tc>
                <a:tc>
                  <a:txBody>
                    <a:bodyPr/>
                    <a:lstStyle/>
                    <a:p>
                      <a:pPr marR="1524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200">
                          <a:effectLst/>
                        </a:rPr>
                        <a:t>697.087,31</a:t>
                      </a:r>
                      <a:endParaRPr lang="fr-BE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10795" marT="1270" marB="0" anchor="ctr"/>
                </a:tc>
                <a:tc>
                  <a:txBody>
                    <a:bodyPr/>
                    <a:lstStyle/>
                    <a:p>
                      <a:pPr marR="1524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200">
                          <a:effectLst/>
                        </a:rPr>
                        <a:t>386.819,46</a:t>
                      </a:r>
                      <a:endParaRPr lang="fr-BE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10795" marT="1270" marB="0" anchor="ctr"/>
                </a:tc>
                <a:tc>
                  <a:txBody>
                    <a:bodyPr/>
                    <a:lstStyle/>
                    <a:p>
                      <a:pPr marR="1524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200">
                          <a:effectLst/>
                        </a:rPr>
                        <a:t>309.506,19</a:t>
                      </a:r>
                      <a:endParaRPr lang="fr-BE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10795" marT="1270" marB="0" anchor="ctr"/>
                </a:tc>
                <a:tc>
                  <a:txBody>
                    <a:bodyPr/>
                    <a:lstStyle/>
                    <a:p>
                      <a:pPr marR="1524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200">
                          <a:effectLst/>
                        </a:rPr>
                        <a:t>774.400,58</a:t>
                      </a:r>
                      <a:endParaRPr lang="fr-BE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10795" marT="1270" marB="0" anchor="ctr"/>
                </a:tc>
                <a:extLst>
                  <a:ext uri="{0D108BD9-81ED-4DB2-BD59-A6C34878D82A}">
                    <a16:rowId xmlns:a16="http://schemas.microsoft.com/office/drawing/2014/main" val="4226342060"/>
                  </a:ext>
                </a:extLst>
              </a:tr>
              <a:tr h="343959">
                <a:tc>
                  <a:txBody>
                    <a:bodyPr/>
                    <a:lstStyle/>
                    <a:p>
                      <a:pPr marL="825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200">
                          <a:effectLst/>
                        </a:rPr>
                        <a:t>2021</a:t>
                      </a:r>
                      <a:endParaRPr lang="fr-BE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10795" marT="1270" marB="0" anchor="ctr"/>
                </a:tc>
                <a:tc>
                  <a:txBody>
                    <a:bodyPr/>
                    <a:lstStyle/>
                    <a:p>
                      <a:pPr marR="1524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200">
                          <a:effectLst/>
                        </a:rPr>
                        <a:t>774.400,58</a:t>
                      </a:r>
                      <a:endParaRPr lang="fr-BE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10795" marT="1270" marB="0" anchor="ctr"/>
                </a:tc>
                <a:tc>
                  <a:txBody>
                    <a:bodyPr/>
                    <a:lstStyle/>
                    <a:p>
                      <a:pPr marR="1714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200">
                          <a:effectLst/>
                        </a:rPr>
                        <a:t>1.055.796,08</a:t>
                      </a:r>
                      <a:endParaRPr lang="fr-BE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10795" marT="1270" marB="0" anchor="ctr"/>
                </a:tc>
                <a:tc>
                  <a:txBody>
                    <a:bodyPr/>
                    <a:lstStyle/>
                    <a:p>
                      <a:pPr marR="1397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200">
                          <a:effectLst/>
                        </a:rPr>
                        <a:t>1.308.876,95</a:t>
                      </a:r>
                      <a:endParaRPr lang="fr-BE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10795" marT="1270" marB="0" anchor="ctr"/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200">
                          <a:effectLst/>
                        </a:rPr>
                        <a:t>521.319,71</a:t>
                      </a:r>
                      <a:endParaRPr lang="fr-BE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10795" marT="1270" marB="0" anchor="ctr"/>
                </a:tc>
                <a:extLst>
                  <a:ext uri="{0D108BD9-81ED-4DB2-BD59-A6C34878D82A}">
                    <a16:rowId xmlns:a16="http://schemas.microsoft.com/office/drawing/2014/main" val="667938575"/>
                  </a:ext>
                </a:extLst>
              </a:tr>
              <a:tr h="337682">
                <a:tc>
                  <a:txBody>
                    <a:bodyPr/>
                    <a:lstStyle/>
                    <a:p>
                      <a:pPr marL="825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200">
                          <a:effectLst/>
                        </a:rPr>
                        <a:t>2022</a:t>
                      </a:r>
                      <a:endParaRPr lang="fr-BE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10795" marT="1270" marB="0" anchor="ctr"/>
                </a:tc>
                <a:tc>
                  <a:txBody>
                    <a:bodyPr/>
                    <a:lstStyle/>
                    <a:p>
                      <a:pPr marR="1524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200">
                          <a:effectLst/>
                        </a:rPr>
                        <a:t>521.319,71</a:t>
                      </a:r>
                      <a:endParaRPr lang="fr-BE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10795" marT="1270" marB="0" anchor="ctr"/>
                </a:tc>
                <a:tc>
                  <a:txBody>
                    <a:bodyPr/>
                    <a:lstStyle/>
                    <a:p>
                      <a:pPr marR="1397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200">
                          <a:effectLst/>
                        </a:rPr>
                        <a:t>887.243,18</a:t>
                      </a:r>
                      <a:endParaRPr lang="fr-BE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10795" marT="1270" marB="0" anchor="ctr"/>
                </a:tc>
                <a:tc>
                  <a:txBody>
                    <a:bodyPr/>
                    <a:lstStyle/>
                    <a:p>
                      <a:pPr marR="1079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200">
                          <a:effectLst/>
                        </a:rPr>
                        <a:t>585.242,29</a:t>
                      </a:r>
                      <a:endParaRPr lang="fr-BE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10795" marT="1270" marB="0" anchor="ctr"/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200">
                          <a:effectLst/>
                        </a:rPr>
                        <a:t>823.320,60</a:t>
                      </a:r>
                      <a:endParaRPr lang="fr-BE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10795" marT="1270" marB="0" anchor="ctr"/>
                </a:tc>
                <a:extLst>
                  <a:ext uri="{0D108BD9-81ED-4DB2-BD59-A6C34878D82A}">
                    <a16:rowId xmlns:a16="http://schemas.microsoft.com/office/drawing/2014/main" val="2323538599"/>
                  </a:ext>
                </a:extLst>
              </a:tr>
              <a:tr h="337682">
                <a:tc>
                  <a:txBody>
                    <a:bodyPr/>
                    <a:lstStyle/>
                    <a:p>
                      <a:pPr marL="825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200">
                          <a:effectLst/>
                        </a:rPr>
                        <a:t>2023</a:t>
                      </a:r>
                      <a:endParaRPr lang="fr-BE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10795" marT="1270" marB="0" anchor="ctr"/>
                </a:tc>
                <a:tc>
                  <a:txBody>
                    <a:bodyPr/>
                    <a:lstStyle/>
                    <a:p>
                      <a:pPr marR="1524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200">
                          <a:effectLst/>
                        </a:rPr>
                        <a:t>823.320,60</a:t>
                      </a:r>
                      <a:endParaRPr lang="fr-BE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10795" marT="1270" marB="0" anchor="ctr"/>
                </a:tc>
                <a:tc>
                  <a:txBody>
                    <a:bodyPr/>
                    <a:lstStyle/>
                    <a:p>
                      <a:pPr marR="1397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200">
                          <a:effectLst/>
                        </a:rPr>
                        <a:t>1.322.181,96</a:t>
                      </a:r>
                      <a:endParaRPr lang="fr-BE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10795" marT="1270" marB="0" anchor="ctr"/>
                </a:tc>
                <a:tc>
                  <a:txBody>
                    <a:bodyPr/>
                    <a:lstStyle/>
                    <a:p>
                      <a:pPr marR="1397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200">
                          <a:effectLst/>
                        </a:rPr>
                        <a:t>986.816,39</a:t>
                      </a:r>
                      <a:endParaRPr lang="fr-BE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10795" marT="1270" marB="0" anchor="ctr"/>
                </a:tc>
                <a:tc>
                  <a:txBody>
                    <a:bodyPr/>
                    <a:lstStyle/>
                    <a:p>
                      <a:pPr marR="1524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200" dirty="0">
                          <a:effectLst/>
                        </a:rPr>
                        <a:t>1.158.686,17</a:t>
                      </a:r>
                      <a:endParaRPr lang="fr-BE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10795" marT="1270" marB="0" anchor="ctr"/>
                </a:tc>
                <a:extLst>
                  <a:ext uri="{0D108BD9-81ED-4DB2-BD59-A6C34878D82A}">
                    <a16:rowId xmlns:a16="http://schemas.microsoft.com/office/drawing/2014/main" val="287595873"/>
                  </a:ext>
                </a:extLst>
              </a:tr>
            </a:tbl>
          </a:graphicData>
        </a:graphic>
      </p:graphicFrame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FE2D8E90-AC69-8E0C-F392-2BC829B6F1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5156069"/>
              </p:ext>
            </p:extLst>
          </p:nvPr>
        </p:nvGraphicFramePr>
        <p:xfrm>
          <a:off x="2983279" y="3729409"/>
          <a:ext cx="7032591" cy="2543373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5202649">
                  <a:extLst>
                    <a:ext uri="{9D8B030D-6E8A-4147-A177-3AD203B41FA5}">
                      <a16:colId xmlns:a16="http://schemas.microsoft.com/office/drawing/2014/main" val="3213727255"/>
                    </a:ext>
                  </a:extLst>
                </a:gridCol>
                <a:gridCol w="1829942">
                  <a:extLst>
                    <a:ext uri="{9D8B030D-6E8A-4147-A177-3AD203B41FA5}">
                      <a16:colId xmlns:a16="http://schemas.microsoft.com/office/drawing/2014/main" val="1364866405"/>
                    </a:ext>
                  </a:extLst>
                </a:gridCol>
              </a:tblGrid>
              <a:tr h="363339">
                <a:tc>
                  <a:txBody>
                    <a:bodyPr/>
                    <a:lstStyle/>
                    <a:p>
                      <a:pPr marR="36195" algn="just">
                        <a:lnSpc>
                          <a:spcPct val="105000"/>
                        </a:lnSpc>
                        <a:spcAft>
                          <a:spcPts val="365"/>
                        </a:spcAft>
                      </a:pPr>
                      <a:r>
                        <a:rPr lang="fr-BE" sz="1400">
                          <a:effectLst/>
                        </a:rPr>
                        <a:t>Fonds de réserve extraordinaire</a:t>
                      </a:r>
                      <a:endParaRPr lang="fr-BE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ct val="105000"/>
                        </a:lnSpc>
                        <a:spcAft>
                          <a:spcPts val="365"/>
                        </a:spcAft>
                      </a:pPr>
                      <a:r>
                        <a:rPr lang="fr-BE" sz="1400" b="0" dirty="0">
                          <a:effectLst/>
                        </a:rPr>
                        <a:t>258.408,48 €</a:t>
                      </a:r>
                      <a:endParaRPr lang="fr-BE" sz="14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84436856"/>
                  </a:ext>
                </a:extLst>
              </a:tr>
              <a:tr h="363339">
                <a:tc>
                  <a:txBody>
                    <a:bodyPr/>
                    <a:lstStyle/>
                    <a:p>
                      <a:pPr marR="36195" algn="just">
                        <a:lnSpc>
                          <a:spcPct val="105000"/>
                        </a:lnSpc>
                        <a:spcAft>
                          <a:spcPts val="365"/>
                        </a:spcAft>
                      </a:pPr>
                      <a:r>
                        <a:rPr lang="fr-BE" sz="1400">
                          <a:effectLst/>
                        </a:rPr>
                        <a:t>Fonds de réserve Exo Bâtiments du CULTE</a:t>
                      </a:r>
                      <a:endParaRPr lang="fr-BE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ct val="105000"/>
                        </a:lnSpc>
                        <a:spcAft>
                          <a:spcPts val="365"/>
                        </a:spcAft>
                      </a:pPr>
                      <a:r>
                        <a:rPr lang="fr-BE" sz="1400">
                          <a:effectLst/>
                        </a:rPr>
                        <a:t>12.591,59 €</a:t>
                      </a:r>
                      <a:endParaRPr lang="fr-BE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31048048"/>
                  </a:ext>
                </a:extLst>
              </a:tr>
              <a:tr h="363339">
                <a:tc>
                  <a:txBody>
                    <a:bodyPr/>
                    <a:lstStyle/>
                    <a:p>
                      <a:pPr marR="36195" algn="just">
                        <a:lnSpc>
                          <a:spcPct val="105000"/>
                        </a:lnSpc>
                        <a:spcAft>
                          <a:spcPts val="365"/>
                        </a:spcAft>
                      </a:pPr>
                      <a:r>
                        <a:rPr lang="fr-BE" sz="1400">
                          <a:effectLst/>
                        </a:rPr>
                        <a:t>Fonds de réserve Exo Risques d'inondations</a:t>
                      </a:r>
                      <a:endParaRPr lang="fr-BE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ct val="105000"/>
                        </a:lnSpc>
                        <a:spcAft>
                          <a:spcPts val="365"/>
                        </a:spcAft>
                      </a:pPr>
                      <a:r>
                        <a:rPr lang="fr-BE" sz="1400">
                          <a:effectLst/>
                        </a:rPr>
                        <a:t>223.744,34 €</a:t>
                      </a:r>
                      <a:endParaRPr lang="fr-BE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57131960"/>
                  </a:ext>
                </a:extLst>
              </a:tr>
              <a:tr h="363339">
                <a:tc>
                  <a:txBody>
                    <a:bodyPr/>
                    <a:lstStyle/>
                    <a:p>
                      <a:pPr marR="36195" algn="just">
                        <a:lnSpc>
                          <a:spcPct val="105000"/>
                        </a:lnSpc>
                        <a:spcAft>
                          <a:spcPts val="365"/>
                        </a:spcAft>
                      </a:pPr>
                      <a:r>
                        <a:rPr lang="fr-BE" sz="1400">
                          <a:effectLst/>
                        </a:rPr>
                        <a:t>Fonds de réserve Exo (PIMACI)</a:t>
                      </a:r>
                      <a:endParaRPr lang="fr-BE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ct val="105000"/>
                        </a:lnSpc>
                        <a:spcAft>
                          <a:spcPts val="365"/>
                        </a:spcAft>
                      </a:pPr>
                      <a:r>
                        <a:rPr lang="fr-BE" sz="1400">
                          <a:effectLst/>
                        </a:rPr>
                        <a:t>429.412,50 €</a:t>
                      </a:r>
                      <a:endParaRPr lang="fr-BE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42144923"/>
                  </a:ext>
                </a:extLst>
              </a:tr>
              <a:tr h="363339">
                <a:tc>
                  <a:txBody>
                    <a:bodyPr/>
                    <a:lstStyle/>
                    <a:p>
                      <a:pPr marR="36195" algn="just">
                        <a:lnSpc>
                          <a:spcPct val="105000"/>
                        </a:lnSpc>
                        <a:spcAft>
                          <a:spcPts val="365"/>
                        </a:spcAft>
                      </a:pPr>
                      <a:r>
                        <a:rPr lang="fr-BE" sz="1400">
                          <a:effectLst/>
                        </a:rPr>
                        <a:t>Fonds de réserve Exo (FRIC) PIC 2022-2024</a:t>
                      </a:r>
                      <a:endParaRPr lang="fr-BE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ct val="105000"/>
                        </a:lnSpc>
                        <a:spcAft>
                          <a:spcPts val="365"/>
                        </a:spcAft>
                      </a:pPr>
                      <a:r>
                        <a:rPr lang="fr-BE" sz="1400" dirty="0">
                          <a:effectLst/>
                        </a:rPr>
                        <a:t>234.529,26 €</a:t>
                      </a:r>
                      <a:endParaRPr lang="fr-BE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44829904"/>
                  </a:ext>
                </a:extLst>
              </a:tr>
              <a:tr h="363339">
                <a:tc>
                  <a:txBody>
                    <a:bodyPr/>
                    <a:lstStyle/>
                    <a:p>
                      <a:pPr marR="36195" algn="just">
                        <a:lnSpc>
                          <a:spcPct val="105000"/>
                        </a:lnSpc>
                        <a:spcAft>
                          <a:spcPts val="365"/>
                        </a:spcAft>
                      </a:pPr>
                      <a:r>
                        <a:rPr lang="fr-BE" sz="1400">
                          <a:effectLst/>
                        </a:rPr>
                        <a:t> </a:t>
                      </a:r>
                      <a:endParaRPr lang="fr-BE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ct val="105000"/>
                        </a:lnSpc>
                        <a:spcAft>
                          <a:spcPts val="365"/>
                        </a:spcAft>
                      </a:pPr>
                      <a:r>
                        <a:rPr lang="fr-BE" sz="1400">
                          <a:effectLst/>
                        </a:rPr>
                        <a:t> </a:t>
                      </a:r>
                      <a:endParaRPr lang="fr-BE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00868702"/>
                  </a:ext>
                </a:extLst>
              </a:tr>
              <a:tr h="363339">
                <a:tc>
                  <a:txBody>
                    <a:bodyPr/>
                    <a:lstStyle/>
                    <a:p>
                      <a:pPr marR="36195" algn="r">
                        <a:lnSpc>
                          <a:spcPct val="105000"/>
                        </a:lnSpc>
                        <a:spcAft>
                          <a:spcPts val="365"/>
                        </a:spcAft>
                      </a:pPr>
                      <a:r>
                        <a:rPr lang="fr-BE" sz="1400">
                          <a:effectLst/>
                        </a:rPr>
                        <a:t>Total :   </a:t>
                      </a:r>
                      <a:endParaRPr lang="fr-BE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6195" algn="r">
                        <a:lnSpc>
                          <a:spcPct val="105000"/>
                        </a:lnSpc>
                        <a:spcAft>
                          <a:spcPts val="365"/>
                        </a:spcAft>
                      </a:pPr>
                      <a:r>
                        <a:rPr lang="fr-BE" sz="1400" b="1" dirty="0">
                          <a:effectLst/>
                        </a:rPr>
                        <a:t>1.158.686,17 €</a:t>
                      </a:r>
                      <a:endParaRPr lang="fr-BE" sz="14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123707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6439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0C91C0-07B6-4485-82FF-B840A0224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1598" y="112976"/>
            <a:ext cx="10448402" cy="1499616"/>
          </a:xfrm>
        </p:spPr>
        <p:txBody>
          <a:bodyPr/>
          <a:lstStyle/>
          <a:p>
            <a:r>
              <a:rPr lang="fr-BE" dirty="0"/>
              <a:t>Situation des provisions au 31/12/2023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7A5A5ED-81DB-4DBD-BDCE-6B6646B27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 dirty="0"/>
              <a:t>Commune de Celles – Compte 2023</a:t>
            </a:r>
            <a:endParaRPr lang="fr-FR" noProof="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CBB51A0-0E86-474F-A75E-FCC100093F90}"/>
              </a:ext>
            </a:extLst>
          </p:cNvPr>
          <p:cNvSpPr txBox="1"/>
          <p:nvPr/>
        </p:nvSpPr>
        <p:spPr>
          <a:xfrm>
            <a:off x="1626256" y="1410355"/>
            <a:ext cx="8398933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2400" dirty="0">
                <a:latin typeface="Calibri" panose="020F0502020204030204" pitchFamily="34" charset="0"/>
                <a:cs typeface="Calibri" panose="020F0502020204030204" pitchFamily="34" charset="0"/>
              </a:rPr>
              <a:t>Pensions mandataires: 150.000,00 €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2400" dirty="0">
                <a:latin typeface="Calibri" panose="020F0502020204030204" pitchFamily="34" charset="0"/>
                <a:cs typeface="Calibri" panose="020F0502020204030204" pitchFamily="34" charset="0"/>
              </a:rPr>
              <a:t>Zone de police: 250.000,00 €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2400" dirty="0">
                <a:latin typeface="Calibri" panose="020F0502020204030204" pitchFamily="34" charset="0"/>
                <a:cs typeface="Calibri" panose="020F0502020204030204" pitchFamily="34" charset="0"/>
              </a:rPr>
              <a:t>Additionnels: 130.000,00 €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2400" dirty="0">
                <a:latin typeface="Calibri" panose="020F0502020204030204" pitchFamily="34" charset="0"/>
                <a:cs typeface="Calibri" panose="020F0502020204030204" pitchFamily="34" charset="0"/>
              </a:rPr>
              <a:t>Taxe pylônes GSM: 9.291,00 €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2400" dirty="0">
                <a:latin typeface="Calibri" panose="020F0502020204030204" pitchFamily="34" charset="0"/>
                <a:cs typeface="Calibri" panose="020F0502020204030204" pitchFamily="34" charset="0"/>
              </a:rPr>
              <a:t>CPAS: 250.000,00 €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2400" dirty="0">
                <a:latin typeface="Calibri" panose="020F0502020204030204" pitchFamily="34" charset="0"/>
                <a:cs typeface="Calibri" panose="020F0502020204030204" pitchFamily="34" charset="0"/>
              </a:rPr>
              <a:t>Cotisation de responsabilisation : 400.000,00 €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2400" dirty="0">
                <a:latin typeface="Calibri" panose="020F0502020204030204" pitchFamily="34" charset="0"/>
                <a:cs typeface="Calibri" panose="020F0502020204030204" pitchFamily="34" charset="0"/>
              </a:rPr>
              <a:t>Provision pour POLLEC : 109.013,00 €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2400" dirty="0">
                <a:latin typeface="Calibri" panose="020F0502020204030204" pitchFamily="34" charset="0"/>
                <a:cs typeface="Calibri" panose="020F0502020204030204" pitchFamily="34" charset="0"/>
              </a:rPr>
              <a:t>Zone de Secours : 100.000,00 €</a:t>
            </a:r>
          </a:p>
          <a:p>
            <a:pPr algn="ctr">
              <a:lnSpc>
                <a:spcPct val="150000"/>
              </a:lnSpc>
            </a:pPr>
            <a:r>
              <a:rPr lang="fr-BE" sz="2800" b="1" dirty="0">
                <a:latin typeface="Calibri" panose="020F0502020204030204" pitchFamily="34" charset="0"/>
                <a:cs typeface="Calibri" panose="020F0502020204030204" pitchFamily="34" charset="0"/>
              </a:rPr>
              <a:t>TOTAL = 1.398.304,00  €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315508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0C91C0-07B6-4485-82FF-B840A0224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10448402" cy="1499616"/>
          </a:xfrm>
        </p:spPr>
        <p:txBody>
          <a:bodyPr/>
          <a:lstStyle/>
          <a:p>
            <a:pPr algn="ctr"/>
            <a:r>
              <a:rPr lang="fr-BE" dirty="0"/>
              <a:t>EVOLUTION des provisions au 31/12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7A5A5ED-81DB-4DBD-BDCE-6B6646B27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 dirty="0"/>
              <a:t>Commune de Celles – Compte 2023</a:t>
            </a:r>
            <a:endParaRPr lang="fr-FR" noProof="0" dirty="0"/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128A2AB1-C246-35D4-1C36-7A6CB33FBE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6300335"/>
              </p:ext>
            </p:extLst>
          </p:nvPr>
        </p:nvGraphicFramePr>
        <p:xfrm>
          <a:off x="1467293" y="2382545"/>
          <a:ext cx="8931349" cy="2709735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3125331">
                  <a:extLst>
                    <a:ext uri="{9D8B030D-6E8A-4147-A177-3AD203B41FA5}">
                      <a16:colId xmlns:a16="http://schemas.microsoft.com/office/drawing/2014/main" val="2031135035"/>
                    </a:ext>
                  </a:extLst>
                </a:gridCol>
                <a:gridCol w="1461125">
                  <a:extLst>
                    <a:ext uri="{9D8B030D-6E8A-4147-A177-3AD203B41FA5}">
                      <a16:colId xmlns:a16="http://schemas.microsoft.com/office/drawing/2014/main" val="1332852962"/>
                    </a:ext>
                  </a:extLst>
                </a:gridCol>
                <a:gridCol w="1457918">
                  <a:extLst>
                    <a:ext uri="{9D8B030D-6E8A-4147-A177-3AD203B41FA5}">
                      <a16:colId xmlns:a16="http://schemas.microsoft.com/office/drawing/2014/main" val="1580518492"/>
                    </a:ext>
                  </a:extLst>
                </a:gridCol>
                <a:gridCol w="1460054">
                  <a:extLst>
                    <a:ext uri="{9D8B030D-6E8A-4147-A177-3AD203B41FA5}">
                      <a16:colId xmlns:a16="http://schemas.microsoft.com/office/drawing/2014/main" val="4292790872"/>
                    </a:ext>
                  </a:extLst>
                </a:gridCol>
                <a:gridCol w="1426921">
                  <a:extLst>
                    <a:ext uri="{9D8B030D-6E8A-4147-A177-3AD203B41FA5}">
                      <a16:colId xmlns:a16="http://schemas.microsoft.com/office/drawing/2014/main" val="714717321"/>
                    </a:ext>
                  </a:extLst>
                </a:gridCol>
              </a:tblGrid>
              <a:tr h="814997">
                <a:tc>
                  <a:txBody>
                    <a:bodyPr/>
                    <a:lstStyle/>
                    <a:p>
                      <a:pPr marL="47625" marR="3683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400">
                          <a:effectLst/>
                        </a:rPr>
                        <a:t>Provisions pour risques et charges</a:t>
                      </a:r>
                      <a:endParaRPr lang="fr-BE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10795" marT="1270" marB="0"/>
                </a:tc>
                <a:tc>
                  <a:txBody>
                    <a:bodyPr/>
                    <a:lstStyle/>
                    <a:p>
                      <a:pPr marR="762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400">
                          <a:effectLst/>
                        </a:rPr>
                        <a:t>Solde Initial</a:t>
                      </a:r>
                      <a:endParaRPr lang="fr-BE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10795" marT="1270" marB="0" anchor="ctr"/>
                </a:tc>
                <a:tc>
                  <a:txBody>
                    <a:bodyPr/>
                    <a:lstStyle/>
                    <a:p>
                      <a:pPr marL="793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400">
                          <a:effectLst/>
                        </a:rPr>
                        <a:t>Alimentation</a:t>
                      </a:r>
                      <a:endParaRPr lang="fr-BE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10795" marT="1270" marB="0" anchor="ctr"/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400">
                          <a:effectLst/>
                        </a:rPr>
                        <a:t>Utilisation</a:t>
                      </a:r>
                      <a:endParaRPr lang="fr-BE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10795" marT="127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400">
                          <a:effectLst/>
                        </a:rPr>
                        <a:t>Solde 31/12</a:t>
                      </a:r>
                      <a:endParaRPr lang="fr-BE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10795" marT="1270" marB="0" anchor="ctr"/>
                </a:tc>
                <a:extLst>
                  <a:ext uri="{0D108BD9-81ED-4DB2-BD59-A6C34878D82A}">
                    <a16:rowId xmlns:a16="http://schemas.microsoft.com/office/drawing/2014/main" val="4143104685"/>
                  </a:ext>
                </a:extLst>
              </a:tr>
              <a:tr h="489690">
                <a:tc>
                  <a:txBody>
                    <a:bodyPr/>
                    <a:lstStyle/>
                    <a:p>
                      <a:pPr marL="825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400">
                          <a:effectLst/>
                        </a:rPr>
                        <a:t>2020</a:t>
                      </a:r>
                      <a:endParaRPr lang="fr-BE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10795" marT="1270" marB="0" anchor="ctr"/>
                </a:tc>
                <a:tc>
                  <a:txBody>
                    <a:bodyPr/>
                    <a:lstStyle/>
                    <a:p>
                      <a:pPr marR="1524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400">
                          <a:effectLst/>
                        </a:rPr>
                        <a:t>390.000,00</a:t>
                      </a:r>
                      <a:endParaRPr lang="fr-BE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10795" marT="1270" marB="0" anchor="ctr"/>
                </a:tc>
                <a:tc>
                  <a:txBody>
                    <a:bodyPr/>
                    <a:lstStyle/>
                    <a:p>
                      <a:pPr marR="1524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400">
                          <a:effectLst/>
                        </a:rPr>
                        <a:t>150.000,00</a:t>
                      </a:r>
                      <a:endParaRPr lang="fr-BE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10795" marT="1270" marB="0" anchor="ctr"/>
                </a:tc>
                <a:tc>
                  <a:txBody>
                    <a:bodyPr/>
                    <a:lstStyle/>
                    <a:p>
                      <a:pPr marR="1524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400">
                          <a:effectLst/>
                        </a:rPr>
                        <a:t>0,00</a:t>
                      </a:r>
                      <a:endParaRPr lang="fr-BE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10795" marT="1270" marB="0" anchor="ctr"/>
                </a:tc>
                <a:tc>
                  <a:txBody>
                    <a:bodyPr/>
                    <a:lstStyle/>
                    <a:p>
                      <a:pPr marR="1524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400">
                          <a:effectLst/>
                        </a:rPr>
                        <a:t>540.000,00</a:t>
                      </a:r>
                      <a:endParaRPr lang="fr-BE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10795" marT="1270" marB="0" anchor="ctr"/>
                </a:tc>
                <a:extLst>
                  <a:ext uri="{0D108BD9-81ED-4DB2-BD59-A6C34878D82A}">
                    <a16:rowId xmlns:a16="http://schemas.microsoft.com/office/drawing/2014/main" val="3380706293"/>
                  </a:ext>
                </a:extLst>
              </a:tr>
              <a:tr h="474118">
                <a:tc>
                  <a:txBody>
                    <a:bodyPr/>
                    <a:lstStyle/>
                    <a:p>
                      <a:pPr marL="1079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400">
                          <a:effectLst/>
                        </a:rPr>
                        <a:t>2021</a:t>
                      </a:r>
                      <a:endParaRPr lang="fr-BE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10795" marT="1270" marB="0" anchor="ctr"/>
                </a:tc>
                <a:tc>
                  <a:txBody>
                    <a:bodyPr/>
                    <a:lstStyle/>
                    <a:p>
                      <a:pPr marR="1524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400">
                          <a:effectLst/>
                        </a:rPr>
                        <a:t>540.000,00</a:t>
                      </a:r>
                      <a:endParaRPr lang="fr-BE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10795" marT="1270" marB="0" anchor="ctr"/>
                </a:tc>
                <a:tc>
                  <a:txBody>
                    <a:bodyPr/>
                    <a:lstStyle/>
                    <a:p>
                      <a:pPr marR="1524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400">
                          <a:effectLst/>
                        </a:rPr>
                        <a:t>200.000,00</a:t>
                      </a:r>
                      <a:endParaRPr lang="fr-BE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10795" marT="1270" marB="0" anchor="ctr"/>
                </a:tc>
                <a:tc>
                  <a:txBody>
                    <a:bodyPr/>
                    <a:lstStyle/>
                    <a:p>
                      <a:pPr marR="1524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400">
                          <a:effectLst/>
                        </a:rPr>
                        <a:t>0,00</a:t>
                      </a:r>
                      <a:endParaRPr lang="fr-BE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10795" marT="1270" marB="0" anchor="ctr"/>
                </a:tc>
                <a:tc>
                  <a:txBody>
                    <a:bodyPr/>
                    <a:lstStyle/>
                    <a:p>
                      <a:pPr marR="1524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400">
                          <a:effectLst/>
                        </a:rPr>
                        <a:t>740.000,00</a:t>
                      </a:r>
                      <a:endParaRPr lang="fr-BE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10795" marT="1270" marB="0" anchor="ctr"/>
                </a:tc>
                <a:extLst>
                  <a:ext uri="{0D108BD9-81ED-4DB2-BD59-A6C34878D82A}">
                    <a16:rowId xmlns:a16="http://schemas.microsoft.com/office/drawing/2014/main" val="2161119171"/>
                  </a:ext>
                </a:extLst>
              </a:tr>
              <a:tr h="465465">
                <a:tc>
                  <a:txBody>
                    <a:bodyPr/>
                    <a:lstStyle/>
                    <a:p>
                      <a:pPr marL="1079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400">
                          <a:effectLst/>
                        </a:rPr>
                        <a:t>2022</a:t>
                      </a:r>
                      <a:endParaRPr lang="fr-BE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10795" marT="1270" marB="0" anchor="ctr"/>
                </a:tc>
                <a:tc>
                  <a:txBody>
                    <a:bodyPr/>
                    <a:lstStyle/>
                    <a:p>
                      <a:pPr marR="1524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400">
                          <a:effectLst/>
                        </a:rPr>
                        <a:t>740.000,00</a:t>
                      </a:r>
                      <a:endParaRPr lang="fr-BE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10795" marT="1270" marB="0" anchor="ctr"/>
                </a:tc>
                <a:tc>
                  <a:txBody>
                    <a:bodyPr/>
                    <a:lstStyle/>
                    <a:p>
                      <a:pPr marR="1524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400">
                          <a:effectLst/>
                        </a:rPr>
                        <a:t>100.000,00</a:t>
                      </a:r>
                      <a:endParaRPr lang="fr-BE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10795" marT="1270" marB="0" anchor="ctr"/>
                </a:tc>
                <a:tc>
                  <a:txBody>
                    <a:bodyPr/>
                    <a:lstStyle/>
                    <a:p>
                      <a:pPr marR="1524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400">
                          <a:effectLst/>
                        </a:rPr>
                        <a:t>100.709,00</a:t>
                      </a:r>
                      <a:endParaRPr lang="fr-BE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10795" marT="1270" marB="0" anchor="ctr"/>
                </a:tc>
                <a:tc>
                  <a:txBody>
                    <a:bodyPr/>
                    <a:lstStyle/>
                    <a:p>
                      <a:pPr marR="1524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400">
                          <a:effectLst/>
                        </a:rPr>
                        <a:t>739.291,00</a:t>
                      </a:r>
                      <a:endParaRPr lang="fr-BE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10795" marT="1270" marB="0" anchor="ctr"/>
                </a:tc>
                <a:extLst>
                  <a:ext uri="{0D108BD9-81ED-4DB2-BD59-A6C34878D82A}">
                    <a16:rowId xmlns:a16="http://schemas.microsoft.com/office/drawing/2014/main" val="3492678094"/>
                  </a:ext>
                </a:extLst>
              </a:tr>
              <a:tr h="465465">
                <a:tc>
                  <a:txBody>
                    <a:bodyPr/>
                    <a:lstStyle/>
                    <a:p>
                      <a:pPr marL="1079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400">
                          <a:effectLst/>
                        </a:rPr>
                        <a:t>2023</a:t>
                      </a:r>
                      <a:endParaRPr lang="fr-BE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10795" marT="1270" marB="0" anchor="ctr"/>
                </a:tc>
                <a:tc>
                  <a:txBody>
                    <a:bodyPr/>
                    <a:lstStyle/>
                    <a:p>
                      <a:pPr marR="1524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400">
                          <a:effectLst/>
                        </a:rPr>
                        <a:t>739.291,00</a:t>
                      </a:r>
                      <a:endParaRPr lang="fr-BE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10795" marT="1270" marB="0" anchor="ctr"/>
                </a:tc>
                <a:tc>
                  <a:txBody>
                    <a:bodyPr/>
                    <a:lstStyle/>
                    <a:p>
                      <a:pPr marR="1524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400">
                          <a:effectLst/>
                        </a:rPr>
                        <a:t>659.013,00</a:t>
                      </a:r>
                      <a:endParaRPr lang="fr-BE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10795" marT="1270" marB="0" anchor="ctr"/>
                </a:tc>
                <a:tc>
                  <a:txBody>
                    <a:bodyPr/>
                    <a:lstStyle/>
                    <a:p>
                      <a:pPr marR="1524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400">
                          <a:effectLst/>
                        </a:rPr>
                        <a:t>0,00</a:t>
                      </a:r>
                      <a:endParaRPr lang="fr-BE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10795" marT="1270" marB="0" anchor="ctr"/>
                </a:tc>
                <a:tc>
                  <a:txBody>
                    <a:bodyPr/>
                    <a:lstStyle/>
                    <a:p>
                      <a:pPr marR="1524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1400" dirty="0">
                          <a:effectLst/>
                        </a:rPr>
                        <a:t>1.398.304,00</a:t>
                      </a:r>
                      <a:endParaRPr lang="fr-BE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10795" marT="1270" marB="0" anchor="ctr"/>
                </a:tc>
                <a:extLst>
                  <a:ext uri="{0D108BD9-81ED-4DB2-BD59-A6C34878D82A}">
                    <a16:rowId xmlns:a16="http://schemas.microsoft.com/office/drawing/2014/main" val="23898510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5639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’image 2" descr="Espace réservé vide pour ajouter une image. Cliquez sur l’espace réservé et sélectionnez l’image à ajouter"/>
          <p:cNvSpPr>
            <a:spLocks noGrp="1"/>
          </p:cNvSpPr>
          <p:nvPr>
            <p:ph type="pic" idx="1"/>
          </p:nvPr>
        </p:nvSpPr>
        <p:spPr>
          <a:xfrm>
            <a:off x="0" y="-1"/>
            <a:ext cx="12188952" cy="4572000"/>
          </a:xfrm>
        </p:spPr>
      </p:sp>
      <p:sp>
        <p:nvSpPr>
          <p:cNvPr id="4" name="Espace réservé du texte 3"/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7" name="Espace réservé du pied de page 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dirty="0"/>
              <a:t>Commune de Celles – Compte 2023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310B0A0-D1F8-4108-8590-2610BE0556CF}"/>
              </a:ext>
            </a:extLst>
          </p:cNvPr>
          <p:cNvSpPr txBox="1"/>
          <p:nvPr/>
        </p:nvSpPr>
        <p:spPr>
          <a:xfrm>
            <a:off x="3748225" y="1295701"/>
            <a:ext cx="469250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3200" dirty="0">
                <a:latin typeface="Calibri" panose="020F0502020204030204" pitchFamily="34" charset="0"/>
                <a:cs typeface="Calibri" panose="020F0502020204030204" pitchFamily="34" charset="0"/>
              </a:rPr>
              <a:t>Merci à</a:t>
            </a:r>
          </a:p>
          <a:p>
            <a:pPr algn="ctr"/>
            <a:r>
              <a:rPr lang="fr-BE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/>
            <a:r>
              <a:rPr lang="fr-BE" sz="3200" dirty="0">
                <a:latin typeface="Calibri" panose="020F0502020204030204" pitchFamily="34" charset="0"/>
                <a:cs typeface="Calibri" panose="020F0502020204030204" pitchFamily="34" charset="0"/>
              </a:rPr>
              <a:t>Gonzague DELPORTE</a:t>
            </a:r>
          </a:p>
          <a:p>
            <a:pPr algn="ctr"/>
            <a:r>
              <a:rPr lang="fr-BE" sz="3200" dirty="0">
                <a:latin typeface="Calibri" panose="020F0502020204030204" pitchFamily="34" charset="0"/>
                <a:cs typeface="Calibri" panose="020F0502020204030204" pitchFamily="34" charset="0"/>
              </a:rPr>
              <a:t>Dimitri BALCAEN</a:t>
            </a:r>
          </a:p>
          <a:p>
            <a:pPr algn="ctr"/>
            <a:r>
              <a:rPr lang="fr-BE" sz="3200" dirty="0">
                <a:latin typeface="Calibri" panose="020F0502020204030204" pitchFamily="34" charset="0"/>
                <a:cs typeface="Calibri" panose="020F0502020204030204" pitchFamily="34" charset="0"/>
              </a:rPr>
              <a:t>Françoise HENNART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6C1C357-3DDC-49A8-B41B-1337BADF9A50}"/>
              </a:ext>
            </a:extLst>
          </p:cNvPr>
          <p:cNvSpPr txBox="1"/>
          <p:nvPr/>
        </p:nvSpPr>
        <p:spPr>
          <a:xfrm>
            <a:off x="2466754" y="5400840"/>
            <a:ext cx="39127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u="sng" cap="all" spc="1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Merci pour </a:t>
            </a:r>
            <a:r>
              <a:rPr lang="nl-BE" sz="2800" u="sng" cap="all" spc="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votre</a:t>
            </a:r>
            <a:r>
              <a:rPr lang="nl-BE" sz="2800" u="sng" cap="all" spc="1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 attention</a:t>
            </a:r>
            <a:endParaRPr lang="fr-BE" sz="2800" u="sng" cap="all" spc="1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93008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égral">
  <a:themeElements>
    <a:clrScheme name="Intégral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Inté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é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B4028482-F53A-4442-AB14-9B7A43F44F96}"/>
    </a:ext>
  </a:extLst>
</a:theme>
</file>

<file path=ppt/theme/theme2.xml><?xml version="1.0" encoding="utf-8"?>
<a:theme xmlns:a="http://schemas.openxmlformats.org/drawingml/2006/main" name="Thème Office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5066</TotalTime>
  <Words>1487</Words>
  <Application>Microsoft Office PowerPoint</Application>
  <PresentationFormat>Grand écran</PresentationFormat>
  <Paragraphs>433</Paragraphs>
  <Slides>33</Slides>
  <Notes>33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33</vt:i4>
      </vt:variant>
    </vt:vector>
  </HeadingPairs>
  <TitlesOfParts>
    <vt:vector size="42" baseType="lpstr">
      <vt:lpstr>Arial</vt:lpstr>
      <vt:lpstr>Calibri</vt:lpstr>
      <vt:lpstr>Corbel</vt:lpstr>
      <vt:lpstr>Symbol</vt:lpstr>
      <vt:lpstr>Times New Roman</vt:lpstr>
      <vt:lpstr>Tw Cen MT</vt:lpstr>
      <vt:lpstr>Tw Cen MT Condensed</vt:lpstr>
      <vt:lpstr>Wingdings 3</vt:lpstr>
      <vt:lpstr>Intégral</vt:lpstr>
      <vt:lpstr>Compte 2023</vt:lpstr>
      <vt:lpstr>Service Ordinaire</vt:lpstr>
      <vt:lpstr>Service Ordinaire – Global</vt:lpstr>
      <vt:lpstr>Service Ordinaire – EXERCICE PROPRE</vt:lpstr>
      <vt:lpstr>Service Ordinaire – évolution des résultats</vt:lpstr>
      <vt:lpstr>RECETTES OrdinaireS</vt:lpstr>
      <vt:lpstr>Service ordinaire </vt:lpstr>
      <vt:lpstr>SERVICE ORDINAIRE – RECETTES DE TRANSFERTS</vt:lpstr>
      <vt:lpstr>Service ordinaire </vt:lpstr>
      <vt:lpstr>SERVICE ORDINAIRE – RECETTES DE prestations</vt:lpstr>
      <vt:lpstr>Service ordinaire </vt:lpstr>
      <vt:lpstr>Service Ordinaire – évolution des recettes</vt:lpstr>
      <vt:lpstr>Service Ordinaire – évolution des recettes</vt:lpstr>
      <vt:lpstr>Service Ordinaire – évolution des recettes</vt:lpstr>
      <vt:lpstr>Service ordinaire – taux de réalisation du budget</vt:lpstr>
      <vt:lpstr>depenses OrdinaireS</vt:lpstr>
      <vt:lpstr>Service ordinaire</vt:lpstr>
      <vt:lpstr>Service ordinaire – dépenses de transferts</vt:lpstr>
      <vt:lpstr>Service Ordinaire – évolution des dépenses</vt:lpstr>
      <vt:lpstr>Service Ordinaire – évolution des dépenses</vt:lpstr>
      <vt:lpstr>Service Ordinaire – évolution des dépenses</vt:lpstr>
      <vt:lpstr>Service ordinaire – taux de réalisation du budget</vt:lpstr>
      <vt:lpstr>Service extraordinaire</vt:lpstr>
      <vt:lpstr>Service EXTRAOrdinaire – Global</vt:lpstr>
      <vt:lpstr>Service extraordinaire – Engagements 2023</vt:lpstr>
      <vt:lpstr>Service extraordinaire – Engagements 2023</vt:lpstr>
      <vt:lpstr>Présentation PowerPoint</vt:lpstr>
      <vt:lpstr>Présentation PowerPoint</vt:lpstr>
      <vt:lpstr>Présentation PowerPoint</vt:lpstr>
      <vt:lpstr>Évolution du fonds de réserve extraordinaire</vt:lpstr>
      <vt:lpstr>Situation des provisions au 31/12/2023</vt:lpstr>
      <vt:lpstr>EVOLUTION des provisions au 31/12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Compte 2018</dc:title>
  <dc:creator>receveur Celles</dc:creator>
  <cp:lastModifiedBy>receveur Celles</cp:lastModifiedBy>
  <cp:revision>327</cp:revision>
  <cp:lastPrinted>2024-05-30T10:00:36Z</cp:lastPrinted>
  <dcterms:created xsi:type="dcterms:W3CDTF">2019-03-26T16:14:47Z</dcterms:created>
  <dcterms:modified xsi:type="dcterms:W3CDTF">2024-06-17T13:05:54Z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