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handoutMasterIdLst>
    <p:handoutMasterId r:id="rId36"/>
  </p:handoutMasterIdLst>
  <p:sldIdLst>
    <p:sldId id="258" r:id="rId2"/>
    <p:sldId id="290" r:id="rId3"/>
    <p:sldId id="291" r:id="rId4"/>
    <p:sldId id="292" r:id="rId5"/>
    <p:sldId id="293" r:id="rId6"/>
    <p:sldId id="351" r:id="rId7"/>
    <p:sldId id="294" r:id="rId8"/>
    <p:sldId id="296" r:id="rId9"/>
    <p:sldId id="357" r:id="rId10"/>
    <p:sldId id="358" r:id="rId11"/>
    <p:sldId id="299" r:id="rId12"/>
    <p:sldId id="300" r:id="rId13"/>
    <p:sldId id="301" r:id="rId14"/>
    <p:sldId id="302" r:id="rId15"/>
    <p:sldId id="352" r:id="rId16"/>
    <p:sldId id="295" r:id="rId17"/>
    <p:sldId id="304" r:id="rId18"/>
    <p:sldId id="305" r:id="rId19"/>
    <p:sldId id="306" r:id="rId20"/>
    <p:sldId id="307" r:id="rId21"/>
    <p:sldId id="303" r:id="rId22"/>
    <p:sldId id="308" r:id="rId23"/>
    <p:sldId id="345" r:id="rId24"/>
    <p:sldId id="320" r:id="rId25"/>
    <p:sldId id="355" r:id="rId26"/>
    <p:sldId id="359" r:id="rId27"/>
    <p:sldId id="360" r:id="rId28"/>
    <p:sldId id="356" r:id="rId29"/>
    <p:sldId id="314" r:id="rId30"/>
    <p:sldId id="347" r:id="rId31"/>
    <p:sldId id="350" r:id="rId32"/>
    <p:sldId id="361" r:id="rId33"/>
    <p:sldId id="321" r:id="rId3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mille DE DEURWAERDER" initials="CDD" lastIdx="1" clrIdx="0">
    <p:extLst>
      <p:ext uri="{19B8F6BF-5375-455C-9EA6-DF929625EA0E}">
        <p15:presenceInfo xmlns:p15="http://schemas.microsoft.com/office/powerpoint/2012/main" userId="S::camille.dedeurwaerder@celles.be::5d3de4af-8ca8-4545-abde-e67149097681" providerId="AD"/>
      </p:ext>
    </p:extLst>
  </p:cmAuthor>
  <p:cmAuthor id="2" name="receveur Celles" initials="rC" lastIdx="1" clrIdx="1">
    <p:extLst>
      <p:ext uri="{19B8F6BF-5375-455C-9EA6-DF929625EA0E}">
        <p15:presenceInfo xmlns:p15="http://schemas.microsoft.com/office/powerpoint/2012/main" userId="S-1-5-21-842925246-1532298954-839522115-31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947" autoAdjust="0"/>
  </p:normalViewPr>
  <p:slideViewPr>
    <p:cSldViewPr snapToGrid="0">
      <p:cViewPr varScale="1">
        <p:scale>
          <a:sx n="90" d="100"/>
          <a:sy n="90" d="100"/>
        </p:scale>
        <p:origin x="1332" y="90"/>
      </p:cViewPr>
      <p:guideLst>
        <p:guide orient="horz" pos="2160"/>
        <p:guide pos="3840"/>
      </p:guideLst>
    </p:cSldViewPr>
  </p:slideViewPr>
  <p:notesTextViewPr>
    <p:cViewPr>
      <p:scale>
        <a:sx n="3" d="2"/>
        <a:sy n="3" d="2"/>
      </p:scale>
      <p:origin x="0" y="0"/>
    </p:cViewPr>
  </p:notesTextViewPr>
  <p:notesViewPr>
    <p:cSldViewPr snapToGrid="0">
      <p:cViewPr varScale="1">
        <p:scale>
          <a:sx n="87" d="100"/>
          <a:sy n="87" d="100"/>
        </p:scale>
        <p:origin x="29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srvfiles01\courrier\Comptabilit&#233;\COMPTE\COMPTE%202024\donn&#233;es%20pour%20graphiques%20de%20pr&#233;sentation.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864-4776-AB61-9EE42663E9D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8CDB-4D65-BA78-08CA3C551B9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1-8CDB-4D65-BA78-08CA3C551B9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864-4776-AB61-9EE42663E9D5}"/>
              </c:ext>
            </c:extLst>
          </c:dPt>
          <c:dLbls>
            <c:dLbl>
              <c:idx val="1"/>
              <c:layout>
                <c:manualLayout>
                  <c:x val="-0.26692449813258201"/>
                  <c:y val="-0.15581412927404945"/>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8CDB-4D65-BA78-08CA3C551B91}"/>
                </c:ext>
              </c:extLst>
            </c:dLbl>
            <c:dLbl>
              <c:idx val="2"/>
              <c:layout>
                <c:manualLayout>
                  <c:x val="-0.22638136486437221"/>
                  <c:y val="6.0531954479521637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8CDB-4D65-BA78-08CA3C551B9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Prestation</c:v>
                </c:pt>
                <c:pt idx="1">
                  <c:v>Transferts</c:v>
                </c:pt>
                <c:pt idx="2">
                  <c:v>Dette</c:v>
                </c:pt>
                <c:pt idx="3">
                  <c:v>Prélèvements</c:v>
                </c:pt>
              </c:strCache>
            </c:strRef>
          </c:cat>
          <c:val>
            <c:numRef>
              <c:f>Feuil1!$B$2:$B$5</c:f>
              <c:numCache>
                <c:formatCode>#,##0.00_ ;\-#,##0.00\ </c:formatCode>
                <c:ptCount val="4"/>
                <c:pt idx="0">
                  <c:v>644416.18999999994</c:v>
                </c:pt>
                <c:pt idx="1">
                  <c:v>8160719.7800000003</c:v>
                </c:pt>
                <c:pt idx="2">
                  <c:v>184869.72</c:v>
                </c:pt>
                <c:pt idx="3">
                  <c:v>186533</c:v>
                </c:pt>
              </c:numCache>
            </c:numRef>
          </c:val>
          <c:extLst>
            <c:ext xmlns:c16="http://schemas.microsoft.com/office/drawing/2014/chart" uri="{C3380CC4-5D6E-409C-BE32-E72D297353CC}">
              <c16:uniqueId val="{00000000-8CDB-4D65-BA78-08CA3C551B91}"/>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7-4EF6-4F62-8469-8F6611ECE0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4EF6-4F62-8469-8F6611ECE0C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9-4EF6-4F62-8469-8F6611ECE0C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4EF6-4F62-8469-8F6611ECE0C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5-4EF6-4F62-8469-8F6611ECE0C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6-4EF6-4F62-8469-8F6611ECE0C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56F-4FF5-ACC5-9A901AAB4B8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3-4EF6-4F62-8469-8F6611ECE0C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2-4EF6-4F62-8469-8F6611ECE0CA}"/>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A-4EF6-4F62-8469-8F6611ECE0C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1-4EF6-4F62-8469-8F6611ECE0CA}"/>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A56F-4FF5-ACC5-9A901AAB4B8F}"/>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A56F-4FF5-ACC5-9A901AAB4B8F}"/>
              </c:ext>
            </c:extLst>
          </c:dPt>
          <c:dLbls>
            <c:dLbl>
              <c:idx val="0"/>
              <c:layout>
                <c:manualLayout>
                  <c:x val="2.9246483216758181E-2"/>
                  <c:y val="3.5585293983755144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4EF6-4F62-8469-8F6611ECE0CA}"/>
                </c:ext>
              </c:extLst>
            </c:dLbl>
            <c:dLbl>
              <c:idx val="1"/>
              <c:layout>
                <c:manualLayout>
                  <c:x val="4.5449561581950328E-2"/>
                  <c:y val="-0.15981091647563619"/>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4EF6-4F62-8469-8F6611ECE0CA}"/>
                </c:ext>
              </c:extLst>
            </c:dLbl>
            <c:dLbl>
              <c:idx val="2"/>
              <c:layout>
                <c:manualLayout>
                  <c:x val="2.8483340439589767E-2"/>
                  <c:y val="3.2296431980161121E-3"/>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4EF6-4F62-8469-8F6611ECE0CA}"/>
                </c:ext>
              </c:extLst>
            </c:dLbl>
            <c:dLbl>
              <c:idx val="3"/>
              <c:layout>
                <c:manualLayout>
                  <c:x val="-2.9952667449982286E-2"/>
                  <c:y val="0.28325704973839561"/>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4-4EF6-4F62-8469-8F6611ECE0CA}"/>
                </c:ext>
              </c:extLst>
            </c:dLbl>
            <c:dLbl>
              <c:idx val="4"/>
              <c:layout>
                <c:manualLayout>
                  <c:x val="-5.8020108807092803E-2"/>
                  <c:y val="0.22207534329546683"/>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4EF6-4F62-8469-8F6611ECE0CA}"/>
                </c:ext>
              </c:extLst>
            </c:dLbl>
            <c:dLbl>
              <c:idx val="5"/>
              <c:layout>
                <c:manualLayout>
                  <c:x val="-0.1416096199725948"/>
                  <c:y val="0.1562060922455385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4EF6-4F62-8469-8F6611ECE0CA}"/>
                </c:ext>
              </c:extLst>
            </c:dLbl>
            <c:dLbl>
              <c:idx val="7"/>
              <c:layout>
                <c:manualLayout>
                  <c:x val="-0.14183755586005775"/>
                  <c:y val="-7.9858006035302895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EF6-4F62-8469-8F6611ECE0CA}"/>
                </c:ext>
              </c:extLst>
            </c:dLbl>
            <c:dLbl>
              <c:idx val="8"/>
              <c:layout>
                <c:manualLayout>
                  <c:x val="-6.7025356316377044E-2"/>
                  <c:y val="-0.1889245787748999"/>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4EF6-4F62-8469-8F6611ECE0CA}"/>
                </c:ext>
              </c:extLst>
            </c:dLbl>
            <c:dLbl>
              <c:idx val="9"/>
              <c:layout>
                <c:manualLayout>
                  <c:x val="2.1696831640308424E-2"/>
                  <c:y val="-5.4959102374076148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A-4EF6-4F62-8469-8F6611ECE0CA}"/>
                </c:ext>
              </c:extLst>
            </c:dLbl>
            <c:dLbl>
              <c:idx val="10"/>
              <c:layout>
                <c:manualLayout>
                  <c:x val="-0.13575723129400047"/>
                  <c:y val="-3.3179891685525383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4EF6-4F62-8469-8F6611ECE0C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Feuil1!$A$2:$A$14</c:f>
              <c:strCache>
                <c:ptCount val="13"/>
                <c:pt idx="0">
                  <c:v>Fonds des communes : dotation principale</c:v>
                </c:pt>
                <c:pt idx="1">
                  <c:v>Précompte immobilier </c:v>
                </c:pt>
                <c:pt idx="2">
                  <c:v>IPP</c:v>
                </c:pt>
                <c:pt idx="3">
                  <c:v>Taxes automobiles</c:v>
                </c:pt>
                <c:pt idx="4">
                  <c:v>Taxe sur immondices</c:v>
                </c:pt>
                <c:pt idx="5">
                  <c:v>Vente sacs</c:v>
                </c:pt>
                <c:pt idx="6">
                  <c:v>Taxes industrielles, commerciales et agricoles</c:v>
                </c:pt>
                <c:pt idx="7">
                  <c:v>Autres taxes locales</c:v>
                </c:pt>
                <c:pt idx="8">
                  <c:v>Subventions pour le personnel enseignant</c:v>
                </c:pt>
                <c:pt idx="9">
                  <c:v>Subventions APE</c:v>
                </c:pt>
                <c:pt idx="10">
                  <c:v>Subventions fonctionnement enseignement</c:v>
                </c:pt>
                <c:pt idx="11">
                  <c:v>Remboursement emprunts part Etat</c:v>
                </c:pt>
                <c:pt idx="12">
                  <c:v>Autres subventions &amp; transferts</c:v>
                </c:pt>
              </c:strCache>
            </c:strRef>
          </c:cat>
          <c:val>
            <c:numRef>
              <c:f>Feuil1!$B$2:$B$14</c:f>
              <c:numCache>
                <c:formatCode>#,##0.00</c:formatCode>
                <c:ptCount val="13"/>
                <c:pt idx="0">
                  <c:v>2047548.37</c:v>
                </c:pt>
                <c:pt idx="1">
                  <c:v>1508565.58</c:v>
                </c:pt>
                <c:pt idx="2">
                  <c:v>2114118.25</c:v>
                </c:pt>
                <c:pt idx="3">
                  <c:v>113696.67</c:v>
                </c:pt>
                <c:pt idx="4">
                  <c:v>259145</c:v>
                </c:pt>
                <c:pt idx="5">
                  <c:v>69310</c:v>
                </c:pt>
                <c:pt idx="6">
                  <c:v>600</c:v>
                </c:pt>
                <c:pt idx="7">
                  <c:v>174090.4</c:v>
                </c:pt>
                <c:pt idx="8">
                  <c:v>911.4</c:v>
                </c:pt>
                <c:pt idx="9">
                  <c:v>754612.08</c:v>
                </c:pt>
                <c:pt idx="10">
                  <c:v>114978</c:v>
                </c:pt>
                <c:pt idx="11">
                  <c:v>23088.9</c:v>
                </c:pt>
                <c:pt idx="12">
                  <c:v>980055.12999999989</c:v>
                </c:pt>
              </c:numCache>
            </c:numRef>
          </c:val>
          <c:extLst>
            <c:ext xmlns:c16="http://schemas.microsoft.com/office/drawing/2014/chart" uri="{C3380CC4-5D6E-409C-BE32-E72D297353CC}">
              <c16:uniqueId val="{00000000-4EF6-4F62-8469-8F6611ECE0CA}"/>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3D5-4FC1-BE7B-24BA28C0876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3D5-4FC1-BE7B-24BA28C0876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3D5-4FC1-BE7B-24BA28C0876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3D5-4FC1-BE7B-24BA28C0876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3D5-4FC1-BE7B-24BA28C0876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3D5-4FC1-BE7B-24BA28C0876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3D5-4FC1-BE7B-24BA28C0876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C3D5-4FC1-BE7B-24BA28C08766}"/>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C3D5-4FC1-BE7B-24BA28C08766}"/>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C3D5-4FC1-BE7B-24BA28C0876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C3D5-4FC1-BE7B-24BA28C0876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C3D5-4FC1-BE7B-24BA28C0876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C3D5-4FC1-BE7B-24BA28C0876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C3D5-4FC1-BE7B-24BA28C0876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C3D5-4FC1-BE7B-24BA28C0876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C3D5-4FC1-BE7B-24BA28C0876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C3D5-4FC1-BE7B-24BA28C08766}"/>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C3D5-4FC1-BE7B-24BA28C08766}"/>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C3D5-4FC1-BE7B-24BA28C08766}"/>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C3D5-4FC1-BE7B-24BA28C08766}"/>
              </c:ext>
            </c:extLst>
          </c:dPt>
          <c:dLbls>
            <c:dLbl>
              <c:idx val="1"/>
              <c:layout>
                <c:manualLayout>
                  <c:x val="1.0830591003710742E-2"/>
                  <c:y val="-8.504222364895106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D5-4FC1-BE7B-24BA28C08766}"/>
                </c:ext>
              </c:extLst>
            </c:dLbl>
            <c:dLbl>
              <c:idx val="3"/>
              <c:layout>
                <c:manualLayout>
                  <c:x val="0.11570031677074849"/>
                  <c:y val="4.0288485075024957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3D5-4FC1-BE7B-24BA28C08766}"/>
                </c:ext>
              </c:extLst>
            </c:dLbl>
            <c:dLbl>
              <c:idx val="4"/>
              <c:layout>
                <c:manualLayout>
                  <c:x val="9.5497511086976197E-2"/>
                  <c:y val="0.15140945381465631"/>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3D5-4FC1-BE7B-24BA28C08766}"/>
                </c:ext>
              </c:extLst>
            </c:dLbl>
            <c:dLbl>
              <c:idx val="5"/>
              <c:layout>
                <c:manualLayout>
                  <c:x val="2.4220462428245413E-2"/>
                  <c:y val="2.5415131003181338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3D5-4FC1-BE7B-24BA28C08766}"/>
                </c:ext>
              </c:extLst>
            </c:dLbl>
            <c:dLbl>
              <c:idx val="6"/>
              <c:layout>
                <c:manualLayout>
                  <c:x val="7.5360814793872119E-2"/>
                  <c:y val="-6.1013226577014953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3D5-4FC1-BE7B-24BA28C08766}"/>
                </c:ext>
              </c:extLst>
            </c:dLbl>
            <c:dLbl>
              <c:idx val="7"/>
              <c:layout>
                <c:manualLayout>
                  <c:x val="9.4062575654714847E-2"/>
                  <c:y val="-3.0638326108112891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3D5-4FC1-BE7B-24BA28C08766}"/>
                </c:ext>
              </c:extLst>
            </c:dLbl>
            <c:dLbl>
              <c:idx val="9"/>
              <c:layout>
                <c:manualLayout>
                  <c:x val="8.2235468792588848E-2"/>
                  <c:y val="7.9544811112093924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3D5-4FC1-BE7B-24BA28C08766}"/>
                </c:ext>
              </c:extLst>
            </c:dLbl>
            <c:dLbl>
              <c:idx val="11"/>
              <c:layout>
                <c:manualLayout>
                  <c:x val="-1.6686022987182504E-2"/>
                  <c:y val="-0.1788341590728125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3D5-4FC1-BE7B-24BA28C08766}"/>
                </c:ext>
              </c:extLst>
            </c:dLbl>
            <c:dLbl>
              <c:idx val="13"/>
              <c:layout>
                <c:manualLayout>
                  <c:x val="-0.15684054060002336"/>
                  <c:y val="-1.4324736795540903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3D5-4FC1-BE7B-24BA28C08766}"/>
                </c:ext>
              </c:extLst>
            </c:dLbl>
            <c:dLbl>
              <c:idx val="14"/>
              <c:layout>
                <c:manualLayout>
                  <c:x val="-3.3190917525205893E-2"/>
                  <c:y val="-7.1815692506308898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C3D5-4FC1-BE7B-24BA28C08766}"/>
                </c:ext>
              </c:extLst>
            </c:dLbl>
            <c:dLbl>
              <c:idx val="15"/>
              <c:layout>
                <c:manualLayout>
                  <c:x val="-7.0213630192777626E-2"/>
                  <c:y val="9.1289416904668491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C3D5-4FC1-BE7B-24BA28C08766}"/>
                </c:ext>
              </c:extLst>
            </c:dLbl>
            <c:dLbl>
              <c:idx val="16"/>
              <c:layout>
                <c:manualLayout>
                  <c:x val="-8.1270123993121543E-2"/>
                  <c:y val="5.0136823463493123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C3D5-4FC1-BE7B-24BA28C08766}"/>
                </c:ext>
              </c:extLst>
            </c:dLbl>
            <c:dLbl>
              <c:idx val="17"/>
              <c:layout>
                <c:manualLayout>
                  <c:x val="-0.12927635080097746"/>
                  <c:y val="-5.1098919599710503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C3D5-4FC1-BE7B-24BA28C08766}"/>
                </c:ext>
              </c:extLst>
            </c:dLbl>
            <c:dLbl>
              <c:idx val="18"/>
              <c:layout>
                <c:manualLayout>
                  <c:x val="-2.4489295681411682E-2"/>
                  <c:y val="-3.5425538531883169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C3D5-4FC1-BE7B-24BA28C0876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bestFit"/>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Feuil1!$A$3:$A$22</c:f>
              <c:strCache>
                <c:ptCount val="20"/>
                <c:pt idx="0">
                  <c:v>ATL</c:v>
                </c:pt>
                <c:pt idx="1">
                  <c:v>Bibliothèque</c:v>
                </c:pt>
                <c:pt idx="2">
                  <c:v>Carburant CPAS</c:v>
                </c:pt>
                <c:pt idx="3">
                  <c:v>Chasses</c:v>
                </c:pt>
                <c:pt idx="4">
                  <c:v>Concessions cimetières</c:v>
                </c:pt>
                <c:pt idx="5">
                  <c:v>Crèche</c:v>
                </c:pt>
                <c:pt idx="6">
                  <c:v>Culture</c:v>
                </c:pt>
                <c:pt idx="7">
                  <c:v>Divers</c:v>
                </c:pt>
                <c:pt idx="8">
                  <c:v>Entrée piscine</c:v>
                </c:pt>
                <c:pt idx="9">
                  <c:v>Fermages</c:v>
                </c:pt>
                <c:pt idx="10">
                  <c:v>Implantations chantiers</c:v>
                </c:pt>
                <c:pt idx="11">
                  <c:v>Location immeubles</c:v>
                </c:pt>
                <c:pt idx="12">
                  <c:v>Location salles fêtes</c:v>
                </c:pt>
                <c:pt idx="13">
                  <c:v>Location salles sports</c:v>
                </c:pt>
                <c:pt idx="14">
                  <c:v>Occupation domaine public réseaux gaz &amp; électricité</c:v>
                </c:pt>
                <c:pt idx="15">
                  <c:v>Plaines de Jeux</c:v>
                </c:pt>
                <c:pt idx="16">
                  <c:v>Ristourne IPALLE</c:v>
                </c:pt>
                <c:pt idx="17">
                  <c:v>Travaux pour compte de tiers</c:v>
                </c:pt>
                <c:pt idx="18">
                  <c:v>Repas scolaires</c:v>
                </c:pt>
                <c:pt idx="19">
                  <c:v>P.C.S.</c:v>
                </c:pt>
              </c:strCache>
            </c:strRef>
          </c:cat>
          <c:val>
            <c:numRef>
              <c:f>Feuil1!$E$3:$E$22</c:f>
              <c:numCache>
                <c:formatCode>#,##0.00</c:formatCode>
                <c:ptCount val="20"/>
                <c:pt idx="0">
                  <c:v>46554.8</c:v>
                </c:pt>
                <c:pt idx="1">
                  <c:v>4450.3</c:v>
                </c:pt>
                <c:pt idx="2">
                  <c:v>7054.22</c:v>
                </c:pt>
                <c:pt idx="3">
                  <c:v>8057.41</c:v>
                </c:pt>
                <c:pt idx="4">
                  <c:v>10000</c:v>
                </c:pt>
                <c:pt idx="5">
                  <c:v>143956.72</c:v>
                </c:pt>
                <c:pt idx="6">
                  <c:v>9444.5</c:v>
                </c:pt>
                <c:pt idx="7">
                  <c:v>10499.99</c:v>
                </c:pt>
                <c:pt idx="8">
                  <c:v>11800</c:v>
                </c:pt>
                <c:pt idx="9">
                  <c:v>28973.62</c:v>
                </c:pt>
                <c:pt idx="10">
                  <c:v>3581.6</c:v>
                </c:pt>
                <c:pt idx="11">
                  <c:v>62199.32</c:v>
                </c:pt>
                <c:pt idx="12">
                  <c:v>5730</c:v>
                </c:pt>
                <c:pt idx="13">
                  <c:v>22496.25</c:v>
                </c:pt>
                <c:pt idx="14">
                  <c:v>185252.79</c:v>
                </c:pt>
                <c:pt idx="15">
                  <c:v>12235</c:v>
                </c:pt>
                <c:pt idx="16">
                  <c:v>19756.79</c:v>
                </c:pt>
                <c:pt idx="17">
                  <c:v>5278.88</c:v>
                </c:pt>
                <c:pt idx="18">
                  <c:v>45624</c:v>
                </c:pt>
                <c:pt idx="19">
                  <c:v>1470</c:v>
                </c:pt>
              </c:numCache>
            </c:numRef>
          </c:val>
          <c:extLst>
            <c:ext xmlns:c16="http://schemas.microsoft.com/office/drawing/2014/chart" uri="{C3380CC4-5D6E-409C-BE32-E72D297353CC}">
              <c16:uniqueId val="{00000028-C3D5-4FC1-BE7B-24BA28C08766}"/>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A6-417B-8084-971D4A3DAF4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A6-417B-8084-971D4A3DAF4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A6-417B-8084-971D4A3DAF4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CA6-417B-8084-971D4A3DAF47}"/>
              </c:ext>
            </c:extLst>
          </c:dPt>
          <c:dLbls>
            <c:dLbl>
              <c:idx val="1"/>
              <c:layout>
                <c:manualLayout>
                  <c:x val="-0.26692449813258201"/>
                  <c:y val="-0.15581412927404945"/>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CA6-417B-8084-971D4A3DAF47}"/>
                </c:ext>
              </c:extLst>
            </c:dLbl>
            <c:dLbl>
              <c:idx val="2"/>
              <c:layout>
                <c:manualLayout>
                  <c:x val="-0.22638136486437221"/>
                  <c:y val="6.0531954479521637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4CA6-417B-8084-971D4A3DAF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Prestation</c:v>
                </c:pt>
                <c:pt idx="1">
                  <c:v>Transferts</c:v>
                </c:pt>
                <c:pt idx="2">
                  <c:v>Dette</c:v>
                </c:pt>
                <c:pt idx="3">
                  <c:v>Prélèvements</c:v>
                </c:pt>
              </c:strCache>
            </c:strRef>
          </c:cat>
          <c:val>
            <c:numRef>
              <c:f>Feuil1!$B$2:$B$5</c:f>
              <c:numCache>
                <c:formatCode>#,##0.00_ ;\-#,##0.00\ </c:formatCode>
                <c:ptCount val="4"/>
                <c:pt idx="0">
                  <c:v>644416.18999999994</c:v>
                </c:pt>
                <c:pt idx="1">
                  <c:v>8160719.7800000003</c:v>
                </c:pt>
                <c:pt idx="2">
                  <c:v>184869.72</c:v>
                </c:pt>
                <c:pt idx="3">
                  <c:v>186533</c:v>
                </c:pt>
              </c:numCache>
            </c:numRef>
          </c:val>
          <c:extLst>
            <c:ext xmlns:c16="http://schemas.microsoft.com/office/drawing/2014/chart" uri="{C3380CC4-5D6E-409C-BE32-E72D297353CC}">
              <c16:uniqueId val="{00000008-4CA6-417B-8084-971D4A3DAF4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Feuil1!$A$31</c:f>
              <c:strCache>
                <c:ptCount val="1"/>
                <c:pt idx="0">
                  <c:v>Prestation</c:v>
                </c:pt>
              </c:strCache>
            </c:strRef>
          </c:tx>
          <c:spPr>
            <a:solidFill>
              <a:schemeClr val="accent1"/>
            </a:solidFill>
            <a:ln>
              <a:noFill/>
            </a:ln>
            <a:effectLst/>
          </c:spPr>
          <c:invertIfNegative val="0"/>
          <c:cat>
            <c:numRef>
              <c:f>Feuil1!$B$30:$E$30</c:f>
              <c:numCache>
                <c:formatCode>General</c:formatCode>
                <c:ptCount val="4"/>
                <c:pt idx="0">
                  <c:v>2021</c:v>
                </c:pt>
                <c:pt idx="1">
                  <c:v>2022</c:v>
                </c:pt>
                <c:pt idx="2">
                  <c:v>2023</c:v>
                </c:pt>
                <c:pt idx="3">
                  <c:v>2024</c:v>
                </c:pt>
              </c:numCache>
            </c:numRef>
          </c:cat>
          <c:val>
            <c:numRef>
              <c:f>Feuil1!$B$31:$E$31</c:f>
              <c:numCache>
                <c:formatCode>#,##0.00_ ;\-#,##0.00\ </c:formatCode>
                <c:ptCount val="4"/>
                <c:pt idx="0">
                  <c:v>503705.25</c:v>
                </c:pt>
                <c:pt idx="1">
                  <c:v>582743.5</c:v>
                </c:pt>
                <c:pt idx="2">
                  <c:v>649209.82999999996</c:v>
                </c:pt>
                <c:pt idx="3">
                  <c:v>644416.18999999994</c:v>
                </c:pt>
              </c:numCache>
            </c:numRef>
          </c:val>
          <c:extLst>
            <c:ext xmlns:c16="http://schemas.microsoft.com/office/drawing/2014/chart" uri="{C3380CC4-5D6E-409C-BE32-E72D297353CC}">
              <c16:uniqueId val="{00000000-10F0-4BD3-A316-B4792AEE5F9B}"/>
            </c:ext>
          </c:extLst>
        </c:ser>
        <c:ser>
          <c:idx val="1"/>
          <c:order val="1"/>
          <c:tx>
            <c:strRef>
              <c:f>Feuil1!$A$33</c:f>
              <c:strCache>
                <c:ptCount val="1"/>
                <c:pt idx="0">
                  <c:v>Dette</c:v>
                </c:pt>
              </c:strCache>
            </c:strRef>
          </c:tx>
          <c:spPr>
            <a:solidFill>
              <a:schemeClr val="accent2"/>
            </a:solidFill>
            <a:ln>
              <a:noFill/>
            </a:ln>
            <a:effectLst/>
          </c:spPr>
          <c:invertIfNegative val="0"/>
          <c:cat>
            <c:numRef>
              <c:f>Feuil1!$B$30:$E$30</c:f>
              <c:numCache>
                <c:formatCode>General</c:formatCode>
                <c:ptCount val="4"/>
                <c:pt idx="0">
                  <c:v>2021</c:v>
                </c:pt>
                <c:pt idx="1">
                  <c:v>2022</c:v>
                </c:pt>
                <c:pt idx="2">
                  <c:v>2023</c:v>
                </c:pt>
                <c:pt idx="3">
                  <c:v>2024</c:v>
                </c:pt>
              </c:numCache>
            </c:numRef>
          </c:cat>
          <c:val>
            <c:numRef>
              <c:f>Feuil1!$B$33:$E$33</c:f>
              <c:numCache>
                <c:formatCode>#,##0.00_ ;\-#,##0.00\ </c:formatCode>
                <c:ptCount val="4"/>
                <c:pt idx="0">
                  <c:v>119624.68</c:v>
                </c:pt>
                <c:pt idx="1">
                  <c:v>134533.38</c:v>
                </c:pt>
                <c:pt idx="2">
                  <c:v>185178.38</c:v>
                </c:pt>
                <c:pt idx="3">
                  <c:v>184869.72</c:v>
                </c:pt>
              </c:numCache>
            </c:numRef>
          </c:val>
          <c:extLst>
            <c:ext xmlns:c16="http://schemas.microsoft.com/office/drawing/2014/chart" uri="{C3380CC4-5D6E-409C-BE32-E72D297353CC}">
              <c16:uniqueId val="{00000001-10F0-4BD3-A316-B4792AEE5F9B}"/>
            </c:ext>
          </c:extLst>
        </c:ser>
        <c:dLbls>
          <c:showLegendKey val="0"/>
          <c:showVal val="0"/>
          <c:showCatName val="0"/>
          <c:showSerName val="0"/>
          <c:showPercent val="0"/>
          <c:showBubbleSize val="0"/>
        </c:dLbls>
        <c:gapWidth val="219"/>
        <c:overlap val="-27"/>
        <c:axId val="385605360"/>
        <c:axId val="385605720"/>
      </c:barChart>
      <c:catAx>
        <c:axId val="38560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85605720"/>
        <c:crosses val="autoZero"/>
        <c:auto val="1"/>
        <c:lblAlgn val="ctr"/>
        <c:lblOffset val="100"/>
        <c:noMultiLvlLbl val="0"/>
      </c:catAx>
      <c:valAx>
        <c:axId val="385605720"/>
        <c:scaling>
          <c:orientation val="minMax"/>
        </c:scaling>
        <c:delete val="0"/>
        <c:axPos val="l"/>
        <c:majorGridlines>
          <c:spPr>
            <a:ln w="9525" cap="flat" cmpd="sng" algn="ctr">
              <a:solidFill>
                <a:schemeClr val="tx1">
                  <a:lumMod val="15000"/>
                  <a:lumOff val="85000"/>
                </a:schemeClr>
              </a:solidFill>
              <a:round/>
            </a:ln>
            <a:effectLst/>
          </c:spPr>
        </c:majorGridlines>
        <c:numFmt formatCode="#,##0.00_ ;\-#,##0.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8560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Feuil1!$A$32</c:f>
              <c:strCache>
                <c:ptCount val="1"/>
                <c:pt idx="0">
                  <c:v>Transferts</c:v>
                </c:pt>
              </c:strCache>
            </c:strRef>
          </c:tx>
          <c:spPr>
            <a:solidFill>
              <a:schemeClr val="accent1"/>
            </a:solidFill>
            <a:ln>
              <a:noFill/>
            </a:ln>
            <a:effectLst/>
          </c:spPr>
          <c:invertIfNegative val="0"/>
          <c:cat>
            <c:numRef>
              <c:f>Feuil1!$B$30:$E$30</c:f>
              <c:numCache>
                <c:formatCode>General</c:formatCode>
                <c:ptCount val="4"/>
                <c:pt idx="0">
                  <c:v>2021</c:v>
                </c:pt>
                <c:pt idx="1">
                  <c:v>2022</c:v>
                </c:pt>
                <c:pt idx="2">
                  <c:v>2023</c:v>
                </c:pt>
                <c:pt idx="3">
                  <c:v>2024</c:v>
                </c:pt>
              </c:numCache>
            </c:numRef>
          </c:cat>
          <c:val>
            <c:numRef>
              <c:f>Feuil1!$B$32:$E$32</c:f>
              <c:numCache>
                <c:formatCode>#,##0.00_ ;\-#,##0.00\ </c:formatCode>
                <c:ptCount val="4"/>
                <c:pt idx="0">
                  <c:v>6862671.0999999996</c:v>
                </c:pt>
                <c:pt idx="1">
                  <c:v>7082283.2800000003</c:v>
                </c:pt>
                <c:pt idx="2">
                  <c:v>8415068.6600000001</c:v>
                </c:pt>
                <c:pt idx="3">
                  <c:v>8160719.7800000003</c:v>
                </c:pt>
              </c:numCache>
            </c:numRef>
          </c:val>
          <c:extLst>
            <c:ext xmlns:c16="http://schemas.microsoft.com/office/drawing/2014/chart" uri="{C3380CC4-5D6E-409C-BE32-E72D297353CC}">
              <c16:uniqueId val="{00000000-87F4-4FFB-A643-0A26766CC2BB}"/>
            </c:ext>
          </c:extLst>
        </c:ser>
        <c:dLbls>
          <c:showLegendKey val="0"/>
          <c:showVal val="0"/>
          <c:showCatName val="0"/>
          <c:showSerName val="0"/>
          <c:showPercent val="0"/>
          <c:showBubbleSize val="0"/>
        </c:dLbls>
        <c:gapWidth val="219"/>
        <c:overlap val="-27"/>
        <c:axId val="614930768"/>
        <c:axId val="614934368"/>
      </c:barChart>
      <c:catAx>
        <c:axId val="61493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4934368"/>
        <c:crosses val="autoZero"/>
        <c:auto val="1"/>
        <c:lblAlgn val="ctr"/>
        <c:lblOffset val="100"/>
        <c:noMultiLvlLbl val="0"/>
      </c:catAx>
      <c:valAx>
        <c:axId val="614934368"/>
        <c:scaling>
          <c:orientation val="minMax"/>
        </c:scaling>
        <c:delete val="0"/>
        <c:axPos val="l"/>
        <c:majorGridlines>
          <c:spPr>
            <a:ln w="9525" cap="flat" cmpd="sng" algn="ctr">
              <a:solidFill>
                <a:schemeClr val="tx1">
                  <a:lumMod val="15000"/>
                  <a:lumOff val="85000"/>
                </a:schemeClr>
              </a:solidFill>
              <a:round/>
            </a:ln>
            <a:effectLst/>
          </c:spPr>
        </c:majorGridlines>
        <c:numFmt formatCode="#,##0.00_ ;\-#,##0.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493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a:t>Additionnels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Feuil1!$A$37</c:f>
              <c:strCache>
                <c:ptCount val="1"/>
                <c:pt idx="0">
                  <c:v>Précompte immobilier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Feuil1!$B$37:$E$37</c:f>
              <c:numCache>
                <c:formatCode>#,##0.00</c:formatCode>
                <c:ptCount val="4"/>
                <c:pt idx="0">
                  <c:v>1210854.79</c:v>
                </c:pt>
                <c:pt idx="1">
                  <c:v>1280626.51</c:v>
                </c:pt>
                <c:pt idx="2">
                  <c:v>1461780.22</c:v>
                </c:pt>
                <c:pt idx="3">
                  <c:v>1508565.58</c:v>
                </c:pt>
              </c:numCache>
            </c:numRef>
          </c:val>
          <c:smooth val="0"/>
          <c:extLst>
            <c:ext xmlns:c16="http://schemas.microsoft.com/office/drawing/2014/chart" uri="{C3380CC4-5D6E-409C-BE32-E72D297353CC}">
              <c16:uniqueId val="{00000000-A5A3-4E2A-8E48-5CF42AF4D53F}"/>
            </c:ext>
          </c:extLst>
        </c:ser>
        <c:ser>
          <c:idx val="1"/>
          <c:order val="1"/>
          <c:tx>
            <c:strRef>
              <c:f>Feuil1!$A$38</c:f>
              <c:strCache>
                <c:ptCount val="1"/>
                <c:pt idx="0">
                  <c:v>IPP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Feuil1!$B$38:$E$38</c:f>
              <c:numCache>
                <c:formatCode>#,##0.00</c:formatCode>
                <c:ptCount val="4"/>
                <c:pt idx="0">
                  <c:v>1693221.59</c:v>
                </c:pt>
                <c:pt idx="1">
                  <c:v>1537560.07</c:v>
                </c:pt>
                <c:pt idx="2">
                  <c:v>2354999.66</c:v>
                </c:pt>
                <c:pt idx="3">
                  <c:v>2114118.25</c:v>
                </c:pt>
              </c:numCache>
            </c:numRef>
          </c:val>
          <c:smooth val="0"/>
          <c:extLst>
            <c:ext xmlns:c16="http://schemas.microsoft.com/office/drawing/2014/chart" uri="{C3380CC4-5D6E-409C-BE32-E72D297353CC}">
              <c16:uniqueId val="{00000001-A5A3-4E2A-8E48-5CF42AF4D53F}"/>
            </c:ext>
          </c:extLst>
        </c:ser>
        <c:ser>
          <c:idx val="2"/>
          <c:order val="2"/>
          <c:tx>
            <c:strRef>
              <c:f>Feuil1!$A$39</c:f>
              <c:strCache>
                <c:ptCount val="1"/>
                <c:pt idx="0">
                  <c:v>Taxes automobiles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Feuil1!$B$39:$E$39</c:f>
              <c:numCache>
                <c:formatCode>#,##0.00</c:formatCode>
                <c:ptCount val="4"/>
                <c:pt idx="0">
                  <c:v>97022.94</c:v>
                </c:pt>
                <c:pt idx="1">
                  <c:v>97596.52</c:v>
                </c:pt>
                <c:pt idx="2">
                  <c:v>107106.22</c:v>
                </c:pt>
                <c:pt idx="3">
                  <c:v>113696.67</c:v>
                </c:pt>
              </c:numCache>
            </c:numRef>
          </c:val>
          <c:smooth val="0"/>
          <c:extLst>
            <c:ext xmlns:c16="http://schemas.microsoft.com/office/drawing/2014/chart" uri="{C3380CC4-5D6E-409C-BE32-E72D297353CC}">
              <c16:uniqueId val="{00000002-A5A3-4E2A-8E48-5CF42AF4D53F}"/>
            </c:ext>
          </c:extLst>
        </c:ser>
        <c:dLbls>
          <c:dLblPos val="t"/>
          <c:showLegendKey val="0"/>
          <c:showVal val="1"/>
          <c:showCatName val="0"/>
          <c:showSerName val="0"/>
          <c:showPercent val="0"/>
          <c:showBubbleSize val="0"/>
        </c:dLbls>
        <c:marker val="1"/>
        <c:smooth val="0"/>
        <c:axId val="390985672"/>
        <c:axId val="390987472"/>
      </c:lineChart>
      <c:catAx>
        <c:axId val="39098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90987472"/>
        <c:crosses val="autoZero"/>
        <c:auto val="1"/>
        <c:lblAlgn val="ctr"/>
        <c:lblOffset val="100"/>
        <c:noMultiLvlLbl val="0"/>
      </c:catAx>
      <c:valAx>
        <c:axId val="3909874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9098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Feuil1!$A$42</c:f>
              <c:strCache>
                <c:ptCount val="1"/>
                <c:pt idx="0">
                  <c:v>Taxe sur immondices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Feuil1!$B$41:$E$41</c:f>
              <c:numCache>
                <c:formatCode>General</c:formatCode>
                <c:ptCount val="4"/>
                <c:pt idx="0">
                  <c:v>2021</c:v>
                </c:pt>
                <c:pt idx="1">
                  <c:v>2022</c:v>
                </c:pt>
                <c:pt idx="2">
                  <c:v>2023</c:v>
                </c:pt>
                <c:pt idx="3">
                  <c:v>2024</c:v>
                </c:pt>
              </c:numCache>
            </c:numRef>
          </c:cat>
          <c:val>
            <c:numRef>
              <c:f>Feuil1!$B$42:$E$42</c:f>
              <c:numCache>
                <c:formatCode>#,##0.00</c:formatCode>
                <c:ptCount val="4"/>
                <c:pt idx="0">
                  <c:v>222440</c:v>
                </c:pt>
                <c:pt idx="1">
                  <c:v>253990</c:v>
                </c:pt>
                <c:pt idx="2">
                  <c:v>253895</c:v>
                </c:pt>
                <c:pt idx="3">
                  <c:v>259145</c:v>
                </c:pt>
              </c:numCache>
            </c:numRef>
          </c:val>
          <c:smooth val="0"/>
          <c:extLst>
            <c:ext xmlns:c16="http://schemas.microsoft.com/office/drawing/2014/chart" uri="{C3380CC4-5D6E-409C-BE32-E72D297353CC}">
              <c16:uniqueId val="{00000000-2BAA-4744-8EDC-802C3418FA87}"/>
            </c:ext>
          </c:extLst>
        </c:ser>
        <c:ser>
          <c:idx val="1"/>
          <c:order val="1"/>
          <c:tx>
            <c:strRef>
              <c:f>Feuil1!$A$43</c:f>
              <c:strCache>
                <c:ptCount val="1"/>
                <c:pt idx="0">
                  <c:v>Vente sacs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Feuil1!$B$41:$E$41</c:f>
              <c:numCache>
                <c:formatCode>General</c:formatCode>
                <c:ptCount val="4"/>
                <c:pt idx="0">
                  <c:v>2021</c:v>
                </c:pt>
                <c:pt idx="1">
                  <c:v>2022</c:v>
                </c:pt>
                <c:pt idx="2">
                  <c:v>2023</c:v>
                </c:pt>
                <c:pt idx="3">
                  <c:v>2024</c:v>
                </c:pt>
              </c:numCache>
            </c:numRef>
          </c:cat>
          <c:val>
            <c:numRef>
              <c:f>Feuil1!$B$43:$E$43</c:f>
              <c:numCache>
                <c:formatCode>#,##0.00</c:formatCode>
                <c:ptCount val="4"/>
                <c:pt idx="0">
                  <c:v>67820</c:v>
                </c:pt>
                <c:pt idx="1">
                  <c:v>77880</c:v>
                </c:pt>
                <c:pt idx="2">
                  <c:v>77130</c:v>
                </c:pt>
                <c:pt idx="3">
                  <c:v>69310</c:v>
                </c:pt>
              </c:numCache>
            </c:numRef>
          </c:val>
          <c:smooth val="0"/>
          <c:extLst>
            <c:ext xmlns:c16="http://schemas.microsoft.com/office/drawing/2014/chart" uri="{C3380CC4-5D6E-409C-BE32-E72D297353CC}">
              <c16:uniqueId val="{00000001-2BAA-4744-8EDC-802C3418FA87}"/>
            </c:ext>
          </c:extLst>
        </c:ser>
        <c:ser>
          <c:idx val="2"/>
          <c:order val="2"/>
          <c:tx>
            <c:strRef>
              <c:f>Feuil1!$A$44</c:f>
              <c:strCache>
                <c:ptCount val="1"/>
                <c:pt idx="0">
                  <c:v>Autres taxes locales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Feuil1!$B$41:$E$41</c:f>
              <c:numCache>
                <c:formatCode>General</c:formatCode>
                <c:ptCount val="4"/>
                <c:pt idx="0">
                  <c:v>2021</c:v>
                </c:pt>
                <c:pt idx="1">
                  <c:v>2022</c:v>
                </c:pt>
                <c:pt idx="2">
                  <c:v>2023</c:v>
                </c:pt>
                <c:pt idx="3">
                  <c:v>2024</c:v>
                </c:pt>
              </c:numCache>
            </c:numRef>
          </c:cat>
          <c:val>
            <c:numRef>
              <c:f>Feuil1!$B$44:$E$44</c:f>
              <c:numCache>
                <c:formatCode>#,##0.00</c:formatCode>
                <c:ptCount val="4"/>
                <c:pt idx="0">
                  <c:v>159006.25</c:v>
                </c:pt>
                <c:pt idx="1">
                  <c:v>167731.29999999999</c:v>
                </c:pt>
                <c:pt idx="2">
                  <c:v>126969.36</c:v>
                </c:pt>
                <c:pt idx="3">
                  <c:v>174090.4</c:v>
                </c:pt>
              </c:numCache>
            </c:numRef>
          </c:val>
          <c:smooth val="0"/>
          <c:extLst>
            <c:ext xmlns:c16="http://schemas.microsoft.com/office/drawing/2014/chart" uri="{C3380CC4-5D6E-409C-BE32-E72D297353CC}">
              <c16:uniqueId val="{00000002-2BAA-4744-8EDC-802C3418FA87}"/>
            </c:ext>
          </c:extLst>
        </c:ser>
        <c:dLbls>
          <c:dLblPos val="t"/>
          <c:showLegendKey val="0"/>
          <c:showVal val="1"/>
          <c:showCatName val="0"/>
          <c:showSerName val="0"/>
          <c:showPercent val="0"/>
          <c:showBubbleSize val="0"/>
        </c:dLbls>
        <c:marker val="1"/>
        <c:smooth val="0"/>
        <c:axId val="693436864"/>
        <c:axId val="693444064"/>
      </c:lineChart>
      <c:catAx>
        <c:axId val="69343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93444064"/>
        <c:crosses val="autoZero"/>
        <c:auto val="1"/>
        <c:lblAlgn val="ctr"/>
        <c:lblOffset val="100"/>
        <c:noMultiLvlLbl val="0"/>
      </c:catAx>
      <c:valAx>
        <c:axId val="6934440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9343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Feuil1!$A$47</c:f>
              <c:strCache>
                <c:ptCount val="1"/>
                <c:pt idx="0">
                  <c:v>Fonds des communes : dotation principale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Feuil1!$B$46:$E$46</c:f>
              <c:numCache>
                <c:formatCode>General</c:formatCode>
                <c:ptCount val="4"/>
                <c:pt idx="0">
                  <c:v>2021</c:v>
                </c:pt>
                <c:pt idx="1">
                  <c:v>2022</c:v>
                </c:pt>
                <c:pt idx="2">
                  <c:v>2023</c:v>
                </c:pt>
                <c:pt idx="3">
                  <c:v>2024</c:v>
                </c:pt>
              </c:numCache>
            </c:numRef>
          </c:cat>
          <c:val>
            <c:numRef>
              <c:f>Feuil1!$B$47:$E$47</c:f>
              <c:numCache>
                <c:formatCode>#,##0.00</c:formatCode>
                <c:ptCount val="4"/>
                <c:pt idx="0">
                  <c:v>1705352.84</c:v>
                </c:pt>
                <c:pt idx="1">
                  <c:v>1860382.2</c:v>
                </c:pt>
                <c:pt idx="2">
                  <c:v>2033224.3</c:v>
                </c:pt>
                <c:pt idx="3">
                  <c:v>2047548.37</c:v>
                </c:pt>
              </c:numCache>
            </c:numRef>
          </c:val>
          <c:smooth val="0"/>
          <c:extLst>
            <c:ext xmlns:c16="http://schemas.microsoft.com/office/drawing/2014/chart" uri="{C3380CC4-5D6E-409C-BE32-E72D297353CC}">
              <c16:uniqueId val="{00000000-011F-43DA-84BE-2E9EDAF664E4}"/>
            </c:ext>
          </c:extLst>
        </c:ser>
        <c:dLbls>
          <c:dLblPos val="t"/>
          <c:showLegendKey val="0"/>
          <c:showVal val="1"/>
          <c:showCatName val="0"/>
          <c:showSerName val="0"/>
          <c:showPercent val="0"/>
          <c:showBubbleSize val="0"/>
        </c:dLbls>
        <c:marker val="1"/>
        <c:smooth val="0"/>
        <c:axId val="693423544"/>
        <c:axId val="693423904"/>
      </c:lineChart>
      <c:catAx>
        <c:axId val="69342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93423904"/>
        <c:crosses val="autoZero"/>
        <c:auto val="1"/>
        <c:lblAlgn val="ctr"/>
        <c:lblOffset val="100"/>
        <c:noMultiLvlLbl val="0"/>
      </c:catAx>
      <c:valAx>
        <c:axId val="693423904"/>
        <c:scaling>
          <c:orientation val="minMax"/>
          <c:max val="2300000"/>
          <c:min val="15000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93423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Feuil1!$C$50</c:f>
              <c:strCache>
                <c:ptCount val="1"/>
                <c:pt idx="0">
                  <c:v>2024</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38C-4AB1-A744-DD3DE276131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38C-4AB1-A744-DD3DE276131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38C-4AB1-A744-DD3DE276131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38C-4AB1-A744-DD3DE276131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Feuil1!$B$51:$B$54</c:f>
              <c:strCache>
                <c:ptCount val="4"/>
                <c:pt idx="0">
                  <c:v>Personnel</c:v>
                </c:pt>
                <c:pt idx="1">
                  <c:v>Fonctionnement</c:v>
                </c:pt>
                <c:pt idx="2">
                  <c:v>Transferts</c:v>
                </c:pt>
                <c:pt idx="3">
                  <c:v>Dette</c:v>
                </c:pt>
              </c:strCache>
            </c:strRef>
          </c:cat>
          <c:val>
            <c:numRef>
              <c:f>Feuil1!$C$51:$C$54</c:f>
              <c:numCache>
                <c:formatCode>_(* #,##0.00_);_(* \(#,##0.00\);_(* "-"??_);_(@_)</c:formatCode>
                <c:ptCount val="4"/>
                <c:pt idx="0">
                  <c:v>4283497.8899999997</c:v>
                </c:pt>
                <c:pt idx="1">
                  <c:v>1467151.75</c:v>
                </c:pt>
                <c:pt idx="2">
                  <c:v>2022059.43</c:v>
                </c:pt>
                <c:pt idx="3">
                  <c:v>1185075.6299999999</c:v>
                </c:pt>
              </c:numCache>
            </c:numRef>
          </c:val>
          <c:extLst>
            <c:ext xmlns:c16="http://schemas.microsoft.com/office/drawing/2014/chart" uri="{C3380CC4-5D6E-409C-BE32-E72D297353CC}">
              <c16:uniqueId val="{00000008-E38C-4AB1-A744-DD3DE2761310}"/>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Feuil1!$E$57</c:f>
              <c:strCache>
                <c:ptCount val="1"/>
                <c:pt idx="0">
                  <c:v>2024</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F61-4D96-9064-037403B1341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F61-4D96-9064-037403B1341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F61-4D96-9064-037403B1341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F61-4D96-9064-037403B1341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F61-4D96-9064-037403B1341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F61-4D96-9064-037403B1341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F61-4D96-9064-037403B1341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F61-4D96-9064-037403B1341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F61-4D96-9064-037403B13419}"/>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FF61-4D96-9064-037403B13419}"/>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FF61-4D96-9064-037403B13419}"/>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FF61-4D96-9064-037403B13419}"/>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FF61-4D96-9064-037403B13419}"/>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FF61-4D96-9064-037403B1341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Feuil1!$A$58:$A$71</c:f>
              <c:strCache>
                <c:ptCount val="14"/>
                <c:pt idx="0">
                  <c:v>Frais administratifs IPP</c:v>
                </c:pt>
                <c:pt idx="1">
                  <c:v>Déchets</c:v>
                </c:pt>
                <c:pt idx="2">
                  <c:v>Téléphonie</c:v>
                </c:pt>
                <c:pt idx="3">
                  <c:v>Correspondance</c:v>
                </c:pt>
                <c:pt idx="4">
                  <c:v>Carburant</c:v>
                </c:pt>
                <c:pt idx="5">
                  <c:v>Consommation d'eau</c:v>
                </c:pt>
                <c:pt idx="6">
                  <c:v>Chauffage, électricité, gaz</c:v>
                </c:pt>
                <c:pt idx="7">
                  <c:v>Eclairage public</c:v>
                </c:pt>
                <c:pt idx="8">
                  <c:v>Assurances</c:v>
                </c:pt>
                <c:pt idx="9">
                  <c:v>Frais de la gestion informatique</c:v>
                </c:pt>
                <c:pt idx="10">
                  <c:v>Autres Frais de fonctionnement des bâtiments</c:v>
                </c:pt>
                <c:pt idx="11">
                  <c:v>Travaux et fourniture pour la voirie</c:v>
                </c:pt>
                <c:pt idx="12">
                  <c:v>Autres Frais techniques</c:v>
                </c:pt>
                <c:pt idx="13">
                  <c:v>Divers</c:v>
                </c:pt>
              </c:strCache>
            </c:strRef>
          </c:cat>
          <c:val>
            <c:numRef>
              <c:f>Feuil1!$E$58:$E$71</c:f>
              <c:numCache>
                <c:formatCode>#,##0.00</c:formatCode>
                <c:ptCount val="14"/>
                <c:pt idx="0">
                  <c:v>19838.53</c:v>
                </c:pt>
                <c:pt idx="1">
                  <c:v>116493.35</c:v>
                </c:pt>
                <c:pt idx="2">
                  <c:v>37603.800000000003</c:v>
                </c:pt>
                <c:pt idx="3">
                  <c:v>14534.98</c:v>
                </c:pt>
                <c:pt idx="4">
                  <c:v>48742.12</c:v>
                </c:pt>
                <c:pt idx="5">
                  <c:v>16154.94</c:v>
                </c:pt>
                <c:pt idx="6">
                  <c:v>96139.64</c:v>
                </c:pt>
                <c:pt idx="7">
                  <c:v>85172.46</c:v>
                </c:pt>
                <c:pt idx="8">
                  <c:v>52598.14</c:v>
                </c:pt>
                <c:pt idx="9">
                  <c:v>125750.66</c:v>
                </c:pt>
                <c:pt idx="10">
                  <c:v>91514.33</c:v>
                </c:pt>
                <c:pt idx="11">
                  <c:v>150751.49</c:v>
                </c:pt>
                <c:pt idx="12">
                  <c:v>348580.96</c:v>
                </c:pt>
                <c:pt idx="13">
                  <c:v>263276.34999999998</c:v>
                </c:pt>
              </c:numCache>
            </c:numRef>
          </c:val>
          <c:extLst>
            <c:ext xmlns:c16="http://schemas.microsoft.com/office/drawing/2014/chart" uri="{C3380CC4-5D6E-409C-BE32-E72D297353CC}">
              <c16:uniqueId val="{0000001C-FF61-4D96-9064-037403B13419}"/>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Feuil1!$B$75</c:f>
              <c:strCache>
                <c:ptCount val="1"/>
                <c:pt idx="0">
                  <c:v>Intervention au CPAS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Feuil1!$C$74:$F$74</c:f>
              <c:numCache>
                <c:formatCode>General</c:formatCode>
                <c:ptCount val="4"/>
                <c:pt idx="0">
                  <c:v>2021</c:v>
                </c:pt>
                <c:pt idx="1">
                  <c:v>2022</c:v>
                </c:pt>
                <c:pt idx="2">
                  <c:v>2023</c:v>
                </c:pt>
                <c:pt idx="3">
                  <c:v>2024</c:v>
                </c:pt>
              </c:numCache>
            </c:numRef>
          </c:cat>
          <c:val>
            <c:numRef>
              <c:f>Feuil1!$C$75:$F$75</c:f>
              <c:numCache>
                <c:formatCode>#,##0.00</c:formatCode>
                <c:ptCount val="4"/>
                <c:pt idx="0">
                  <c:v>595409.79</c:v>
                </c:pt>
                <c:pt idx="1">
                  <c:v>608165.68999999994</c:v>
                </c:pt>
                <c:pt idx="2">
                  <c:v>779289.65</c:v>
                </c:pt>
                <c:pt idx="3">
                  <c:v>698201.33</c:v>
                </c:pt>
              </c:numCache>
            </c:numRef>
          </c:val>
          <c:smooth val="0"/>
          <c:extLst>
            <c:ext xmlns:c16="http://schemas.microsoft.com/office/drawing/2014/chart" uri="{C3380CC4-5D6E-409C-BE32-E72D297353CC}">
              <c16:uniqueId val="{00000000-FD80-4DB2-8B12-8B3B1DAABE6E}"/>
            </c:ext>
          </c:extLst>
        </c:ser>
        <c:ser>
          <c:idx val="1"/>
          <c:order val="1"/>
          <c:tx>
            <c:strRef>
              <c:f>Feuil1!$B$76</c:f>
              <c:strCache>
                <c:ptCount val="1"/>
                <c:pt idx="0">
                  <c:v>Intervention Zone de police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3.571527042186521E-2"/>
                  <c:y val="3.34417852699100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D80-4DB2-8B12-8B3B1DAABE6E}"/>
                </c:ext>
              </c:extLst>
            </c:dLbl>
            <c:dLbl>
              <c:idx val="1"/>
              <c:layout>
                <c:manualLayout>
                  <c:x val="-4.0941569157100892E-2"/>
                  <c:y val="3.9467332165389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D80-4DB2-8B12-8B3B1DAABE6E}"/>
                </c:ext>
              </c:extLst>
            </c:dLbl>
            <c:dLbl>
              <c:idx val="2"/>
              <c:layout>
                <c:manualLayout>
                  <c:x val="-3.9634994473291968E-2"/>
                  <c:y val="5.75439728518272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D80-4DB2-8B12-8B3B1DAABE6E}"/>
                </c:ext>
              </c:extLst>
            </c:dLbl>
            <c:dLbl>
              <c:idx val="3"/>
              <c:layout>
                <c:manualLayout>
                  <c:x val="-3.9634994473291968E-2"/>
                  <c:y val="4.24801056131290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D80-4DB2-8B12-8B3B1DAABE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Feuil1!$C$74:$F$74</c:f>
              <c:numCache>
                <c:formatCode>General</c:formatCode>
                <c:ptCount val="4"/>
                <c:pt idx="0">
                  <c:v>2021</c:v>
                </c:pt>
                <c:pt idx="1">
                  <c:v>2022</c:v>
                </c:pt>
                <c:pt idx="2">
                  <c:v>2023</c:v>
                </c:pt>
                <c:pt idx="3">
                  <c:v>2024</c:v>
                </c:pt>
              </c:numCache>
            </c:numRef>
          </c:cat>
          <c:val>
            <c:numRef>
              <c:f>Feuil1!$C$76:$F$76</c:f>
              <c:numCache>
                <c:formatCode>#,##0.00</c:formatCode>
                <c:ptCount val="4"/>
                <c:pt idx="0">
                  <c:v>545612.49</c:v>
                </c:pt>
                <c:pt idx="1">
                  <c:v>572893.07999999996</c:v>
                </c:pt>
                <c:pt idx="2">
                  <c:v>601537.76</c:v>
                </c:pt>
                <c:pt idx="3">
                  <c:v>631614.65</c:v>
                </c:pt>
              </c:numCache>
            </c:numRef>
          </c:val>
          <c:smooth val="0"/>
          <c:extLst>
            <c:ext xmlns:c16="http://schemas.microsoft.com/office/drawing/2014/chart" uri="{C3380CC4-5D6E-409C-BE32-E72D297353CC}">
              <c16:uniqueId val="{00000001-FD80-4DB2-8B12-8B3B1DAABE6E}"/>
            </c:ext>
          </c:extLst>
        </c:ser>
        <c:ser>
          <c:idx val="2"/>
          <c:order val="2"/>
          <c:tx>
            <c:strRef>
              <c:f>Feuil1!$B$77</c:f>
              <c:strCache>
                <c:ptCount val="1"/>
                <c:pt idx="0">
                  <c:v>Intervention SRI</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9634994473291989E-2"/>
                  <c:y val="4.54928790608686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D80-4DB2-8B12-8B3B1DAABE6E}"/>
                </c:ext>
              </c:extLst>
            </c:dLbl>
            <c:dLbl>
              <c:idx val="1"/>
              <c:layout>
                <c:manualLayout>
                  <c:x val="-4.0941569157100892E-2"/>
                  <c:y val="5.15184259563479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D80-4DB2-8B12-8B3B1DAABE6E}"/>
                </c:ext>
              </c:extLst>
            </c:dLbl>
            <c:dLbl>
              <c:idx val="2"/>
              <c:layout>
                <c:manualLayout>
                  <c:x val="-3.9634994473291968E-2"/>
                  <c:y val="4.54928790608686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D80-4DB2-8B12-8B3B1DAABE6E}"/>
                </c:ext>
              </c:extLst>
            </c:dLbl>
            <c:dLbl>
              <c:idx val="3"/>
              <c:layout>
                <c:manualLayout>
                  <c:x val="-3.9634994473291968E-2"/>
                  <c:y val="3.94673321653894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D80-4DB2-8B12-8B3B1DAABE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Feuil1!$C$74:$F$74</c:f>
              <c:numCache>
                <c:formatCode>General</c:formatCode>
                <c:ptCount val="4"/>
                <c:pt idx="0">
                  <c:v>2021</c:v>
                </c:pt>
                <c:pt idx="1">
                  <c:v>2022</c:v>
                </c:pt>
                <c:pt idx="2">
                  <c:v>2023</c:v>
                </c:pt>
                <c:pt idx="3">
                  <c:v>2024</c:v>
                </c:pt>
              </c:numCache>
            </c:numRef>
          </c:cat>
          <c:val>
            <c:numRef>
              <c:f>Feuil1!$C$77:$F$77</c:f>
              <c:numCache>
                <c:formatCode>#,##0.00</c:formatCode>
                <c:ptCount val="4"/>
                <c:pt idx="0">
                  <c:v>229014.11</c:v>
                </c:pt>
                <c:pt idx="1">
                  <c:v>212409.68</c:v>
                </c:pt>
                <c:pt idx="2">
                  <c:v>187221.62</c:v>
                </c:pt>
                <c:pt idx="3">
                  <c:v>154985.39000000001</c:v>
                </c:pt>
              </c:numCache>
            </c:numRef>
          </c:val>
          <c:smooth val="0"/>
          <c:extLst>
            <c:ext xmlns:c16="http://schemas.microsoft.com/office/drawing/2014/chart" uri="{C3380CC4-5D6E-409C-BE32-E72D297353CC}">
              <c16:uniqueId val="{00000002-FD80-4DB2-8B12-8B3B1DAABE6E}"/>
            </c:ext>
          </c:extLst>
        </c:ser>
        <c:ser>
          <c:idx val="3"/>
          <c:order val="3"/>
          <c:tx>
            <c:strRef>
              <c:f>Feuil1!$B$78</c:f>
              <c:strCache>
                <c:ptCount val="1"/>
                <c:pt idx="0">
                  <c:v>Intervention traitement des déchets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Feuil1!$C$74:$F$74</c:f>
              <c:numCache>
                <c:formatCode>General</c:formatCode>
                <c:ptCount val="4"/>
                <c:pt idx="0">
                  <c:v>2021</c:v>
                </c:pt>
                <c:pt idx="1">
                  <c:v>2022</c:v>
                </c:pt>
                <c:pt idx="2">
                  <c:v>2023</c:v>
                </c:pt>
                <c:pt idx="3">
                  <c:v>2024</c:v>
                </c:pt>
              </c:numCache>
            </c:numRef>
          </c:cat>
          <c:val>
            <c:numRef>
              <c:f>Feuil1!$C$78:$F$78</c:f>
              <c:numCache>
                <c:formatCode>#,##0.00</c:formatCode>
                <c:ptCount val="4"/>
                <c:pt idx="0">
                  <c:v>260078.7</c:v>
                </c:pt>
                <c:pt idx="1">
                  <c:v>265728.2</c:v>
                </c:pt>
                <c:pt idx="2">
                  <c:v>287785.96000000002</c:v>
                </c:pt>
                <c:pt idx="3">
                  <c:v>283843.3</c:v>
                </c:pt>
              </c:numCache>
            </c:numRef>
          </c:val>
          <c:smooth val="0"/>
          <c:extLst>
            <c:ext xmlns:c16="http://schemas.microsoft.com/office/drawing/2014/chart" uri="{C3380CC4-5D6E-409C-BE32-E72D297353CC}">
              <c16:uniqueId val="{00000003-FD80-4DB2-8B12-8B3B1DAABE6E}"/>
            </c:ext>
          </c:extLst>
        </c:ser>
        <c:dLbls>
          <c:dLblPos val="t"/>
          <c:showLegendKey val="0"/>
          <c:showVal val="1"/>
          <c:showCatName val="0"/>
          <c:showSerName val="0"/>
          <c:showPercent val="0"/>
          <c:showBubbleSize val="0"/>
        </c:dLbls>
        <c:marker val="1"/>
        <c:smooth val="0"/>
        <c:axId val="682707136"/>
        <c:axId val="682704976"/>
      </c:lineChart>
      <c:catAx>
        <c:axId val="68270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82704976"/>
        <c:crosses val="autoZero"/>
        <c:auto val="1"/>
        <c:lblAlgn val="ctr"/>
        <c:lblOffset val="100"/>
        <c:noMultiLvlLbl val="0"/>
      </c:catAx>
      <c:valAx>
        <c:axId val="6827049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8270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Feuil1!$B$83</c:f>
              <c:strCache>
                <c:ptCount val="1"/>
                <c:pt idx="0">
                  <c:v>DEPENSES DE PERSONNEL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Feuil1!$C$82:$F$82</c:f>
              <c:numCache>
                <c:formatCode>General</c:formatCode>
                <c:ptCount val="4"/>
                <c:pt idx="0">
                  <c:v>2021</c:v>
                </c:pt>
                <c:pt idx="1">
                  <c:v>2022</c:v>
                </c:pt>
                <c:pt idx="2">
                  <c:v>2023</c:v>
                </c:pt>
                <c:pt idx="3">
                  <c:v>2024</c:v>
                </c:pt>
              </c:numCache>
            </c:numRef>
          </c:cat>
          <c:val>
            <c:numRef>
              <c:f>Feuil1!$C$83:$F$83</c:f>
              <c:numCache>
                <c:formatCode>#,##0.00</c:formatCode>
                <c:ptCount val="4"/>
                <c:pt idx="0">
                  <c:v>3352103.38</c:v>
                </c:pt>
                <c:pt idx="1">
                  <c:v>3542334.44</c:v>
                </c:pt>
                <c:pt idx="2">
                  <c:v>3858382.24</c:v>
                </c:pt>
                <c:pt idx="3">
                  <c:v>4283497.8899999997</c:v>
                </c:pt>
              </c:numCache>
            </c:numRef>
          </c:val>
          <c:smooth val="0"/>
          <c:extLst>
            <c:ext xmlns:c16="http://schemas.microsoft.com/office/drawing/2014/chart" uri="{C3380CC4-5D6E-409C-BE32-E72D297353CC}">
              <c16:uniqueId val="{00000000-2097-41CC-B760-8E91A1ACA077}"/>
            </c:ext>
          </c:extLst>
        </c:ser>
        <c:dLbls>
          <c:dLblPos val="t"/>
          <c:showLegendKey val="0"/>
          <c:showVal val="1"/>
          <c:showCatName val="0"/>
          <c:showSerName val="0"/>
          <c:showPercent val="0"/>
          <c:showBubbleSize val="0"/>
        </c:dLbls>
        <c:marker val="1"/>
        <c:smooth val="0"/>
        <c:axId val="616254680"/>
        <c:axId val="616253960"/>
      </c:lineChart>
      <c:catAx>
        <c:axId val="61625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6253960"/>
        <c:crosses val="autoZero"/>
        <c:auto val="1"/>
        <c:lblAlgn val="ctr"/>
        <c:lblOffset val="100"/>
        <c:noMultiLvlLbl val="0"/>
      </c:catAx>
      <c:valAx>
        <c:axId val="616253960"/>
        <c:scaling>
          <c:orientation val="minMax"/>
          <c:max val="4700000"/>
          <c:min val="30000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6254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Feuil1!$B$84</c:f>
              <c:strCache>
                <c:ptCount val="1"/>
                <c:pt idx="0">
                  <c:v>DEPENSES DE DETTE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Feuil1!$C$82:$F$82</c:f>
              <c:numCache>
                <c:formatCode>General</c:formatCode>
                <c:ptCount val="4"/>
                <c:pt idx="0">
                  <c:v>2021</c:v>
                </c:pt>
                <c:pt idx="1">
                  <c:v>2022</c:v>
                </c:pt>
                <c:pt idx="2">
                  <c:v>2023</c:v>
                </c:pt>
                <c:pt idx="3">
                  <c:v>2024</c:v>
                </c:pt>
              </c:numCache>
            </c:numRef>
          </c:cat>
          <c:val>
            <c:numRef>
              <c:f>Feuil1!$C$84:$F$84</c:f>
              <c:numCache>
                <c:formatCode>#,##0.00</c:formatCode>
                <c:ptCount val="4"/>
                <c:pt idx="0">
                  <c:v>881889.16</c:v>
                </c:pt>
                <c:pt idx="1">
                  <c:v>979765.76000000001</c:v>
                </c:pt>
                <c:pt idx="2">
                  <c:v>1123835.98</c:v>
                </c:pt>
                <c:pt idx="3">
                  <c:v>1185075.6299999999</c:v>
                </c:pt>
              </c:numCache>
            </c:numRef>
          </c:val>
          <c:smooth val="0"/>
          <c:extLst>
            <c:ext xmlns:c16="http://schemas.microsoft.com/office/drawing/2014/chart" uri="{C3380CC4-5D6E-409C-BE32-E72D297353CC}">
              <c16:uniqueId val="{00000000-510D-41F7-9B87-C3696DE5F141}"/>
            </c:ext>
          </c:extLst>
        </c:ser>
        <c:dLbls>
          <c:dLblPos val="t"/>
          <c:showLegendKey val="0"/>
          <c:showVal val="1"/>
          <c:showCatName val="0"/>
          <c:showSerName val="0"/>
          <c:showPercent val="0"/>
          <c:showBubbleSize val="0"/>
        </c:dLbls>
        <c:marker val="1"/>
        <c:smooth val="0"/>
        <c:axId val="615771744"/>
        <c:axId val="615769224"/>
      </c:lineChart>
      <c:catAx>
        <c:axId val="61577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5769224"/>
        <c:crosses val="autoZero"/>
        <c:auto val="1"/>
        <c:lblAlgn val="ctr"/>
        <c:lblOffset val="100"/>
        <c:noMultiLvlLbl val="0"/>
      </c:catAx>
      <c:valAx>
        <c:axId val="615769224"/>
        <c:scaling>
          <c:orientation val="minMax"/>
          <c:min val="7000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5771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Feuil1!$B$85</c:f>
              <c:strCache>
                <c:ptCount val="1"/>
                <c:pt idx="0">
                  <c:v>DEPENSES DE FONCTIONNEMENT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Feuil1!$C$82:$F$82</c:f>
              <c:numCache>
                <c:formatCode>General</c:formatCode>
                <c:ptCount val="4"/>
                <c:pt idx="0">
                  <c:v>2021</c:v>
                </c:pt>
                <c:pt idx="1">
                  <c:v>2022</c:v>
                </c:pt>
                <c:pt idx="2">
                  <c:v>2023</c:v>
                </c:pt>
                <c:pt idx="3">
                  <c:v>2024</c:v>
                </c:pt>
              </c:numCache>
            </c:numRef>
          </c:cat>
          <c:val>
            <c:numRef>
              <c:f>Feuil1!$C$85:$F$85</c:f>
              <c:numCache>
                <c:formatCode>#,##0.00</c:formatCode>
                <c:ptCount val="4"/>
                <c:pt idx="0">
                  <c:v>1141740.31</c:v>
                </c:pt>
                <c:pt idx="1">
                  <c:v>1317083.3899999999</c:v>
                </c:pt>
                <c:pt idx="2">
                  <c:v>1443390.92</c:v>
                </c:pt>
                <c:pt idx="3">
                  <c:v>1467151.75</c:v>
                </c:pt>
              </c:numCache>
            </c:numRef>
          </c:val>
          <c:smooth val="0"/>
          <c:extLst>
            <c:ext xmlns:c16="http://schemas.microsoft.com/office/drawing/2014/chart" uri="{C3380CC4-5D6E-409C-BE32-E72D297353CC}">
              <c16:uniqueId val="{00000000-6BD1-4925-B151-2B1BDF28A04D}"/>
            </c:ext>
          </c:extLst>
        </c:ser>
        <c:dLbls>
          <c:dLblPos val="t"/>
          <c:showLegendKey val="0"/>
          <c:showVal val="1"/>
          <c:showCatName val="0"/>
          <c:showSerName val="0"/>
          <c:showPercent val="0"/>
          <c:showBubbleSize val="0"/>
        </c:dLbls>
        <c:marker val="1"/>
        <c:smooth val="0"/>
        <c:axId val="614427056"/>
        <c:axId val="615771024"/>
      </c:lineChart>
      <c:catAx>
        <c:axId val="61442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5771024"/>
        <c:crosses val="autoZero"/>
        <c:auto val="1"/>
        <c:lblAlgn val="ctr"/>
        <c:lblOffset val="100"/>
        <c:noMultiLvlLbl val="0"/>
      </c:catAx>
      <c:valAx>
        <c:axId val="615771024"/>
        <c:scaling>
          <c:orientation val="minMax"/>
          <c:min val="8000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14427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Feuil1!$C$88:$F$88</c:f>
              <c:numCache>
                <c:formatCode>General</c:formatCode>
                <c:ptCount val="4"/>
                <c:pt idx="0">
                  <c:v>2021</c:v>
                </c:pt>
                <c:pt idx="1">
                  <c:v>2022</c:v>
                </c:pt>
                <c:pt idx="2">
                  <c:v>2023</c:v>
                </c:pt>
                <c:pt idx="3">
                  <c:v>2024</c:v>
                </c:pt>
              </c:numCache>
            </c:numRef>
          </c:cat>
          <c:val>
            <c:numRef>
              <c:f>Feuil1!$C$89:$F$89</c:f>
              <c:numCache>
                <c:formatCode>#,##0.00</c:formatCode>
                <c:ptCount val="4"/>
                <c:pt idx="0">
                  <c:v>4395255.59</c:v>
                </c:pt>
                <c:pt idx="1">
                  <c:v>2879998.5</c:v>
                </c:pt>
                <c:pt idx="2">
                  <c:v>1548088.49</c:v>
                </c:pt>
                <c:pt idx="3">
                  <c:v>4574811.34</c:v>
                </c:pt>
              </c:numCache>
            </c:numRef>
          </c:val>
          <c:extLst>
            <c:ext xmlns:c16="http://schemas.microsoft.com/office/drawing/2014/chart" uri="{C3380CC4-5D6E-409C-BE32-E72D297353CC}">
              <c16:uniqueId val="{00000000-4376-4F22-A884-1ADEC2DC822D}"/>
            </c:ext>
          </c:extLst>
        </c:ser>
        <c:dLbls>
          <c:showLegendKey val="0"/>
          <c:showVal val="0"/>
          <c:showCatName val="0"/>
          <c:showSerName val="0"/>
          <c:showPercent val="0"/>
          <c:showBubbleSize val="0"/>
        </c:dLbls>
        <c:gapWidth val="219"/>
        <c:overlap val="-27"/>
        <c:axId val="654038184"/>
        <c:axId val="654039624"/>
      </c:barChart>
      <c:catAx>
        <c:axId val="65403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4039624"/>
        <c:crosses val="autoZero"/>
        <c:auto val="1"/>
        <c:lblAlgn val="ctr"/>
        <c:lblOffset val="100"/>
        <c:noMultiLvlLbl val="0"/>
      </c:catAx>
      <c:valAx>
        <c:axId val="6540396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4038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Feuil1!$B$93</c:f>
              <c:strCache>
                <c:ptCount val="1"/>
                <c:pt idx="0">
                  <c:v>Emprunts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Feuil1!$D$92:$G$92</c:f>
              <c:numCache>
                <c:formatCode>General</c:formatCode>
                <c:ptCount val="4"/>
                <c:pt idx="0">
                  <c:v>2021</c:v>
                </c:pt>
                <c:pt idx="1">
                  <c:v>2022</c:v>
                </c:pt>
                <c:pt idx="2">
                  <c:v>2023</c:v>
                </c:pt>
                <c:pt idx="3">
                  <c:v>2024</c:v>
                </c:pt>
              </c:numCache>
            </c:numRef>
          </c:cat>
          <c:val>
            <c:numRef>
              <c:f>Feuil1!$D$93:$G$93</c:f>
              <c:numCache>
                <c:formatCode>_(* #,##0.00_);_(* \(#,##0.00\);_(* "-"??_);_(@_)</c:formatCode>
                <c:ptCount val="4"/>
                <c:pt idx="0">
                  <c:v>2294905.04</c:v>
                </c:pt>
                <c:pt idx="1">
                  <c:v>1996280.61</c:v>
                </c:pt>
                <c:pt idx="2">
                  <c:v>1453175.39</c:v>
                </c:pt>
                <c:pt idx="3">
                  <c:v>3179064.96</c:v>
                </c:pt>
              </c:numCache>
            </c:numRef>
          </c:val>
          <c:extLst>
            <c:ext xmlns:c16="http://schemas.microsoft.com/office/drawing/2014/chart" uri="{C3380CC4-5D6E-409C-BE32-E72D297353CC}">
              <c16:uniqueId val="{00000000-48A3-464A-854A-ECD756D50485}"/>
            </c:ext>
          </c:extLst>
        </c:ser>
        <c:ser>
          <c:idx val="1"/>
          <c:order val="1"/>
          <c:tx>
            <c:strRef>
              <c:f>Feuil1!$B$94</c:f>
              <c:strCache>
                <c:ptCount val="1"/>
                <c:pt idx="0">
                  <c:v>Subsides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Feuil1!$D$92:$G$92</c:f>
              <c:numCache>
                <c:formatCode>General</c:formatCode>
                <c:ptCount val="4"/>
                <c:pt idx="0">
                  <c:v>2021</c:v>
                </c:pt>
                <c:pt idx="1">
                  <c:v>2022</c:v>
                </c:pt>
                <c:pt idx="2">
                  <c:v>2023</c:v>
                </c:pt>
                <c:pt idx="3">
                  <c:v>2024</c:v>
                </c:pt>
              </c:numCache>
            </c:numRef>
          </c:cat>
          <c:val>
            <c:numRef>
              <c:f>Feuil1!$D$94:$G$94</c:f>
              <c:numCache>
                <c:formatCode>_(* #,##0.00_);_(* \(#,##0.00\);_(* "-"??_);_(@_)</c:formatCode>
                <c:ptCount val="4"/>
                <c:pt idx="0">
                  <c:v>1244319.76</c:v>
                </c:pt>
                <c:pt idx="1">
                  <c:v>1152169.02</c:v>
                </c:pt>
                <c:pt idx="2">
                  <c:v>1114178.93</c:v>
                </c:pt>
                <c:pt idx="3">
                  <c:v>746612.32</c:v>
                </c:pt>
              </c:numCache>
            </c:numRef>
          </c:val>
          <c:extLst>
            <c:ext xmlns:c16="http://schemas.microsoft.com/office/drawing/2014/chart" uri="{C3380CC4-5D6E-409C-BE32-E72D297353CC}">
              <c16:uniqueId val="{00000001-48A3-464A-854A-ECD756D50485}"/>
            </c:ext>
          </c:extLst>
        </c:ser>
        <c:ser>
          <c:idx val="2"/>
          <c:order val="2"/>
          <c:tx>
            <c:strRef>
              <c:f>Feuil1!$B$95</c:f>
              <c:strCache>
                <c:ptCount val="1"/>
                <c:pt idx="0">
                  <c:v>Auto-financement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Feuil1!$D$92:$G$92</c:f>
              <c:numCache>
                <c:formatCode>General</c:formatCode>
                <c:ptCount val="4"/>
                <c:pt idx="0">
                  <c:v>2021</c:v>
                </c:pt>
                <c:pt idx="1">
                  <c:v>2022</c:v>
                </c:pt>
                <c:pt idx="2">
                  <c:v>2023</c:v>
                </c:pt>
                <c:pt idx="3">
                  <c:v>2024</c:v>
                </c:pt>
              </c:numCache>
            </c:numRef>
          </c:cat>
          <c:val>
            <c:numRef>
              <c:f>Feuil1!$D$95:$G$95</c:f>
              <c:numCache>
                <c:formatCode>_(* #,##0.00_);_(* \(#,##0.00\);_(* "-"??_);_(@_)</c:formatCode>
                <c:ptCount val="4"/>
                <c:pt idx="0">
                  <c:v>1457923.17</c:v>
                </c:pt>
                <c:pt idx="1">
                  <c:v>640493.15</c:v>
                </c:pt>
                <c:pt idx="2">
                  <c:v>1251860.9099999999</c:v>
                </c:pt>
                <c:pt idx="3">
                  <c:v>1202000</c:v>
                </c:pt>
              </c:numCache>
            </c:numRef>
          </c:val>
          <c:extLst>
            <c:ext xmlns:c16="http://schemas.microsoft.com/office/drawing/2014/chart" uri="{C3380CC4-5D6E-409C-BE32-E72D297353CC}">
              <c16:uniqueId val="{00000002-48A3-464A-854A-ECD756D50485}"/>
            </c:ext>
          </c:extLst>
        </c:ser>
        <c:dLbls>
          <c:showLegendKey val="0"/>
          <c:showVal val="1"/>
          <c:showCatName val="0"/>
          <c:showSerName val="0"/>
          <c:showPercent val="0"/>
          <c:showBubbleSize val="0"/>
        </c:dLbls>
        <c:gapWidth val="150"/>
        <c:overlap val="100"/>
        <c:axId val="655157072"/>
        <c:axId val="655158872"/>
      </c:barChart>
      <c:catAx>
        <c:axId val="65515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5158872"/>
        <c:crosses val="autoZero"/>
        <c:auto val="1"/>
        <c:lblAlgn val="ctr"/>
        <c:lblOffset val="100"/>
        <c:noMultiLvlLbl val="0"/>
      </c:catAx>
      <c:valAx>
        <c:axId val="655158872"/>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515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91316512344106"/>
          <c:y val="7.0593425987204944E-2"/>
          <c:w val="0.80208683487655896"/>
          <c:h val="0.84911419494138352"/>
        </c:manualLayout>
      </c:layout>
      <c:lineChart>
        <c:grouping val="standard"/>
        <c:varyColors val="0"/>
        <c:dLbls>
          <c:dLblPos val="t"/>
          <c:showLegendKey val="0"/>
          <c:showVal val="1"/>
          <c:showCatName val="0"/>
          <c:showSerName val="0"/>
          <c:showPercent val="0"/>
          <c:showBubbleSize val="0"/>
        </c:dLbls>
        <c:marker val="1"/>
        <c:smooth val="0"/>
        <c:axId val="448190288"/>
        <c:axId val="448188328"/>
      </c:lineChart>
      <c:catAx>
        <c:axId val="44819028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8328"/>
        <c:crosses val="autoZero"/>
        <c:auto val="1"/>
        <c:lblAlgn val="ctr"/>
        <c:lblOffset val="100"/>
        <c:noMultiLvlLbl val="0"/>
      </c:catAx>
      <c:valAx>
        <c:axId val="44818832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9028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135"/>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50444" y="0"/>
            <a:ext cx="2945659" cy="498135"/>
          </a:xfrm>
          <a:prstGeom prst="rect">
            <a:avLst/>
          </a:prstGeom>
        </p:spPr>
        <p:txBody>
          <a:bodyPr vert="horz" lIns="91440" tIns="45720" rIns="91440" bIns="45720" rtlCol="0"/>
          <a:lstStyle>
            <a:lvl1pPr algn="r">
              <a:defRPr sz="1200"/>
            </a:lvl1pPr>
          </a:lstStyle>
          <a:p>
            <a:pPr rtl="0"/>
            <a:fld id="{E6105379-B7BF-464A-92A9-0A006A87CC57}" type="datetime1">
              <a:rPr lang="fr-FR" smtClean="0"/>
              <a:t>26/05/2025</a:t>
            </a:fld>
            <a:endParaRPr lang="fr-FR" dirty="0"/>
          </a:p>
        </p:txBody>
      </p:sp>
      <p:sp>
        <p:nvSpPr>
          <p:cNvPr id="4" name="Espace réservé du pied de page 3"/>
          <p:cNvSpPr>
            <a:spLocks noGrp="1"/>
          </p:cNvSpPr>
          <p:nvPr>
            <p:ph type="ftr" sz="quarter" idx="2"/>
          </p:nvPr>
        </p:nvSpPr>
        <p:spPr>
          <a:xfrm>
            <a:off x="1" y="9430092"/>
            <a:ext cx="2945659" cy="498134"/>
          </a:xfrm>
          <a:prstGeom prst="rect">
            <a:avLst/>
          </a:prstGeom>
        </p:spPr>
        <p:txBody>
          <a:bodyPr vert="horz" lIns="91440" tIns="45720" rIns="91440" bIns="45720" rtlCol="0" anchor="b"/>
          <a:lstStyle>
            <a:lvl1pPr algn="l">
              <a:defRPr sz="1200"/>
            </a:lvl1pPr>
          </a:lstStyle>
          <a:p>
            <a:pPr rtl="0"/>
            <a:r>
              <a:rPr lang="fr-FR"/>
              <a:t>Commune de Celles - Compte 2018</a:t>
            </a:r>
            <a:endParaRPr lang="fr-FR" dirty="0"/>
          </a:p>
        </p:txBody>
      </p:sp>
      <p:sp>
        <p:nvSpPr>
          <p:cNvPr id="5" name="Espace réservé du numéro de diapositive 4"/>
          <p:cNvSpPr>
            <a:spLocks noGrp="1"/>
          </p:cNvSpPr>
          <p:nvPr>
            <p:ph type="sldNum" sz="quarter" idx="3"/>
          </p:nvPr>
        </p:nvSpPr>
        <p:spPr>
          <a:xfrm>
            <a:off x="3850444" y="9430092"/>
            <a:ext cx="2945659" cy="498134"/>
          </a:xfrm>
          <a:prstGeom prst="rect">
            <a:avLst/>
          </a:prstGeom>
        </p:spPr>
        <p:txBody>
          <a:bodyPr vert="horz" lIns="91440" tIns="45720" rIns="91440" bIns="45720" rtlCol="0" anchor="b"/>
          <a:lstStyle>
            <a:lvl1pPr algn="r">
              <a:defRPr sz="1200"/>
            </a:lvl1pPr>
          </a:lstStyle>
          <a:p>
            <a:pPr rtl="0"/>
            <a:fld id="{B828588A-5C4E-401A-AECC-B6F63A9DE965}" type="slidenum">
              <a:rPr lang="fr-FR" smtClean="0"/>
              <a:t>‹N°›</a:t>
            </a:fld>
            <a:endParaRPr lang="fr-F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135"/>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50444" y="0"/>
            <a:ext cx="2945659" cy="498135"/>
          </a:xfrm>
          <a:prstGeom prst="rect">
            <a:avLst/>
          </a:prstGeom>
        </p:spPr>
        <p:txBody>
          <a:bodyPr vert="horz" lIns="91440" tIns="45720" rIns="91440" bIns="45720" rtlCol="0"/>
          <a:lstStyle>
            <a:lvl1pPr algn="r">
              <a:defRPr sz="1200"/>
            </a:lvl1pPr>
          </a:lstStyle>
          <a:p>
            <a:fld id="{49E4A87B-91FD-4DB5-841C-7DFF81763246}" type="datetime1">
              <a:rPr lang="fr-FR" smtClean="0"/>
              <a:pPr/>
              <a:t>26/05/2025</a:t>
            </a:fld>
            <a:endParaRPr lang="fr-FR" dirty="0"/>
          </a:p>
        </p:txBody>
      </p:sp>
      <p:sp>
        <p:nvSpPr>
          <p:cNvPr id="4" name="Espace réservé d’image de diapositive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79768" y="4777959"/>
            <a:ext cx="5438140" cy="3909239"/>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1" y="9430092"/>
            <a:ext cx="2945659" cy="498134"/>
          </a:xfrm>
          <a:prstGeom prst="rect">
            <a:avLst/>
          </a:prstGeom>
        </p:spPr>
        <p:txBody>
          <a:bodyPr vert="horz" lIns="91440" tIns="45720" rIns="91440" bIns="45720" rtlCol="0" anchor="b"/>
          <a:lstStyle>
            <a:lvl1pPr algn="l">
              <a:defRPr sz="1200"/>
            </a:lvl1pPr>
          </a:lstStyle>
          <a:p>
            <a:pPr rtl="0"/>
            <a:r>
              <a:rPr lang="fr-FR" noProof="0"/>
              <a:t>Commune de Celles - Compte 2018</a:t>
            </a:r>
            <a:endParaRPr lang="fr-FR" noProof="0" dirty="0"/>
          </a:p>
        </p:txBody>
      </p:sp>
      <p:sp>
        <p:nvSpPr>
          <p:cNvPr id="7" name="Espace réservé du numéro de diapositive 6"/>
          <p:cNvSpPr>
            <a:spLocks noGrp="1"/>
          </p:cNvSpPr>
          <p:nvPr>
            <p:ph type="sldNum" sz="quarter" idx="5"/>
          </p:nvPr>
        </p:nvSpPr>
        <p:spPr>
          <a:xfrm>
            <a:off x="3850444" y="9430092"/>
            <a:ext cx="2945659" cy="498134"/>
          </a:xfrm>
          <a:prstGeom prst="rect">
            <a:avLst/>
          </a:prstGeom>
        </p:spPr>
        <p:txBody>
          <a:bodyPr vert="horz" lIns="91440" tIns="45720" rIns="91440" bIns="45720" rtlCol="0" anchor="b"/>
          <a:lstStyle>
            <a:lvl1pPr algn="r">
              <a:defRPr sz="1200"/>
            </a:lvl1pPr>
          </a:lstStyle>
          <a:p>
            <a:pPr rtl="0"/>
            <a:fld id="{77542409-6A04-4DC6-AC3A-D3758287A8F2}" type="slidenum">
              <a:rPr lang="fr-FR" noProof="0" smtClean="0"/>
              <a:t>‹N°›</a:t>
            </a:fld>
            <a:endParaRPr lang="fr-FR"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r>
              <a:rPr lang="fr-FR" dirty="0"/>
              <a:t>Je vais vous exposer dans les grandes lignes le compte communal de </a:t>
            </a:r>
            <a:r>
              <a:rPr lang="fr-FR"/>
              <a:t>l’exercice 2024,  </a:t>
            </a:r>
            <a:r>
              <a:rPr lang="fr-FR" dirty="0"/>
              <a:t>Celui-ci vous a été présenté avec plus de détails lors de la commission des finances de ce </a:t>
            </a:r>
            <a:r>
              <a:rPr lang="fr-FR"/>
              <a:t>mardi 22 mai.  </a:t>
            </a:r>
            <a:r>
              <a:rPr lang="fr-FR" dirty="0"/>
              <a:t>Le rapport prévu par l’article L1122-23 ainsi que la synthèse analytique vous permettent également d’avoir une vision d’ensemble sur les recettes et dépenses de l’année considérée.</a:t>
            </a:r>
          </a:p>
        </p:txBody>
      </p:sp>
      <p:sp>
        <p:nvSpPr>
          <p:cNvPr id="5" name="Espace réservé du pied de page 4">
            <a:extLst>
              <a:ext uri="{FF2B5EF4-FFF2-40B4-BE49-F238E27FC236}">
                <a16:creationId xmlns:a16="http://schemas.microsoft.com/office/drawing/2014/main" id="{DFF1E968-C689-45A7-AB2E-566757EBADF6}"/>
              </a:ext>
            </a:extLst>
          </p:cNvPr>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Commençons par le service ordinaire</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198847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a:p>
            <a:r>
              <a:rPr lang="fr-BE" dirty="0"/>
              <a:t>D’abord le résultat global qui reprend l’exercice propre mais aussi les exercices antérieurs</a:t>
            </a:r>
          </a:p>
          <a:p>
            <a:r>
              <a:rPr lang="fr-BE" dirty="0"/>
              <a:t>LE BONI COMPTABLE = Différence entre les droits constatés (à droite) et les imputations</a:t>
            </a:r>
          </a:p>
          <a:p>
            <a:r>
              <a:rPr lang="fr-BE" dirty="0"/>
              <a:t>LE BONI BUDGETAIRE = Différence entre les droits constatés et les engagements </a:t>
            </a:r>
          </a:p>
          <a:p>
            <a:r>
              <a:rPr lang="fr-BE" dirty="0"/>
              <a:t>Le boni budgétaire est de </a:t>
            </a:r>
            <a:r>
              <a:rPr lang="fr-BE" sz="1200" b="1" dirty="0"/>
              <a:t>813.380,10</a:t>
            </a:r>
            <a:r>
              <a:rPr lang="fr-BE" dirty="0"/>
              <a:t>  €, le boni comptable est quant à lui de </a:t>
            </a:r>
            <a:r>
              <a:rPr lang="fr-BE" sz="1200" b="1" dirty="0"/>
              <a:t>911.040,53</a:t>
            </a:r>
            <a:r>
              <a:rPr lang="fr-BE" dirty="0"/>
              <a:t> €, dont des engagements à reporter pour </a:t>
            </a:r>
            <a:r>
              <a:rPr lang="fr-BE" sz="1200" b="1" dirty="0"/>
              <a:t>97.660,43</a:t>
            </a:r>
            <a:r>
              <a:rPr lang="fr-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9274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Analysons maintenant le résultat de l’exercice propre, càd le résultat de l’année 2023.</a:t>
            </a:r>
          </a:p>
          <a:p>
            <a:endParaRPr lang="fr-BE" i="0" dirty="0"/>
          </a:p>
          <a:p>
            <a:r>
              <a:rPr lang="fr-BE" i="0" dirty="0"/>
              <a:t>A savoir que les engagements tiennent compte de la provision de 200.000€ prélevées pour le CPAS. (on en reparlera plus tard)</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45022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Vous</a:t>
            </a:r>
            <a:r>
              <a:rPr lang="nl-BE" dirty="0"/>
              <a:t> </a:t>
            </a:r>
            <a:r>
              <a:rPr lang="nl-BE" dirty="0" err="1"/>
              <a:t>voyez</a:t>
            </a:r>
            <a:r>
              <a:rPr lang="nl-BE" dirty="0"/>
              <a:t> </a:t>
            </a:r>
            <a:r>
              <a:rPr lang="nl-BE" dirty="0" err="1"/>
              <a:t>sur</a:t>
            </a:r>
            <a:r>
              <a:rPr lang="nl-BE" dirty="0"/>
              <a:t> </a:t>
            </a:r>
            <a:r>
              <a:rPr lang="nl-BE" dirty="0" err="1"/>
              <a:t>le</a:t>
            </a:r>
            <a:r>
              <a:rPr lang="nl-BE" dirty="0"/>
              <a:t> tableau </a:t>
            </a:r>
            <a:r>
              <a:rPr lang="nl-BE" dirty="0" err="1"/>
              <a:t>l’évolution</a:t>
            </a:r>
            <a:r>
              <a:rPr lang="nl-BE" dirty="0"/>
              <a:t> </a:t>
            </a:r>
            <a:r>
              <a:rPr lang="nl-BE" dirty="0" err="1"/>
              <a:t>budgétaire</a:t>
            </a:r>
            <a:r>
              <a:rPr lang="nl-BE" dirty="0"/>
              <a:t> </a:t>
            </a:r>
            <a:r>
              <a:rPr lang="nl-BE" dirty="0" err="1"/>
              <a:t>sur</a:t>
            </a:r>
            <a:r>
              <a:rPr lang="nl-BE" dirty="0"/>
              <a:t> les 5 </a:t>
            </a:r>
            <a:r>
              <a:rPr lang="nl-BE" dirty="0" err="1"/>
              <a:t>dernières</a:t>
            </a:r>
            <a:r>
              <a:rPr lang="nl-BE" dirty="0"/>
              <a:t> </a:t>
            </a:r>
            <a:r>
              <a:rPr lang="nl-BE" dirty="0" err="1"/>
              <a:t>années</a:t>
            </a: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err="1"/>
              <a:t>Nous</a:t>
            </a:r>
            <a:r>
              <a:rPr lang="nl-BE" dirty="0"/>
              <a:t> </a:t>
            </a:r>
            <a:r>
              <a:rPr lang="nl-BE" dirty="0" err="1"/>
              <a:t>détaillerons</a:t>
            </a:r>
            <a:r>
              <a:rPr lang="nl-BE" dirty="0"/>
              <a:t> les </a:t>
            </a:r>
            <a:r>
              <a:rPr lang="nl-BE" dirty="0" err="1"/>
              <a:t>composantes</a:t>
            </a:r>
            <a:r>
              <a:rPr lang="nl-BE" dirty="0"/>
              <a:t> du </a:t>
            </a:r>
            <a:r>
              <a:rPr lang="nl-BE" dirty="0" err="1"/>
              <a:t>résultat</a:t>
            </a:r>
            <a:r>
              <a:rPr lang="nl-BE" dirty="0"/>
              <a:t> de </a:t>
            </a:r>
            <a:r>
              <a:rPr lang="nl-BE" u="sng" dirty="0" err="1"/>
              <a:t>l’exercice</a:t>
            </a:r>
            <a:r>
              <a:rPr lang="nl-BE" u="sng" dirty="0"/>
              <a:t> </a:t>
            </a:r>
            <a:r>
              <a:rPr lang="nl-BE" u="sng" dirty="0" err="1"/>
              <a:t>propre</a:t>
            </a:r>
            <a:r>
              <a:rPr lang="nl-BE" u="none" dirty="0"/>
              <a:t> </a:t>
            </a:r>
            <a:r>
              <a:rPr lang="nl-BE" dirty="0"/>
              <a:t>par la suite, </a:t>
            </a:r>
            <a:r>
              <a:rPr lang="nl-BE" dirty="0" err="1"/>
              <a:t>résultat</a:t>
            </a:r>
            <a:r>
              <a:rPr lang="nl-BE" dirty="0"/>
              <a:t> </a:t>
            </a:r>
            <a:r>
              <a:rPr lang="nl-BE" dirty="0" err="1"/>
              <a:t>qui</a:t>
            </a:r>
            <a:r>
              <a:rPr lang="nl-BE" dirty="0"/>
              <a:t> </a:t>
            </a:r>
            <a:r>
              <a:rPr lang="nl-BE" dirty="0" err="1"/>
              <a:t>est</a:t>
            </a:r>
            <a:r>
              <a:rPr lang="nl-BE" dirty="0"/>
              <a:t> de </a:t>
            </a:r>
            <a:r>
              <a:rPr lang="fr-BE" sz="1200" b="0" kern="1200" dirty="0">
                <a:solidFill>
                  <a:schemeClr val="tx1"/>
                </a:solidFill>
                <a:effectLst/>
                <a:latin typeface="Calibri" panose="020F0502020204030204" pitchFamily="34" charset="0"/>
                <a:ea typeface="+mn-ea"/>
                <a:cs typeface="Calibri" panose="020F0502020204030204" pitchFamily="34" charset="0"/>
              </a:rPr>
              <a:t>18.753,99</a:t>
            </a:r>
            <a:r>
              <a:rPr lang="nl-BE" dirty="0"/>
              <a:t> €</a:t>
            </a:r>
          </a:p>
          <a:p>
            <a:r>
              <a:rPr lang="nl-BE" dirty="0" err="1"/>
              <a:t>Aux</a:t>
            </a:r>
            <a:r>
              <a:rPr lang="nl-BE" dirty="0"/>
              <a:t> </a:t>
            </a:r>
            <a:r>
              <a:rPr lang="nl-BE" u="sng" dirty="0" err="1"/>
              <a:t>exercices</a:t>
            </a:r>
            <a:r>
              <a:rPr lang="nl-BE" u="sng" dirty="0"/>
              <a:t> </a:t>
            </a:r>
            <a:r>
              <a:rPr lang="nl-BE" u="sng" dirty="0" err="1"/>
              <a:t>antérieurs</a:t>
            </a:r>
            <a:r>
              <a:rPr lang="nl-BE" dirty="0"/>
              <a:t>, en recettes, </a:t>
            </a:r>
            <a:r>
              <a:rPr lang="nl-BE" dirty="0" err="1"/>
              <a:t>il</a:t>
            </a:r>
            <a:r>
              <a:rPr lang="nl-BE" dirty="0"/>
              <a:t> y a </a:t>
            </a:r>
            <a:r>
              <a:rPr lang="nl-BE" dirty="0" err="1"/>
              <a:t>principalement</a:t>
            </a:r>
            <a:r>
              <a:rPr lang="nl-BE" dirty="0"/>
              <a:t> </a:t>
            </a:r>
            <a:r>
              <a:rPr lang="nl-BE" dirty="0" err="1"/>
              <a:t>le</a:t>
            </a:r>
            <a:r>
              <a:rPr lang="nl-BE" dirty="0"/>
              <a:t> boni </a:t>
            </a:r>
            <a:r>
              <a:rPr lang="nl-BE" dirty="0" err="1"/>
              <a:t>global</a:t>
            </a:r>
            <a:r>
              <a:rPr lang="nl-BE" dirty="0"/>
              <a:t> du </a:t>
            </a:r>
            <a:r>
              <a:rPr lang="nl-BE" dirty="0" err="1"/>
              <a:t>compte</a:t>
            </a:r>
            <a:r>
              <a:rPr lang="nl-BE" dirty="0"/>
              <a:t> 2023. </a:t>
            </a:r>
          </a:p>
          <a:p>
            <a:r>
              <a:rPr lang="nl-BE" dirty="0"/>
              <a:t>Les </a:t>
            </a:r>
            <a:r>
              <a:rPr lang="nl-BE" u="sng" dirty="0" err="1"/>
              <a:t>prélèvements</a:t>
            </a:r>
            <a:r>
              <a:rPr lang="nl-BE" dirty="0"/>
              <a:t> correspondent </a:t>
            </a:r>
            <a:r>
              <a:rPr lang="nl-BE" dirty="0" err="1"/>
              <a:t>aux</a:t>
            </a:r>
            <a:r>
              <a:rPr lang="nl-BE" dirty="0"/>
              <a:t> transferts du service ordinaire en faveur du service extraordinaire.</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20886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59360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Commençons par les recettes qui s’élèvent à +/- 9.175.000€. Il existe quatre natures de recettes différentes: les recettes de transferts, les recettes de prestations, les recettes de dette et les recettes de prélèvement,</a:t>
            </a:r>
          </a:p>
          <a:p>
            <a:r>
              <a:rPr lang="fr-BE" dirty="0"/>
              <a:t>La majeure partie des recettes sont des recettes de transferts (en orange) qui représentent 89 % de la totalité des recettes. </a:t>
            </a:r>
          </a:p>
          <a:p>
            <a:r>
              <a:rPr lang="fr-BE" i="1" dirty="0"/>
              <a:t>Passer au slide suivant pour les détailler.</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82719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85420" marR="55880" indent="454025" algn="just">
              <a:lnSpc>
                <a:spcPct val="107000"/>
              </a:lnSpc>
              <a:spcAft>
                <a:spcPts val="1305"/>
              </a:spcAft>
            </a:pPr>
            <a:r>
              <a:rPr lang="fr-BE" sz="1800" dirty="0">
                <a:solidFill>
                  <a:srgbClr val="000000"/>
                </a:solidFill>
                <a:effectLst/>
                <a:latin typeface="Calibri" panose="020F0502020204030204" pitchFamily="34" charset="0"/>
                <a:ea typeface="Calibri" panose="020F0502020204030204" pitchFamily="34" charset="0"/>
              </a:rPr>
              <a:t>Parmi les recettes de transferts, on retrouve principalement les taxes et additionnels (4.239.525,90 €), le fonds des communes (2.047.548,37 €), ainsi que la contribution de l'autorité supérieure dans les frais de personnel et de fonctionnement dont la subvention A.P.E. (754.612,08 €). Parmi les autres subventions et transferts, on retrouve notamment </a:t>
            </a:r>
            <a:r>
              <a:rPr lang="fr-BE" sz="1800" dirty="0">
                <a:solidFill>
                  <a:srgbClr val="FF0000"/>
                </a:solidFill>
                <a:effectLst/>
                <a:latin typeface="Calibri" panose="020F0502020204030204" pitchFamily="34" charset="0"/>
                <a:ea typeface="Calibri" panose="020F0502020204030204" pitchFamily="34" charset="0"/>
              </a:rPr>
              <a:t>la subvention Plan de Cohésion Sociale (xxx€), les amendes administratives (xxx,00€). </a:t>
            </a:r>
            <a:endParaRPr lang="fr-BE" sz="1800" dirty="0">
              <a:solidFill>
                <a:srgbClr val="FF0000"/>
              </a:solidFill>
              <a:effectLst/>
              <a:latin typeface="Times New Roman" panose="02020603050405020304" pitchFamily="18" charset="0"/>
              <a:ea typeface="Times New Roman" panose="02020603050405020304" pitchFamily="18" charset="0"/>
            </a:endParaRP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57537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800" dirty="0">
                <a:effectLst/>
                <a:latin typeface="Calibri" panose="020F0502020204030204" pitchFamily="34" charset="0"/>
                <a:ea typeface="Calibri" panose="020F0502020204030204" pitchFamily="34" charset="0"/>
              </a:rPr>
              <a:t>Parmi </a:t>
            </a:r>
            <a:r>
              <a:rPr lang="fr-BE" sz="1800" u="sng" dirty="0">
                <a:effectLst/>
                <a:latin typeface="Calibri" panose="020F0502020204030204" pitchFamily="34" charset="0"/>
                <a:ea typeface="Calibri" panose="020F0502020204030204" pitchFamily="34" charset="0"/>
              </a:rPr>
              <a:t>les recettes de prestations</a:t>
            </a:r>
            <a:r>
              <a:rPr lang="fr-BE" sz="1800" dirty="0">
                <a:effectLst/>
                <a:latin typeface="Calibri" panose="020F0502020204030204" pitchFamily="34" charset="0"/>
                <a:ea typeface="Calibri" panose="020F0502020204030204" pitchFamily="34" charset="0"/>
              </a:rPr>
              <a:t>, on retrouve principalement la redevance sur l'occupation du domaine public par les gestionnaires du réseau de distribution de gaz et d'électricité de 185.252,79 €, ainsi que les recettes de la crèche (143.956,72 €), de l'Accueil Temps Libre (46.554,80 €), repas scolaires (45.624,80 €), plaines de jeux (12.235,00 €) et autres. On retrouve également les droits de chasses et les fermages, la location des immeubles communaux (62.199,32 €) pour logements communaux, d'insertion et de transit), la location des salles de sports et de fêtes (28.226,25 €), etc. </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964840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i="1" dirty="0"/>
              <a:t>Les recettes de dette constituent 2 % des recettes communales dont principalement les dividendes des intercommunales et les intérêts </a:t>
            </a:r>
            <a:r>
              <a:rPr lang="fr-BE" i="1" dirty="0" err="1"/>
              <a:t>créditeus</a:t>
            </a:r>
            <a:r>
              <a:rPr lang="fr-BE" i="1" dirty="0"/>
              <a:t> sur compte pour un montant total de </a:t>
            </a:r>
            <a:r>
              <a:rPr lang="fr-BE" sz="1800" dirty="0">
                <a:effectLst/>
                <a:latin typeface="Calibri" panose="020F0502020204030204" pitchFamily="34" charset="0"/>
                <a:ea typeface="Times New Roman" panose="02020603050405020304" pitchFamily="18" charset="0"/>
              </a:rPr>
              <a:t>184.869,72</a:t>
            </a:r>
            <a:r>
              <a:rPr lang="fr-BE" i="1" dirty="0"/>
              <a:t> €.</a:t>
            </a:r>
          </a:p>
          <a:p>
            <a:endParaRPr lang="fr-BE" dirty="0"/>
          </a:p>
        </p:txBody>
      </p:sp>
      <p:sp>
        <p:nvSpPr>
          <p:cNvPr id="4" name="Espace réservé du pied de page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4D3E2F"/>
                </a:solidFill>
                <a:effectLst/>
                <a:uLnTx/>
                <a:uFillTx/>
                <a:latin typeface="Corbel" panose="020B0503020204020204"/>
                <a:ea typeface="+mn-ea"/>
                <a:cs typeface="+mn-cs"/>
              </a:rPr>
              <a:t>Commune de Celles - Compte 2018</a:t>
            </a:r>
            <a:endParaRPr kumimoji="0" lang="fr-FR" sz="1200" b="0" i="0" u="none" strike="noStrike" kern="1200" cap="none" spc="0" normalizeH="0" baseline="0" noProof="0" dirty="0">
              <a:ln>
                <a:noFill/>
              </a:ln>
              <a:solidFill>
                <a:srgbClr val="4D3E2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473432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a:t>Les Recettes de prestations en </a:t>
            </a:r>
            <a:r>
              <a:rPr lang="nl-BE" u="sng" dirty="0" err="1"/>
              <a:t>augmentation</a:t>
            </a:r>
            <a:r>
              <a:rPr lang="nl-BE" u="sng" dirty="0"/>
              <a:t> de 11,40 %</a:t>
            </a:r>
            <a:endParaRPr lang="fr-BE" u="sng" dirty="0"/>
          </a:p>
          <a:p>
            <a:pPr marL="149225" marR="8890" indent="447675" algn="just">
              <a:lnSpc>
                <a:spcPct val="112000"/>
              </a:lnSpc>
              <a:spcAft>
                <a:spcPts val="905"/>
              </a:spcAft>
            </a:pPr>
            <a:r>
              <a:rPr lang="fr-BE" sz="1800" dirty="0">
                <a:solidFill>
                  <a:srgbClr val="000000"/>
                </a:solidFill>
                <a:effectLst/>
                <a:latin typeface="Calibri" panose="020F0502020204030204" pitchFamily="34" charset="0"/>
                <a:ea typeface="Times New Roman" panose="02020603050405020304" pitchFamily="18" charset="0"/>
              </a:rPr>
              <a:t>On constate une augmentation globale au niveau des recettes de prestation.  Les postes ayant le plus fortement augmentés sont :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Ristourne IPALLE –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Implantations de chantiers – retour à un niveau équivalent à 2021</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Location des salles de fêtes – première année pleine de facturation après COVID</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Chasses, fermages – liés aux indexations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49225" marR="8890" indent="447675" algn="just">
              <a:lnSpc>
                <a:spcPct val="112000"/>
              </a:lnSpc>
              <a:spcAft>
                <a:spcPts val="905"/>
              </a:spcAft>
            </a:pPr>
            <a:r>
              <a:rPr lang="fr-BE" sz="1800" dirty="0">
                <a:solidFill>
                  <a:srgbClr val="000000"/>
                </a:solidFill>
                <a:effectLst/>
                <a:latin typeface="Calibri" panose="020F0502020204030204" pitchFamily="34" charset="0"/>
                <a:ea typeface="Times New Roman" panose="02020603050405020304" pitchFamily="18" charset="0"/>
              </a:rPr>
              <a:t>Par ailleurs, quelques diminutions de recettes de prestations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Crèche – peu de nouvelles entrées en début d’année 2023 et nouveaux barèmes.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905"/>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Location de salles de sports et plaines de jeux</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55575"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Au niveau des nouvelles recettes, on peut pointer l’entrée à la piscine.</a:t>
            </a:r>
            <a:endParaRPr lang="fr-BE" sz="1800" dirty="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u="sng"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u="sng" dirty="0"/>
              <a:t>Recettes de </a:t>
            </a:r>
            <a:r>
              <a:rPr lang="fr-BE" u="sng" dirty="0"/>
              <a:t>dette augmentent de 37,6 % . (dividendes intercommunales)</a:t>
            </a:r>
          </a:p>
          <a:p>
            <a:pPr marL="146685" indent="449580">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La hausse des intérêts créditeurs sur comptes bancaires se fait ressentir.</a:t>
            </a:r>
            <a:endParaRPr lang="fr-BE" sz="1800" dirty="0">
              <a:solidFill>
                <a:srgbClr val="000000"/>
              </a:solidFill>
              <a:effectLst/>
              <a:latin typeface="Times New Roman" panose="02020603050405020304" pitchFamily="18" charset="0"/>
              <a:ea typeface="Times New Roman" panose="02020603050405020304" pitchFamily="18" charset="0"/>
            </a:endParaRPr>
          </a:p>
          <a:p>
            <a:pPr marL="270510" indent="325755">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L’intercommunale ORES ASSETS ne fait plus de distinction entre le réseau électrique et le réseau gazier, nous avons donc tout regroupé.  Les dividendes présentent une augmentation de 24.470,78 €.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BE" u="sng" dirty="0"/>
          </a:p>
          <a:p>
            <a:pPr marL="0" indent="0">
              <a:buFont typeface="Arial" panose="020B0604020202020204" pitchFamily="34" charset="0"/>
              <a:buNone/>
            </a:pPr>
            <a:endParaRPr lang="fr-BE" dirty="0"/>
          </a:p>
          <a:p>
            <a:pPr marL="0" indent="0">
              <a:buFont typeface="Arial" panose="020B0604020202020204" pitchFamily="34" charset="0"/>
              <a:buNone/>
            </a:pPr>
            <a:r>
              <a:rPr lang="nl-BE" u="sng" dirty="0"/>
              <a:t>Recettes de transferts (tableau de </a:t>
            </a:r>
            <a:r>
              <a:rPr lang="nl-BE" u="sng" dirty="0" err="1"/>
              <a:t>droite</a:t>
            </a:r>
            <a:r>
              <a:rPr lang="nl-BE" u="sng" dirty="0"/>
              <a:t>) en </a:t>
            </a:r>
            <a:r>
              <a:rPr lang="nl-BE" u="sng" dirty="0" err="1"/>
              <a:t>augmentation</a:t>
            </a:r>
            <a:r>
              <a:rPr lang="nl-BE" u="sng" dirty="0"/>
              <a:t> de 18,8 %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2655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Concernant</a:t>
            </a:r>
            <a:r>
              <a:rPr lang="nl-BE" dirty="0"/>
              <a:t> ces recettes de transferts, </a:t>
            </a:r>
            <a:r>
              <a:rPr lang="fr-BE" sz="1800" dirty="0">
                <a:effectLst/>
                <a:latin typeface="Calibri" panose="020F0502020204030204" pitchFamily="34" charset="0"/>
              </a:rPr>
              <a:t>l</a:t>
            </a:r>
            <a:r>
              <a:rPr lang="fr-BE" sz="1800" dirty="0">
                <a:effectLst/>
                <a:latin typeface="Calibri" panose="020F0502020204030204" pitchFamily="34" charset="0"/>
                <a:ea typeface="Times New Roman" panose="02020603050405020304" pitchFamily="18" charset="0"/>
              </a:rPr>
              <a:t>es additionnels sont en augmentation de 1.008.103,00€!!! Les additionnels auto et les additionnels au précompte immobilier sont légère augmentation de 5,7% tandis que les additionnels à l’IP.P. sont en forte hausse.  C’est principalement cette augmentation « surprise » de fin d’année (817.439,59 €) qui nous a permis de constituer des réserves plus importantes. </a:t>
            </a:r>
            <a:endParaRPr lang="nl-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224188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err="1"/>
              <a:t>Concernant</a:t>
            </a:r>
            <a:r>
              <a:rPr lang="nl-BE" u="sng" dirty="0"/>
              <a:t> les </a:t>
            </a:r>
            <a:r>
              <a:rPr lang="nl-BE" u="sng" dirty="0" err="1"/>
              <a:t>Taxes</a:t>
            </a:r>
            <a:r>
              <a:rPr lang="nl-BE" u="sng" dirty="0"/>
              <a:t> </a:t>
            </a:r>
            <a:r>
              <a:rPr lang="nl-BE" u="sng" dirty="0" err="1"/>
              <a:t>locales</a:t>
            </a:r>
            <a:endParaRPr lang="nl-BE" u="sng" dirty="0"/>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Stabilité sur les taxes immondices, </a:t>
            </a:r>
            <a:r>
              <a:rPr lang="fr-BE" sz="1800" dirty="0" err="1">
                <a:solidFill>
                  <a:srgbClr val="000000"/>
                </a:solidFill>
                <a:effectLst/>
                <a:latin typeface="Calibri" panose="020F0502020204030204" pitchFamily="34" charset="0"/>
                <a:ea typeface="Times New Roman" panose="02020603050405020304" pitchFamily="18" charset="0"/>
              </a:rPr>
              <a:t>égoûts</a:t>
            </a:r>
            <a:r>
              <a:rPr lang="fr-BE" sz="1800" dirty="0">
                <a:solidFill>
                  <a:srgbClr val="000000"/>
                </a:solidFill>
                <a:effectLst/>
                <a:latin typeface="Calibri" panose="020F0502020204030204" pitchFamily="34" charset="0"/>
                <a:ea typeface="Times New Roman" panose="02020603050405020304" pitchFamily="18" charset="0"/>
              </a:rPr>
              <a:t> et vente de sacs poubelles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Taxe de séjour : supprimée en 2022</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Redevance sur documents administratifs : + 5.366,26 € (première année complète après COVID : passeports,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46050"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La rubrique « autres taxes locales » comprend toutes les autres taxes et redevances communales enrôlées en 2023 soit la taxe sur les panneaux publicitaires, les agences bancaires et les secondes résidences ;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46050"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Les taxes sur les agences bancaires, sur les éoliennes et sur les écrits publicitaires ont été enrôlés courant avril 2024 et ne figurent pas dans la liste ci-dessus.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46050"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N’ont pas encore été enrôlées en 2023 : (pour rappel, les taxes peuvent être enrôlées jusqu’au 30 juin de l’année suivante)</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La taxe sur les secondes résidences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La taxe sur les logements inoccupés </a:t>
            </a:r>
          </a:p>
          <a:p>
            <a:pPr marL="342900" marR="8890" lvl="0" indent="-342900" algn="just">
              <a:lnSpc>
                <a:spcPct val="112000"/>
              </a:lnSpc>
              <a:spcAft>
                <a:spcPts val="74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La taxe sur les panneaux publicitaires</a:t>
            </a:r>
            <a:endParaRPr lang="fr-BE" sz="1800" dirty="0">
              <a:solidFill>
                <a:srgbClr val="000000"/>
              </a:solidFill>
              <a:effectLst/>
              <a:latin typeface="Times New Roman" panose="02020603050405020304" pitchFamily="18" charset="0"/>
              <a:ea typeface="Times New Roman" panose="02020603050405020304" pitchFamily="18" charset="0"/>
            </a:endParaRPr>
          </a:p>
          <a:p>
            <a:endParaRPr lang="nl-BE" dirty="0"/>
          </a:p>
          <a:p>
            <a:r>
              <a:rPr lang="nl-BE" u="sng" dirty="0" err="1"/>
              <a:t>Concernant</a:t>
            </a:r>
            <a:r>
              <a:rPr lang="nl-BE" u="sng" dirty="0"/>
              <a:t> </a:t>
            </a:r>
            <a:r>
              <a:rPr lang="nl-BE" u="sng" dirty="0" err="1"/>
              <a:t>le</a:t>
            </a:r>
            <a:r>
              <a:rPr lang="nl-BE" u="sng" dirty="0"/>
              <a:t> Fonds des communes</a:t>
            </a:r>
          </a:p>
          <a:p>
            <a:pPr marL="103505" indent="449580">
              <a:lnSpc>
                <a:spcPct val="107000"/>
              </a:lnSpc>
              <a:spcAft>
                <a:spcPts val="920"/>
              </a:spcAft>
            </a:pPr>
            <a:br>
              <a:rPr lang="fr-BE" sz="1800" b="1" dirty="0">
                <a:solidFill>
                  <a:srgbClr val="000000"/>
                </a:solidFill>
                <a:effectLst/>
                <a:latin typeface="Times New Roman" panose="02020603050405020304" pitchFamily="18" charset="0"/>
                <a:ea typeface="Times New Roman" panose="02020603050405020304" pitchFamily="18" charset="0"/>
              </a:rPr>
            </a:br>
            <a:r>
              <a:rPr lang="fr-BE" sz="1800" kern="1200" dirty="0">
                <a:solidFill>
                  <a:srgbClr val="000000"/>
                </a:solidFill>
                <a:effectLst/>
                <a:latin typeface="Calibri" panose="020F0502020204030204" pitchFamily="34" charset="0"/>
                <a:ea typeface="Times New Roman" panose="02020603050405020304" pitchFamily="18" charset="0"/>
                <a:cs typeface="+mn-cs"/>
              </a:rPr>
              <a:t>Le fonds des communes de 2.033.224,30€ a subi une belle augmentation par rapport à l’exercice 2022, soit + 8,5 %.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618124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Dans ce tableau qui termine la présentation des recettes, on compare les recettes du compte par rapport à la dernière modification budgétaire. Globalement, on atteint un taux de réalisation du budget de 102,17%.</a:t>
            </a:r>
          </a:p>
          <a:p>
            <a:r>
              <a:rPr lang="fr-BE" dirty="0"/>
              <a:t>Le taux de réalisation est donc excellent et très proche des 100 %</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372726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633289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Il existe quatre natures de dépenses différentes: les dépenses de personnel, les dépenses de fonctionnement, les dépenses de transferts et les dépenses de dette.</a:t>
            </a:r>
          </a:p>
          <a:p>
            <a:r>
              <a:rPr lang="fr-BE" dirty="0"/>
              <a:t>La majeure partie des dépenses sont les </a:t>
            </a:r>
            <a:r>
              <a:rPr lang="fr-BE" u="sng" dirty="0"/>
              <a:t>dépenses de personnel</a:t>
            </a:r>
            <a:r>
              <a:rPr lang="fr-BE" dirty="0"/>
              <a:t>, elles représentent 45 % de la totalité des dépenses. </a:t>
            </a:r>
          </a:p>
          <a:p>
            <a:r>
              <a:rPr lang="fr-BE" dirty="0"/>
              <a:t>Les </a:t>
            </a:r>
            <a:r>
              <a:rPr lang="fr-BE" u="sng" dirty="0"/>
              <a:t>dépenses de dette (en gris) </a:t>
            </a:r>
            <a:r>
              <a:rPr lang="fr-BE" dirty="0"/>
              <a:t>correspondent à la charge financière des emprunts. Elles représentent 13 % du total des dépenses et en augmentation de près de 144.000€. </a:t>
            </a:r>
          </a:p>
          <a:p>
            <a:r>
              <a:rPr lang="fr-BE" dirty="0"/>
              <a:t>Les </a:t>
            </a:r>
            <a:r>
              <a:rPr lang="fr-BE" u="sng" dirty="0"/>
              <a:t>dépenses de fonctionnement (en orange) </a:t>
            </a:r>
            <a:r>
              <a:rPr lang="fr-BE" dirty="0"/>
              <a:t>permettent de faire face aux dépenses courantes de tous les services de l’administration. Elles représentent environ 17% du total des dépenses.</a:t>
            </a:r>
          </a:p>
          <a:p>
            <a:r>
              <a:rPr lang="fr-BE" dirty="0"/>
              <a:t>Finalement viennent les </a:t>
            </a:r>
            <a:r>
              <a:rPr lang="fr-BE" u="sng" dirty="0"/>
              <a:t>dépenses de transferts </a:t>
            </a:r>
            <a:r>
              <a:rPr lang="fr-BE" dirty="0"/>
              <a:t>(en jaune) qui représentent 25 % du total des dépenses.</a:t>
            </a:r>
          </a:p>
          <a:p>
            <a:r>
              <a:rPr lang="fr-BE" i="1" dirty="0"/>
              <a:t>Passer au slide suivant pour les détailler.</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07182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Nous voyons ici le détail des dépenses de transfert</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827712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indent="228600">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L’intervention dans les dotations aux entités consolidées continue d’augmenter pour la plupart, c’est le cas pour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La Zone de Police du Val de l’Escaut :	+ 5 %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L’intervention au CPAS :		+ 28 %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800" dirty="0">
                <a:solidFill>
                  <a:srgbClr val="000000"/>
                </a:solidFill>
                <a:effectLst/>
                <a:latin typeface="Calibri" panose="020F0502020204030204" pitchFamily="34" charset="0"/>
                <a:ea typeface="Times New Roman" panose="02020603050405020304" pitchFamily="18" charset="0"/>
              </a:rPr>
              <a:t>L’intervention à IPALLE :		+ 8 %</a:t>
            </a:r>
            <a:endParaRPr lang="fr-BE" sz="1800" dirty="0">
              <a:solidFill>
                <a:srgbClr val="000000"/>
              </a:solidFill>
              <a:effectLst/>
              <a:latin typeface="Times New Roman" panose="02020603050405020304" pitchFamily="18" charset="0"/>
              <a:ea typeface="Times New Roman" panose="02020603050405020304" pitchFamily="18" charset="0"/>
            </a:endParaRPr>
          </a:p>
          <a:p>
            <a:pPr>
              <a:lnSpc>
                <a:spcPct val="107000"/>
              </a:lnSpc>
              <a:spcAft>
                <a:spcPts val="800"/>
              </a:spcAft>
            </a:pPr>
            <a:r>
              <a:rPr lang="fr-BE" sz="1800" u="none" strike="noStrike" dirty="0">
                <a:solidFill>
                  <a:srgbClr val="000000"/>
                </a:solidFill>
                <a:effectLst/>
                <a:latin typeface="Times New Roman" panose="02020603050405020304" pitchFamily="18" charset="0"/>
                <a:ea typeface="Times New Roman" panose="02020603050405020304" pitchFamily="18" charset="0"/>
              </a:rPr>
              <a:t> </a:t>
            </a:r>
            <a:endParaRPr lang="fr-BE" sz="1800" dirty="0">
              <a:solidFill>
                <a:srgbClr val="000000"/>
              </a:solidFill>
              <a:effectLst/>
              <a:latin typeface="Times New Roman" panose="02020603050405020304" pitchFamily="18" charset="0"/>
              <a:ea typeface="Times New Roman" panose="02020603050405020304" pitchFamily="18" charset="0"/>
            </a:endParaRPr>
          </a:p>
          <a:p>
            <a:pPr indent="228600">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Suite au recalcul de la dotation communale à la Zone de secours de Wallonie Picarde, l’intervention de la commune est réduite de plus ou moins 8 %.</a:t>
            </a:r>
            <a:endParaRPr lang="fr-BE" sz="1800" dirty="0">
              <a:solidFill>
                <a:srgbClr val="000000"/>
              </a:solidFill>
              <a:effectLst/>
              <a:latin typeface="Times New Roman" panose="02020603050405020304" pitchFamily="18" charset="0"/>
              <a:ea typeface="Times New Roman" panose="02020603050405020304" pitchFamily="18" charset="0"/>
            </a:endParaRPr>
          </a:p>
          <a:p>
            <a:pPr>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 </a:t>
            </a:r>
            <a:endParaRPr lang="fr-BE" sz="1800" dirty="0">
              <a:solidFill>
                <a:srgbClr val="000000"/>
              </a:solidFill>
              <a:effectLst/>
              <a:latin typeface="Times New Roman" panose="02020603050405020304" pitchFamily="18" charset="0"/>
              <a:ea typeface="Times New Roman" panose="02020603050405020304" pitchFamily="18" charset="0"/>
            </a:endParaRPr>
          </a:p>
          <a:p>
            <a:pPr indent="347345">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La réduction des subventions aux diverses associations est principalement due au budget participatif repris en 2022 et pas en 2023. Rappelons également que depuis 2022 il n’a plus été accordé de subventions aux écoles (libres et communales) qui bénéficient en contre partie du transport scolaire.</a:t>
            </a:r>
            <a:endParaRPr lang="fr-BE" sz="1800" dirty="0">
              <a:solidFill>
                <a:srgbClr val="000000"/>
              </a:solidFill>
              <a:effectLst/>
              <a:latin typeface="Times New Roman" panose="02020603050405020304" pitchFamily="18" charset="0"/>
              <a:ea typeface="Times New Roman" panose="02020603050405020304" pitchFamily="18" charset="0"/>
            </a:endParaRPr>
          </a:p>
          <a:p>
            <a:pPr>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 </a:t>
            </a:r>
            <a:endParaRPr lang="fr-BE" sz="1800" dirty="0">
              <a:solidFill>
                <a:srgbClr val="000000"/>
              </a:solidFill>
              <a:effectLst/>
              <a:latin typeface="Times New Roman" panose="02020603050405020304" pitchFamily="18" charset="0"/>
              <a:ea typeface="Times New Roman" panose="02020603050405020304" pitchFamily="18" charset="0"/>
            </a:endParaRPr>
          </a:p>
          <a:p>
            <a:pPr indent="347345">
              <a:lnSpc>
                <a:spcPct val="107000"/>
              </a:lnSpc>
              <a:spcAft>
                <a:spcPts val="800"/>
              </a:spcAft>
            </a:pPr>
            <a:r>
              <a:rPr lang="fr-BE" sz="1800" dirty="0">
                <a:solidFill>
                  <a:srgbClr val="000000"/>
                </a:solidFill>
                <a:effectLst/>
                <a:latin typeface="Calibri" panose="020F0502020204030204" pitchFamily="34" charset="0"/>
                <a:ea typeface="Times New Roman" panose="02020603050405020304" pitchFamily="18" charset="0"/>
              </a:rPr>
              <a:t>On comptera parmi les dépenses « autres » les diverses interventions dans les primes syndicales, les non-valeurs (taxes communales), mais également la contribution dans les charges de la piscine de Renaix (25.000,00 €), de la Fondation Rurale de Wallonie (9.836,40 €) et l’intervention dans les frais de fonctionnement d’IDETA (54.314,44 €).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nl-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05543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18745" marR="36195" indent="451485" algn="just">
              <a:lnSpc>
                <a:spcPct val="106000"/>
              </a:lnSpc>
              <a:spcAft>
                <a:spcPts val="880"/>
              </a:spcAft>
            </a:pPr>
            <a:r>
              <a:rPr lang="fr-BE" sz="1800" dirty="0">
                <a:solidFill>
                  <a:srgbClr val="000000"/>
                </a:solidFill>
                <a:effectLst/>
                <a:latin typeface="Calibri" panose="020F0502020204030204" pitchFamily="34" charset="0"/>
                <a:ea typeface="Times New Roman" panose="02020603050405020304" pitchFamily="18" charset="0"/>
              </a:rPr>
              <a:t>Les dépenses brutes de personnel représentent 41,98% de la totalité des dépenses ordinaires. Elles ont augmenté de 315.647,80 €, soit 8,92 % par rapport à l'année 2022.</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nl-BE" dirty="0"/>
          </a:p>
          <a:p>
            <a:pPr marL="97790" marR="36195" indent="451485" algn="just">
              <a:lnSpc>
                <a:spcPct val="106000"/>
              </a:lnSpc>
              <a:spcAft>
                <a:spcPts val="1735"/>
              </a:spcAft>
            </a:pPr>
            <a:r>
              <a:rPr lang="fr-BE" sz="1800" dirty="0">
                <a:solidFill>
                  <a:srgbClr val="000000"/>
                </a:solidFill>
                <a:effectLst/>
                <a:latin typeface="Calibri" panose="020F0502020204030204" pitchFamily="34" charset="0"/>
                <a:ea typeface="Times New Roman" panose="02020603050405020304" pitchFamily="18" charset="0"/>
              </a:rPr>
              <a:t>Les charges d’emprunts communaux sont en forte augmentation (+ 145.190,87€), soit 15,52 % en plus par rapport à 2022.</a:t>
            </a:r>
            <a:endParaRPr lang="fr-BE"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10964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03505" marR="48895"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Les frais de fonctionnement ont augmenté par rapport à l'année dernière.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03505"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Les frais administratifs pour la perception de l'IPP sont proportionnels aux recettes de l'additionnel à l'impôt des personnes physiques.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03505" marR="8890" indent="447675" algn="just">
              <a:lnSpc>
                <a:spcPct val="112000"/>
              </a:lnSpc>
              <a:spcAft>
                <a:spcPts val="740"/>
              </a:spcAft>
            </a:pPr>
            <a:r>
              <a:rPr lang="fr-BE" sz="1800" dirty="0">
                <a:solidFill>
                  <a:srgbClr val="000000"/>
                </a:solidFill>
                <a:effectLst/>
                <a:latin typeface="Calibri" panose="020F0502020204030204" pitchFamily="34" charset="0"/>
                <a:ea typeface="Times New Roman" panose="02020603050405020304" pitchFamily="18" charset="0"/>
              </a:rPr>
              <a:t>La catégorie « Déchets » comprend l'achat des sacs poubelle ainsi que le traitement de divers déchets de voirie, etc. Ces dépenses sont relativement stables.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18745" marR="36195" indent="445135" algn="just">
              <a:lnSpc>
                <a:spcPct val="106000"/>
              </a:lnSpc>
              <a:spcAft>
                <a:spcPts val="830"/>
              </a:spcAft>
            </a:pPr>
            <a:r>
              <a:rPr lang="fr-BE" sz="1800" dirty="0">
                <a:solidFill>
                  <a:srgbClr val="000000"/>
                </a:solidFill>
                <a:effectLst/>
                <a:latin typeface="Calibri" panose="020F0502020204030204" pitchFamily="34" charset="0"/>
                <a:ea typeface="Times New Roman" panose="02020603050405020304" pitchFamily="18" charset="0"/>
              </a:rPr>
              <a:t>Les dépenses de carburant ont diminué par rapport au PIC de 2022 mais reste largement au-dessus des années précédentes.  L’éclairage public est quant à lui en légère diminution, conséquence de l’extinction de l’éclairage après le 01/12/2022 de minuit à 5 heures du matin mais aussi et surtout du passage au LED dont les trois premières phases ont déjà été réalisées.</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18745" marR="36195" indent="445135" algn="just">
              <a:lnSpc>
                <a:spcPct val="106000"/>
              </a:lnSpc>
              <a:spcAft>
                <a:spcPts val="830"/>
              </a:spcAft>
            </a:pPr>
            <a:r>
              <a:rPr lang="fr-BE" sz="1800" dirty="0">
                <a:solidFill>
                  <a:srgbClr val="000000"/>
                </a:solidFill>
                <a:effectLst/>
                <a:latin typeface="Calibri" panose="020F0502020204030204" pitchFamily="34" charset="0"/>
                <a:ea typeface="Times New Roman" panose="02020603050405020304" pitchFamily="18" charset="0"/>
              </a:rPr>
              <a:t>Concernant les assurances, le poste subit une augmentation importante (17.080,38 €).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80340" marR="36195" indent="395605" algn="just">
              <a:lnSpc>
                <a:spcPct val="106000"/>
              </a:lnSpc>
              <a:spcAft>
                <a:spcPts val="830"/>
              </a:spcAft>
            </a:pPr>
            <a:r>
              <a:rPr lang="fr-BE" sz="1800" dirty="0">
                <a:solidFill>
                  <a:srgbClr val="000000"/>
                </a:solidFill>
                <a:effectLst/>
                <a:latin typeface="Calibri" panose="020F0502020204030204" pitchFamily="34" charset="0"/>
                <a:ea typeface="Times New Roman" panose="02020603050405020304" pitchFamily="18" charset="0"/>
              </a:rPr>
              <a:t>Concernant les autres frais techniques, on constate une augmentation importante de 35.053,68 € qui concerne notamment des équipements pour le fonctionnement de la crèche communale, les frais d'entretien des </a:t>
            </a:r>
            <a:r>
              <a:rPr lang="fr-BE" sz="1800" dirty="0" err="1">
                <a:solidFill>
                  <a:srgbClr val="000000"/>
                </a:solidFill>
                <a:effectLst/>
                <a:latin typeface="Calibri" panose="020F0502020204030204" pitchFamily="34" charset="0"/>
                <a:ea typeface="Times New Roman" panose="02020603050405020304" pitchFamily="18" charset="0"/>
              </a:rPr>
              <a:t>égoûts</a:t>
            </a:r>
            <a:r>
              <a:rPr lang="fr-BE" sz="1800" dirty="0">
                <a:solidFill>
                  <a:srgbClr val="000000"/>
                </a:solidFill>
                <a:effectLst/>
                <a:latin typeface="Calibri" panose="020F0502020204030204" pitchFamily="34" charset="0"/>
                <a:ea typeface="Times New Roman" panose="02020603050405020304" pitchFamily="18" charset="0"/>
              </a:rPr>
              <a:t> (prestations de tiers), et l’aménagement des cimetières communaux.</a:t>
            </a:r>
            <a:endParaRPr lang="fr-BE" sz="1800" dirty="0">
              <a:solidFill>
                <a:srgbClr val="000000"/>
              </a:solidFill>
              <a:effectLst/>
              <a:latin typeface="Times New Roman" panose="02020603050405020304" pitchFamily="18" charset="0"/>
              <a:ea typeface="Times New Roman" panose="02020603050405020304" pitchFamily="18" charset="0"/>
            </a:endParaRP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296963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Ceci</a:t>
            </a:r>
            <a:r>
              <a:rPr lang="nl-BE" dirty="0"/>
              <a:t> </a:t>
            </a:r>
            <a:r>
              <a:rPr lang="nl-BE" dirty="0" err="1"/>
              <a:t>termine</a:t>
            </a:r>
            <a:r>
              <a:rPr lang="nl-BE" dirty="0"/>
              <a:t> la </a:t>
            </a:r>
            <a:r>
              <a:rPr lang="nl-BE" dirty="0" err="1"/>
              <a:t>présentation</a:t>
            </a:r>
            <a:r>
              <a:rPr lang="nl-BE" dirty="0"/>
              <a:t> du </a:t>
            </a:r>
            <a:r>
              <a:rPr lang="nl-BE" dirty="0" err="1"/>
              <a:t>compte</a:t>
            </a:r>
            <a:r>
              <a:rPr lang="nl-BE" dirty="0"/>
              <a:t> </a:t>
            </a:r>
            <a:r>
              <a:rPr lang="nl-BE" dirty="0" err="1"/>
              <a:t>communal</a:t>
            </a:r>
            <a:r>
              <a:rPr lang="nl-BE" dirty="0"/>
              <a:t> pour </a:t>
            </a:r>
            <a:r>
              <a:rPr lang="nl-BE" dirty="0" err="1"/>
              <a:t>le</a:t>
            </a:r>
            <a:r>
              <a:rPr lang="nl-BE" dirty="0"/>
              <a:t> service ordinaire</a:t>
            </a:r>
          </a:p>
          <a:p>
            <a:r>
              <a:rPr lang="nl-BE" dirty="0"/>
              <a:t>Comme pour les recettes, </a:t>
            </a:r>
            <a:r>
              <a:rPr lang="nl-BE" dirty="0" err="1"/>
              <a:t>ce</a:t>
            </a:r>
            <a:r>
              <a:rPr lang="nl-BE" dirty="0"/>
              <a:t> tableau </a:t>
            </a:r>
            <a:r>
              <a:rPr lang="nl-BE" dirty="0" err="1"/>
              <a:t>compare</a:t>
            </a:r>
            <a:r>
              <a:rPr lang="nl-BE" dirty="0"/>
              <a:t> dans </a:t>
            </a:r>
            <a:r>
              <a:rPr lang="nl-BE" dirty="0" err="1"/>
              <a:t>quelle</a:t>
            </a:r>
            <a:r>
              <a:rPr lang="nl-BE" dirty="0"/>
              <a:t> </a:t>
            </a:r>
            <a:r>
              <a:rPr lang="nl-BE" dirty="0" err="1"/>
              <a:t>mesure</a:t>
            </a:r>
            <a:r>
              <a:rPr lang="nl-BE" dirty="0"/>
              <a:t> </a:t>
            </a:r>
            <a:r>
              <a:rPr lang="nl-BE" dirty="0" err="1"/>
              <a:t>le</a:t>
            </a:r>
            <a:r>
              <a:rPr lang="nl-BE" dirty="0"/>
              <a:t> budget a </a:t>
            </a:r>
            <a:r>
              <a:rPr lang="nl-BE" dirty="0" err="1"/>
              <a:t>été</a:t>
            </a:r>
            <a:r>
              <a:rPr lang="nl-BE" dirty="0"/>
              <a:t> </a:t>
            </a:r>
            <a:r>
              <a:rPr lang="nl-BE" dirty="0" err="1"/>
              <a:t>réalisé</a:t>
            </a:r>
            <a:r>
              <a:rPr lang="nl-BE" dirty="0"/>
              <a:t>. Les </a:t>
            </a:r>
            <a:r>
              <a:rPr lang="nl-BE" dirty="0" err="1"/>
              <a:t>taux</a:t>
            </a:r>
            <a:r>
              <a:rPr lang="nl-BE" dirty="0"/>
              <a:t> de </a:t>
            </a:r>
            <a:r>
              <a:rPr lang="nl-BE" dirty="0" err="1"/>
              <a:t>réalisation</a:t>
            </a:r>
            <a:r>
              <a:rPr lang="nl-BE" dirty="0"/>
              <a:t> </a:t>
            </a:r>
            <a:r>
              <a:rPr lang="nl-BE" dirty="0" err="1"/>
              <a:t>sont</a:t>
            </a:r>
            <a:r>
              <a:rPr lang="nl-BE" dirty="0"/>
              <a:t> à nouveau </a:t>
            </a:r>
            <a:r>
              <a:rPr lang="nl-BE" dirty="0" err="1"/>
              <a:t>très</a:t>
            </a:r>
            <a:r>
              <a:rPr lang="nl-BE" dirty="0"/>
              <a:t> bons et </a:t>
            </a:r>
            <a:r>
              <a:rPr lang="nl-BE" dirty="0" err="1"/>
              <a:t>globalement</a:t>
            </a:r>
            <a:r>
              <a:rPr lang="nl-BE" dirty="0"/>
              <a:t> on </a:t>
            </a:r>
            <a:r>
              <a:rPr lang="nl-BE" dirty="0" err="1"/>
              <a:t>atteint</a:t>
            </a:r>
            <a:r>
              <a:rPr lang="nl-BE" dirty="0"/>
              <a:t> </a:t>
            </a:r>
            <a:r>
              <a:rPr lang="nl-BE" dirty="0" err="1"/>
              <a:t>un</a:t>
            </a:r>
            <a:r>
              <a:rPr lang="nl-BE" dirty="0"/>
              <a:t> </a:t>
            </a:r>
            <a:r>
              <a:rPr lang="nl-BE" dirty="0" err="1"/>
              <a:t>taux</a:t>
            </a:r>
            <a:r>
              <a:rPr lang="nl-BE" dirty="0"/>
              <a:t> de </a:t>
            </a:r>
            <a:r>
              <a:rPr lang="nl-BE" dirty="0" err="1"/>
              <a:t>réalisation</a:t>
            </a:r>
            <a:r>
              <a:rPr lang="nl-BE" dirty="0"/>
              <a:t> de 96,22 %.</a:t>
            </a:r>
          </a:p>
          <a:p>
            <a:r>
              <a:rPr lang="nl-BE" dirty="0"/>
              <a:t>Le </a:t>
            </a:r>
            <a:r>
              <a:rPr lang="nl-BE" dirty="0" err="1"/>
              <a:t>taux</a:t>
            </a:r>
            <a:r>
              <a:rPr lang="nl-BE" dirty="0"/>
              <a:t> de </a:t>
            </a:r>
            <a:r>
              <a:rPr lang="nl-BE" dirty="0" err="1"/>
              <a:t>réalisation</a:t>
            </a:r>
            <a:r>
              <a:rPr lang="nl-BE" dirty="0"/>
              <a:t> des </a:t>
            </a:r>
            <a:r>
              <a:rPr lang="nl-BE" dirty="0" err="1"/>
              <a:t>dépenses</a:t>
            </a:r>
            <a:r>
              <a:rPr lang="nl-BE" dirty="0"/>
              <a:t> de </a:t>
            </a:r>
            <a:r>
              <a:rPr lang="nl-BE" dirty="0" err="1"/>
              <a:t>fonctionnement</a:t>
            </a:r>
            <a:r>
              <a:rPr lang="nl-BE" dirty="0"/>
              <a:t> </a:t>
            </a:r>
            <a:r>
              <a:rPr lang="nl-BE" dirty="0" err="1"/>
              <a:t>est</a:t>
            </a:r>
            <a:r>
              <a:rPr lang="nl-BE" dirty="0"/>
              <a:t> </a:t>
            </a:r>
            <a:r>
              <a:rPr lang="nl-BE" dirty="0" err="1"/>
              <a:t>moins</a:t>
            </a:r>
            <a:r>
              <a:rPr lang="nl-BE" dirty="0"/>
              <a:t> bon que les </a:t>
            </a:r>
            <a:r>
              <a:rPr lang="nl-BE" dirty="0" err="1"/>
              <a:t>autres</a:t>
            </a:r>
            <a:r>
              <a:rPr lang="nl-BE" dirty="0"/>
              <a:t> (86,16 %), </a:t>
            </a:r>
            <a:r>
              <a:rPr lang="nl-BE" dirty="0" err="1"/>
              <a:t>ce</a:t>
            </a:r>
            <a:r>
              <a:rPr lang="nl-BE" dirty="0"/>
              <a:t> </a:t>
            </a:r>
            <a:r>
              <a:rPr lang="nl-BE" dirty="0" err="1"/>
              <a:t>qui</a:t>
            </a:r>
            <a:r>
              <a:rPr lang="nl-BE" dirty="0"/>
              <a:t> peut </a:t>
            </a:r>
            <a:r>
              <a:rPr lang="nl-BE" dirty="0" err="1"/>
              <a:t>s’expliquer</a:t>
            </a:r>
            <a:r>
              <a:rPr lang="nl-BE" dirty="0"/>
              <a:t> </a:t>
            </a:r>
            <a:r>
              <a:rPr lang="nl-BE" dirty="0" err="1"/>
              <a:t>car</a:t>
            </a:r>
            <a:r>
              <a:rPr lang="nl-BE" dirty="0"/>
              <a:t> </a:t>
            </a:r>
            <a:r>
              <a:rPr lang="nl-BE" dirty="0" err="1"/>
              <a:t>ce</a:t>
            </a:r>
            <a:r>
              <a:rPr lang="nl-BE" dirty="0"/>
              <a:t> </a:t>
            </a:r>
            <a:r>
              <a:rPr lang="nl-BE" dirty="0" err="1"/>
              <a:t>sont</a:t>
            </a:r>
            <a:r>
              <a:rPr lang="nl-BE" dirty="0"/>
              <a:t> les </a:t>
            </a:r>
            <a:r>
              <a:rPr lang="nl-BE" dirty="0" err="1"/>
              <a:t>dépenses</a:t>
            </a:r>
            <a:r>
              <a:rPr lang="nl-BE" dirty="0"/>
              <a:t> les plus </a:t>
            </a:r>
            <a:r>
              <a:rPr lang="nl-BE" dirty="0" err="1"/>
              <a:t>difficiles</a:t>
            </a:r>
            <a:r>
              <a:rPr lang="nl-BE" dirty="0"/>
              <a:t> à </a:t>
            </a:r>
            <a:r>
              <a:rPr lang="nl-BE" dirty="0" err="1"/>
              <a:t>prévoir</a:t>
            </a:r>
            <a:r>
              <a:rPr lang="nl-BE" dirty="0"/>
              <a:t>.</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783631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Le service extraordinaire c-à-d les investissements réalisés</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8058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Etant donné que les projets s’étalent souvent sur plusieurs exercices, je présente uniquement le résultat de l’exercice global. </a:t>
            </a:r>
          </a:p>
          <a:p>
            <a:r>
              <a:rPr lang="fr-BE" dirty="0"/>
              <a:t>L’équilibre est à considérer projet par projet.</a:t>
            </a:r>
          </a:p>
          <a:p>
            <a:r>
              <a:rPr lang="fr-BE" dirty="0"/>
              <a:t>La différence entre le boni comptable et le boni budgétaires est très important car de nombreux projets ont été adjugés durant le 2</a:t>
            </a:r>
            <a:r>
              <a:rPr lang="fr-BE" baseline="30000" dirty="0"/>
              <a:t>ème</a:t>
            </a:r>
            <a:r>
              <a:rPr lang="fr-BE" dirty="0"/>
              <a:t> semestre 2023,</a:t>
            </a:r>
          </a:p>
          <a:p>
            <a:r>
              <a:rPr lang="fr-BE" dirty="0"/>
              <a:t>Le engagements reportés sont de </a:t>
            </a:r>
            <a:r>
              <a:rPr lang="fr-BE" sz="1200" kern="1200" dirty="0">
                <a:solidFill>
                  <a:schemeClr val="tx1"/>
                </a:solidFill>
                <a:latin typeface="+mn-lt"/>
                <a:ea typeface="+mn-ea"/>
                <a:cs typeface="+mn-cs"/>
              </a:rPr>
              <a:t>3.354.006,48 €.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7754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Les différents </a:t>
            </a:r>
            <a:r>
              <a:rPr lang="nl-BE" dirty="0" err="1"/>
              <a:t>projets</a:t>
            </a:r>
            <a:r>
              <a:rPr lang="nl-BE" dirty="0"/>
              <a:t> </a:t>
            </a:r>
            <a:r>
              <a:rPr lang="nl-BE" dirty="0" err="1"/>
              <a:t>adjugés</a:t>
            </a:r>
            <a:r>
              <a:rPr lang="nl-BE" dirty="0"/>
              <a:t> en 2023 </a:t>
            </a:r>
            <a:r>
              <a:rPr lang="nl-BE" dirty="0" err="1"/>
              <a:t>vous</a:t>
            </a:r>
            <a:r>
              <a:rPr lang="nl-BE" dirty="0"/>
              <a:t> ont </a:t>
            </a:r>
            <a:r>
              <a:rPr lang="nl-BE" dirty="0" err="1"/>
              <a:t>été</a:t>
            </a:r>
            <a:r>
              <a:rPr lang="nl-BE" dirty="0"/>
              <a:t> </a:t>
            </a:r>
            <a:r>
              <a:rPr lang="nl-BE" dirty="0" err="1"/>
              <a:t>présentés</a:t>
            </a:r>
            <a:r>
              <a:rPr lang="nl-BE" dirty="0"/>
              <a:t> en détail </a:t>
            </a:r>
            <a:r>
              <a:rPr lang="nl-BE" dirty="0" err="1"/>
              <a:t>lors</a:t>
            </a:r>
            <a:r>
              <a:rPr lang="nl-BE" dirty="0"/>
              <a:t> de la </a:t>
            </a:r>
            <a:r>
              <a:rPr lang="nl-BE" dirty="0" err="1"/>
              <a:t>commission</a:t>
            </a:r>
            <a:r>
              <a:rPr lang="nl-BE" dirty="0"/>
              <a:t> des finances.  On se </a:t>
            </a:r>
            <a:r>
              <a:rPr lang="nl-BE" dirty="0" err="1"/>
              <a:t>limitera</a:t>
            </a:r>
            <a:r>
              <a:rPr lang="nl-BE" dirty="0"/>
              <a:t> </a:t>
            </a:r>
            <a:r>
              <a:rPr lang="nl-BE" dirty="0" err="1"/>
              <a:t>donc</a:t>
            </a:r>
            <a:r>
              <a:rPr lang="nl-BE" dirty="0"/>
              <a:t> </a:t>
            </a:r>
            <a:r>
              <a:rPr lang="nl-BE" dirty="0" err="1"/>
              <a:t>aux</a:t>
            </a:r>
            <a:r>
              <a:rPr lang="nl-BE" dirty="0"/>
              <a:t> plus importants.</a:t>
            </a:r>
          </a:p>
          <a:p>
            <a:r>
              <a:rPr lang="nl-BE" dirty="0"/>
              <a:t>Le </a:t>
            </a:r>
            <a:r>
              <a:rPr lang="nl-BE" dirty="0" err="1"/>
              <a:t>montant</a:t>
            </a:r>
            <a:r>
              <a:rPr lang="nl-BE" dirty="0"/>
              <a:t> </a:t>
            </a:r>
            <a:r>
              <a:rPr lang="nl-BE" dirty="0" err="1"/>
              <a:t>total</a:t>
            </a:r>
            <a:r>
              <a:rPr lang="nl-BE" dirty="0"/>
              <a:t> des </a:t>
            </a:r>
            <a:r>
              <a:rPr lang="nl-BE" dirty="0" err="1"/>
              <a:t>engagements</a:t>
            </a:r>
            <a:r>
              <a:rPr lang="nl-BE" dirty="0"/>
              <a:t> </a:t>
            </a:r>
            <a:r>
              <a:rPr lang="nl-BE" dirty="0" err="1"/>
              <a:t>effectués</a:t>
            </a:r>
            <a:r>
              <a:rPr lang="nl-BE" dirty="0"/>
              <a:t> </a:t>
            </a:r>
            <a:r>
              <a:rPr lang="nl-BE" dirty="0" err="1"/>
              <a:t>sur</a:t>
            </a:r>
            <a:r>
              <a:rPr lang="nl-BE" dirty="0"/>
              <a:t> </a:t>
            </a:r>
            <a:r>
              <a:rPr lang="nl-BE" dirty="0" err="1"/>
              <a:t>l’année</a:t>
            </a:r>
            <a:r>
              <a:rPr lang="nl-BE" dirty="0"/>
              <a:t> 2023 </a:t>
            </a:r>
            <a:r>
              <a:rPr lang="nl-BE" dirty="0" err="1"/>
              <a:t>est</a:t>
            </a:r>
            <a:r>
              <a:rPr lang="nl-BE" dirty="0"/>
              <a:t> de </a:t>
            </a:r>
            <a:r>
              <a:rPr lang="nl-BE" dirty="0" err="1"/>
              <a:t>près</a:t>
            </a:r>
            <a:r>
              <a:rPr lang="nl-BE" dirty="0"/>
              <a:t> de 1.550.000 €</a:t>
            </a:r>
          </a:p>
          <a:p>
            <a:r>
              <a:rPr lang="nl-BE" dirty="0" err="1"/>
              <a:t>Ils</a:t>
            </a:r>
            <a:r>
              <a:rPr lang="nl-BE" dirty="0"/>
              <a:t> se </a:t>
            </a:r>
            <a:r>
              <a:rPr lang="nl-BE" dirty="0" err="1"/>
              <a:t>répartissent</a:t>
            </a:r>
            <a:r>
              <a:rPr lang="nl-BE" dirty="0"/>
              <a:t> de la </a:t>
            </a:r>
            <a:r>
              <a:rPr lang="nl-BE" dirty="0" err="1"/>
              <a:t>manière</a:t>
            </a:r>
            <a:r>
              <a:rPr lang="nl-BE" dirty="0"/>
              <a:t> </a:t>
            </a:r>
            <a:r>
              <a:rPr lang="nl-BE" dirty="0" err="1"/>
              <a:t>suivante</a:t>
            </a:r>
            <a:r>
              <a:rPr lang="nl-BE" dirty="0"/>
              <a:t> :</a:t>
            </a:r>
          </a:p>
          <a:p>
            <a:pPr marL="171450" indent="-171450">
              <a:buFont typeface="Arial" panose="020B0604020202020204" pitchFamily="34" charset="0"/>
              <a:buChar char="•"/>
            </a:pPr>
            <a:r>
              <a:rPr lang="nl-BE" dirty="0"/>
              <a:t>La plus importante en </a:t>
            </a:r>
            <a:r>
              <a:rPr lang="nl-BE" dirty="0" err="1"/>
              <a:t>voirie</a:t>
            </a:r>
            <a:r>
              <a:rPr lang="nl-BE" dirty="0"/>
              <a:t> et </a:t>
            </a:r>
            <a:r>
              <a:rPr lang="nl-BE" dirty="0" err="1"/>
              <a:t>communication</a:t>
            </a:r>
            <a:r>
              <a:rPr lang="nl-BE" dirty="0"/>
              <a:t> </a:t>
            </a:r>
            <a:r>
              <a:rPr lang="nl-BE" dirty="0" err="1"/>
              <a:t>avec</a:t>
            </a:r>
            <a:r>
              <a:rPr lang="nl-BE" dirty="0"/>
              <a:t> </a:t>
            </a:r>
            <a:r>
              <a:rPr lang="nl-BE" dirty="0" err="1"/>
              <a:t>l’adjudication</a:t>
            </a:r>
            <a:r>
              <a:rPr lang="nl-BE" dirty="0"/>
              <a:t> des </a:t>
            </a:r>
            <a:r>
              <a:rPr lang="nl-BE" dirty="0" err="1"/>
              <a:t>aménagements</a:t>
            </a:r>
            <a:r>
              <a:rPr lang="nl-BE" dirty="0"/>
              <a:t> des </a:t>
            </a:r>
            <a:r>
              <a:rPr lang="nl-BE" dirty="0" err="1"/>
              <a:t>abors</a:t>
            </a:r>
            <a:r>
              <a:rPr lang="nl-BE" dirty="0"/>
              <a:t> du hall </a:t>
            </a:r>
            <a:r>
              <a:rPr lang="nl-BE" dirty="0" err="1"/>
              <a:t>technique</a:t>
            </a:r>
            <a:r>
              <a:rPr lang="nl-BE" dirty="0"/>
              <a:t>,</a:t>
            </a:r>
          </a:p>
          <a:p>
            <a:pPr marL="171450" indent="-171450">
              <a:buFont typeface="Arial" panose="020B0604020202020204" pitchFamily="34" charset="0"/>
              <a:buChar char="•"/>
            </a:pPr>
            <a:r>
              <a:rPr lang="nl-BE" dirty="0" err="1"/>
              <a:t>Vient</a:t>
            </a:r>
            <a:r>
              <a:rPr lang="nl-BE" dirty="0"/>
              <a:t> </a:t>
            </a:r>
            <a:r>
              <a:rPr lang="nl-BE" dirty="0" err="1"/>
              <a:t>ensuite</a:t>
            </a:r>
            <a:r>
              <a:rPr lang="nl-BE" dirty="0"/>
              <a:t> les </a:t>
            </a:r>
            <a:r>
              <a:rPr lang="nl-BE" dirty="0" err="1"/>
              <a:t>travaux</a:t>
            </a:r>
            <a:r>
              <a:rPr lang="nl-BE" dirty="0"/>
              <a:t> de </a:t>
            </a:r>
            <a:r>
              <a:rPr lang="nl-BE" dirty="0" err="1"/>
              <a:t>voirie</a:t>
            </a:r>
            <a:r>
              <a:rPr lang="nl-BE" dirty="0"/>
              <a:t> à la </a:t>
            </a:r>
            <a:r>
              <a:rPr lang="nl-BE" dirty="0" err="1"/>
              <a:t>rue</a:t>
            </a:r>
            <a:r>
              <a:rPr lang="nl-BE" dirty="0"/>
              <a:t> des </a:t>
            </a:r>
            <a:r>
              <a:rPr lang="nl-BE" dirty="0" err="1"/>
              <a:t>Chênes</a:t>
            </a:r>
            <a:endParaRPr lang="nl-BE" dirty="0"/>
          </a:p>
          <a:p>
            <a:pPr marL="171450" indent="-171450">
              <a:buFont typeface="Arial" panose="020B0604020202020204" pitchFamily="34" charset="0"/>
              <a:buChar char="•"/>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556321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368427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77028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0475793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Ce tableau représente quant à lui les travaux engagés pour la plupart sur exercices antérieurs, qui ont été terminés en 2024 et injectés dans le patrimoine</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351950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 fonds de réserve extra </a:t>
            </a:r>
            <a:r>
              <a:rPr lang="nl-BE" dirty="0" err="1"/>
              <a:t>est</a:t>
            </a:r>
            <a:r>
              <a:rPr lang="nl-BE" dirty="0"/>
              <a:t> </a:t>
            </a:r>
            <a:r>
              <a:rPr lang="nl-BE" dirty="0" err="1"/>
              <a:t>composé</a:t>
            </a:r>
            <a:r>
              <a:rPr lang="nl-BE" dirty="0"/>
              <a:t> AU 31/12/2023 de deux types de fonds </a:t>
            </a:r>
            <a:r>
              <a:rPr lang="nl-BE" dirty="0" err="1"/>
              <a:t>distincts</a:t>
            </a:r>
            <a:r>
              <a:rPr lang="nl-BE" dirty="0"/>
              <a:t>: (</a:t>
            </a:r>
            <a:r>
              <a:rPr lang="nl-BE" dirty="0" err="1"/>
              <a:t>ce</a:t>
            </a:r>
            <a:r>
              <a:rPr lang="nl-BE" dirty="0"/>
              <a:t> </a:t>
            </a:r>
            <a:r>
              <a:rPr lang="nl-BE" dirty="0" err="1"/>
              <a:t>sont</a:t>
            </a:r>
            <a:r>
              <a:rPr lang="nl-BE" dirty="0"/>
              <a:t> les fonds </a:t>
            </a:r>
            <a:r>
              <a:rPr lang="nl-BE" dirty="0" err="1"/>
              <a:t>disponibles</a:t>
            </a:r>
            <a:r>
              <a:rPr lang="nl-BE" dirty="0"/>
              <a:t> au 31/12 </a:t>
            </a:r>
            <a:r>
              <a:rPr lang="nl-BE" dirty="0" err="1"/>
              <a:t>qui</a:t>
            </a:r>
            <a:r>
              <a:rPr lang="nl-BE" dirty="0"/>
              <a:t> </a:t>
            </a:r>
            <a:r>
              <a:rPr lang="nl-BE" dirty="0" err="1"/>
              <a:t>permettront</a:t>
            </a:r>
            <a:r>
              <a:rPr lang="nl-BE" dirty="0"/>
              <a:t> de </a:t>
            </a:r>
            <a:r>
              <a:rPr lang="nl-BE" dirty="0" err="1"/>
              <a:t>financer</a:t>
            </a:r>
            <a:r>
              <a:rPr lang="nl-BE" dirty="0"/>
              <a:t> en </a:t>
            </a:r>
            <a:r>
              <a:rPr lang="nl-BE" dirty="0" err="1"/>
              <a:t>partie</a:t>
            </a:r>
            <a:r>
              <a:rPr lang="nl-BE" dirty="0"/>
              <a:t> les </a:t>
            </a:r>
            <a:r>
              <a:rPr lang="nl-BE" dirty="0" err="1"/>
              <a:t>projets</a:t>
            </a:r>
            <a:r>
              <a:rPr lang="nl-BE" dirty="0"/>
              <a:t> à </a:t>
            </a:r>
            <a:r>
              <a:rPr lang="nl-BE" dirty="0" err="1"/>
              <a:t>venir</a:t>
            </a:r>
            <a:r>
              <a:rPr lang="nl-BE" dirty="0"/>
              <a:t> (</a:t>
            </a:r>
            <a:r>
              <a:rPr lang="nl-BE" dirty="0" err="1"/>
              <a:t>année</a:t>
            </a:r>
            <a:r>
              <a:rPr lang="nl-BE" dirty="0"/>
              <a:t> 2024 et </a:t>
            </a:r>
            <a:r>
              <a:rPr lang="nl-BE" dirty="0" err="1"/>
              <a:t>suivantes</a:t>
            </a:r>
            <a:r>
              <a:rPr lang="nl-BE" dirty="0"/>
              <a:t>)</a:t>
            </a:r>
          </a:p>
          <a:p>
            <a:pPr marL="171450" indent="-171450">
              <a:buFont typeface="Arial" panose="020B0604020202020204" pitchFamily="34" charset="0"/>
              <a:buChar char="•"/>
            </a:pPr>
            <a:r>
              <a:rPr lang="nl-BE" dirty="0" err="1"/>
              <a:t>le</a:t>
            </a:r>
            <a:r>
              <a:rPr lang="nl-BE" dirty="0"/>
              <a:t> </a:t>
            </a:r>
            <a:r>
              <a:rPr lang="nl-BE" dirty="0" err="1"/>
              <a:t>classique</a:t>
            </a:r>
            <a:r>
              <a:rPr lang="nl-BE" dirty="0"/>
              <a:t> (transferts de </a:t>
            </a:r>
            <a:r>
              <a:rPr lang="nl-BE" dirty="0" err="1"/>
              <a:t>l’ordinaire</a:t>
            </a:r>
            <a:r>
              <a:rPr lang="nl-BE" dirty="0"/>
              <a:t>, </a:t>
            </a:r>
            <a:r>
              <a:rPr lang="nl-BE" dirty="0" err="1"/>
              <a:t>ventes</a:t>
            </a:r>
            <a:r>
              <a:rPr lang="nl-BE" dirty="0"/>
              <a:t> et </a:t>
            </a:r>
            <a:r>
              <a:rPr lang="nl-BE" dirty="0" err="1"/>
              <a:t>reconstitutions</a:t>
            </a:r>
            <a:r>
              <a:rPr lang="nl-BE" dirty="0"/>
              <a:t> de </a:t>
            </a:r>
            <a:r>
              <a:rPr lang="nl-BE" dirty="0" err="1"/>
              <a:t>trésoreries</a:t>
            </a:r>
            <a:r>
              <a:rPr lang="nl-BE" dirty="0"/>
              <a:t>), soit 258.408,48 </a:t>
            </a:r>
            <a:r>
              <a:rPr lang="nl-BE" dirty="0" err="1"/>
              <a:t>euros</a:t>
            </a:r>
            <a:endParaRPr lang="nl-BE" dirty="0"/>
          </a:p>
          <a:p>
            <a:pPr marL="171450" indent="-171450">
              <a:buFont typeface="Arial" panose="020B0604020202020204" pitchFamily="34" charset="0"/>
              <a:buChar char="•"/>
            </a:pPr>
            <a:r>
              <a:rPr lang="nl-BE" dirty="0"/>
              <a:t>Les </a:t>
            </a:r>
            <a:r>
              <a:rPr lang="nl-BE" dirty="0" err="1"/>
              <a:t>subventions</a:t>
            </a:r>
            <a:r>
              <a:rPr lang="nl-BE" dirty="0"/>
              <a:t> “FRIC” de 234.529,26 €, et les “PIMACI” pour 429.412,50 €, “</a:t>
            </a:r>
            <a:r>
              <a:rPr lang="nl-BE" dirty="0" err="1"/>
              <a:t>Risques</a:t>
            </a:r>
            <a:r>
              <a:rPr lang="nl-BE" dirty="0"/>
              <a:t> </a:t>
            </a:r>
            <a:r>
              <a:rPr lang="nl-BE" dirty="0" err="1"/>
              <a:t>d’inondations</a:t>
            </a:r>
            <a:r>
              <a:rPr lang="nl-BE" dirty="0"/>
              <a:t>” 223.744,34 et “</a:t>
            </a:r>
            <a:r>
              <a:rPr lang="nl-BE" dirty="0" err="1"/>
              <a:t>Batiments</a:t>
            </a:r>
            <a:r>
              <a:rPr lang="nl-BE" dirty="0"/>
              <a:t> du </a:t>
            </a:r>
            <a:r>
              <a:rPr lang="nl-BE" dirty="0" err="1"/>
              <a:t>culte</a:t>
            </a:r>
            <a:r>
              <a:rPr lang="nl-BE" dirty="0"/>
              <a:t>” 12.591,59 €. </a:t>
            </a:r>
            <a:r>
              <a:rPr lang="nl-BE" dirty="0" err="1"/>
              <a:t>Qui</a:t>
            </a:r>
            <a:r>
              <a:rPr lang="nl-BE" dirty="0"/>
              <a:t> </a:t>
            </a:r>
            <a:r>
              <a:rPr lang="nl-BE" dirty="0" err="1"/>
              <a:t>couvriront</a:t>
            </a:r>
            <a:r>
              <a:rPr lang="nl-BE" dirty="0"/>
              <a:t> </a:t>
            </a:r>
            <a:r>
              <a:rPr lang="nl-BE" dirty="0" err="1"/>
              <a:t>plusieurs</a:t>
            </a:r>
            <a:r>
              <a:rPr lang="nl-BE" dirty="0"/>
              <a:t> </a:t>
            </a:r>
            <a:r>
              <a:rPr lang="nl-BE" dirty="0" err="1"/>
              <a:t>projets</a:t>
            </a:r>
            <a:r>
              <a:rPr lang="nl-BE" dirty="0"/>
              <a:t> </a:t>
            </a:r>
            <a:r>
              <a:rPr lang="nl-BE" dirty="0" err="1"/>
              <a:t>étalés</a:t>
            </a:r>
            <a:r>
              <a:rPr lang="nl-BE" dirty="0"/>
              <a:t> </a:t>
            </a:r>
            <a:r>
              <a:rPr lang="nl-BE" dirty="0" err="1"/>
              <a:t>sur</a:t>
            </a:r>
            <a:r>
              <a:rPr lang="nl-BE" dirty="0"/>
              <a:t> </a:t>
            </a:r>
            <a:r>
              <a:rPr lang="nl-BE" dirty="0" err="1"/>
              <a:t>plusieurs</a:t>
            </a:r>
            <a:r>
              <a:rPr lang="nl-BE" dirty="0"/>
              <a:t> </a:t>
            </a:r>
            <a:r>
              <a:rPr lang="nl-BE" dirty="0" err="1"/>
              <a:t>exercices</a:t>
            </a:r>
            <a:r>
              <a:rPr lang="nl-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934532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BE" dirty="0"/>
              <a:t>Le résultat du compte 2024 a permis de constituer une provision pour la cotisations de responsabilisation (300K), la Zone de Police (50K) et la Zone de Secours (100K).  </a:t>
            </a:r>
          </a:p>
          <a:p>
            <a:pPr marL="0" indent="0">
              <a:buFont typeface="Arial" panose="020B0604020202020204" pitchFamily="34" charset="0"/>
              <a:buNone/>
            </a:pPr>
            <a:r>
              <a:rPr lang="fr-BE" dirty="0"/>
              <a:t>En sachant que la provision pour la cotisation de responsabilisation risque de déjà être fortement allégée dès cette année 2024.</a:t>
            </a:r>
          </a:p>
          <a:p>
            <a:pPr marL="0" indent="0">
              <a:buFont typeface="Arial" panose="020B0604020202020204" pitchFamily="34" charset="0"/>
              <a:buNone/>
            </a:pPr>
            <a:r>
              <a:rPr lang="fr-BE" dirty="0"/>
              <a:t>Le total des provisions atteint donc au 31/12 la somme de </a:t>
            </a:r>
            <a:r>
              <a:rPr lang="fr-BE" sz="1200" b="1" dirty="0">
                <a:latin typeface="Calibri" panose="020F0502020204030204" pitchFamily="34" charset="0"/>
                <a:cs typeface="Calibri" panose="020F0502020204030204" pitchFamily="34" charset="0"/>
              </a:rPr>
              <a:t>1.398.304,00</a:t>
            </a:r>
            <a:r>
              <a:rPr lang="fr-BE" dirty="0"/>
              <a:t> €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50478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BE" dirty="0"/>
              <a:t>Au 1</a:t>
            </a:r>
            <a:r>
              <a:rPr lang="fr-BE" baseline="30000" dirty="0"/>
              <a:t>er</a:t>
            </a:r>
            <a:r>
              <a:rPr lang="fr-BE" dirty="0"/>
              <a:t> janvier 2023 nous avions en provisions  739.291 €, nous n’en avons pas utilisé en cours d’année 2023 et l’avons alimenté de 659.013 € ce qui donne ce résultat de </a:t>
            </a:r>
            <a:r>
              <a:rPr lang="fr-BE" sz="1200" dirty="0">
                <a:effectLst/>
              </a:rPr>
              <a:t>1.398.304,00</a:t>
            </a:r>
            <a:r>
              <a:rPr lang="fr-BE" dirty="0"/>
              <a:t> €</a:t>
            </a:r>
          </a:p>
          <a:p>
            <a:pPr marL="0" indent="0">
              <a:buFont typeface="Arial" panose="020B0604020202020204" pitchFamily="34" charset="0"/>
              <a:buNone/>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523951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1F40A-1D0B-194E-3FE6-44F699B187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C38E20-057D-BC9C-0D07-28D1765233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69EC01-80D6-67B2-C30C-B1B2D906A5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BE" dirty="0"/>
              <a:t>Au 1</a:t>
            </a:r>
            <a:r>
              <a:rPr lang="fr-BE" baseline="30000" dirty="0"/>
              <a:t>er</a:t>
            </a:r>
            <a:r>
              <a:rPr lang="fr-BE" dirty="0"/>
              <a:t> janvier 2023 nous avions en provisions  739.291 €, nous n’en avons pas utilisé en cours d’année 2023 et l’avons alimenté de 659.013 € ce qui donne ce résultat de </a:t>
            </a:r>
            <a:r>
              <a:rPr lang="fr-BE" sz="1200" dirty="0">
                <a:effectLst/>
              </a:rPr>
              <a:t>1.398.304,00</a:t>
            </a:r>
            <a:r>
              <a:rPr lang="fr-BE" dirty="0"/>
              <a:t> €</a:t>
            </a:r>
          </a:p>
          <a:p>
            <a:pPr marL="0" indent="0">
              <a:buFont typeface="Arial" panose="020B0604020202020204" pitchFamily="34" charset="0"/>
              <a:buNone/>
            </a:pPr>
            <a:endParaRPr lang="fr-BE" dirty="0"/>
          </a:p>
        </p:txBody>
      </p:sp>
      <p:sp>
        <p:nvSpPr>
          <p:cNvPr id="4" name="Espace réservé du pied de page 3">
            <a:extLst>
              <a:ext uri="{FF2B5EF4-FFF2-40B4-BE49-F238E27FC236}">
                <a16:creationId xmlns:a16="http://schemas.microsoft.com/office/drawing/2014/main" id="{545C21F2-4CD9-B3C3-1CB7-C40177F11055}"/>
              </a:ext>
            </a:extLst>
          </p:cNvPr>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38928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Ceci termine la présentation du compte 2023,  Je remercie toute mon équipe du service des finances mais également l’ensemble des services communaux qui ont contribué au maintien d’une gestion saine et équilibrée ainsi qu’à la rechercher de nouveaux subsides pour la réalisation de nos projets.</a:t>
            </a:r>
          </a:p>
        </p:txBody>
      </p:sp>
      <p:sp>
        <p:nvSpPr>
          <p:cNvPr id="5" name="Espace réservé du pied de page 4">
            <a:extLst>
              <a:ext uri="{FF2B5EF4-FFF2-40B4-BE49-F238E27FC236}">
                <a16:creationId xmlns:a16="http://schemas.microsoft.com/office/drawing/2014/main" id="{3B2E9A37-D853-4CB0-8EE1-D90BA60594CA}"/>
              </a:ext>
            </a:extLst>
          </p:cNvPr>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760152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r>
              <a:rPr lang="fr-FR"/>
              <a:t>Commune de Celles – Compte 2018</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11"/>
          </p:nvPr>
        </p:nvSpPr>
        <p:spPr/>
        <p:txBody>
          <a:bodyPr/>
          <a:lstStyle/>
          <a:p>
            <a:pPr rtl="0"/>
            <a:r>
              <a:rPr lang="fr-FR" dirty="0"/>
              <a:t>Commune de Celles – Compte 2018</a:t>
            </a:r>
            <a:endParaRPr lang="fr-FR" noProof="0" dirty="0"/>
          </a:p>
        </p:txBody>
      </p:sp>
      <p:pic>
        <p:nvPicPr>
          <p:cNvPr id="8" name="Image 7">
            <a:extLst>
              <a:ext uri="{FF2B5EF4-FFF2-40B4-BE49-F238E27FC236}">
                <a16:creationId xmlns:a16="http://schemas.microsoft.com/office/drawing/2014/main" id="{ED356C7E-18FD-4037-AB5E-A040839020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097" y="5507685"/>
            <a:ext cx="1308513" cy="1237339"/>
          </a:xfrm>
          <a:prstGeom prst="rect">
            <a:avLst/>
          </a:prstGeom>
        </p:spPr>
      </p:pic>
    </p:spTree>
    <p:extLst>
      <p:ext uri="{BB962C8B-B14F-4D97-AF65-F5344CB8AC3E}">
        <p14:creationId xmlns:p14="http://schemas.microsoft.com/office/powerpoint/2010/main" val="365423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36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6030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24128"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Cliquez pour modifier les styles du texte du masque</a:t>
            </a:r>
          </a:p>
        </p:txBody>
      </p:sp>
      <p:sp>
        <p:nvSpPr>
          <p:cNvPr id="6" name="Content Placeholder 5"/>
          <p:cNvSpPr>
            <a:spLocks noGrp="1"/>
          </p:cNvSpPr>
          <p:nvPr>
            <p:ph sz="quarter" idx="4"/>
          </p:nvPr>
        </p:nvSpPr>
        <p:spPr>
          <a:xfrm>
            <a:off x="5989320"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endParaRPr lang="fr-FR" dirty="0"/>
          </a:p>
        </p:txBody>
      </p:sp>
      <p:sp>
        <p:nvSpPr>
          <p:cNvPr id="8" name="Footer Placeholder 7"/>
          <p:cNvSpPr>
            <a:spLocks noGrp="1"/>
          </p:cNvSpPr>
          <p:nvPr>
            <p:ph type="ftr" sz="quarter" idx="11"/>
          </p:nvPr>
        </p:nvSpPr>
        <p:spPr/>
        <p:txBody>
          <a:bodyPr/>
          <a:lstStyle/>
          <a:p>
            <a:pPr rtl="0"/>
            <a:r>
              <a:rPr lang="fr-FR" noProof="0"/>
              <a:t>Commune de Celles – Compte 2018</a:t>
            </a:r>
            <a:endParaRPr lang="fr-FR" noProof="0" dirty="0"/>
          </a:p>
        </p:txBody>
      </p:sp>
      <p:sp>
        <p:nvSpPr>
          <p:cNvPr id="9" name="Slide Number Placeholder 8"/>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71014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endParaRPr lang="fr-FR" dirty="0"/>
          </a:p>
        </p:txBody>
      </p:sp>
      <p:sp>
        <p:nvSpPr>
          <p:cNvPr id="4" name="Footer Placeholder 3"/>
          <p:cNvSpPr>
            <a:spLocks noGrp="1"/>
          </p:cNvSpPr>
          <p:nvPr>
            <p:ph type="ftr" sz="quarter" idx="11"/>
          </p:nvPr>
        </p:nvSpPr>
        <p:spPr/>
        <p:txBody>
          <a:bodyPr/>
          <a:lstStyle/>
          <a:p>
            <a:pPr rtl="0"/>
            <a:r>
              <a:rPr lang="fr-FR" noProof="0"/>
              <a:t>Commune de Celles – Compte 2018</a:t>
            </a:r>
            <a:endParaRPr lang="fr-FR" noProof="0" dirty="0"/>
          </a:p>
        </p:txBody>
      </p:sp>
      <p:sp>
        <p:nvSpPr>
          <p:cNvPr id="5" name="Slide Number Placeholder 4"/>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spTree>
    <p:extLst>
      <p:ext uri="{BB962C8B-B14F-4D97-AF65-F5344CB8AC3E}">
        <p14:creationId xmlns:p14="http://schemas.microsoft.com/office/powerpoint/2010/main" val="377948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pPr rtl="0"/>
            <a:r>
              <a:rPr lang="fr-FR" noProof="0"/>
              <a:t>Commune de Celles – Compte 2018</a:t>
            </a:r>
            <a:endParaRPr lang="fr-FR" noProof="0" dirty="0"/>
          </a:p>
        </p:txBody>
      </p:sp>
      <p:sp>
        <p:nvSpPr>
          <p:cNvPr id="4" name="Slide Number Placeholder 3"/>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260190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31755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2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0123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53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2" name="Espace réservé de la date 1"/>
          <p:cNvSpPr>
            <a:spLocks noGrp="1"/>
          </p:cNvSpPr>
          <p:nvPr>
            <p:ph type="dt" sz="half" idx="10"/>
          </p:nvPr>
        </p:nvSpPr>
        <p:spPr/>
        <p:txBody>
          <a:bodyPr rtlCol="0"/>
          <a:lstStyle>
            <a:lvl1pPr>
              <a:defRPr/>
            </a:lvl1pPr>
          </a:lstStyle>
          <a:p>
            <a:endParaRPr lang="fr-FR" dirty="0"/>
          </a:p>
        </p:txBody>
      </p:sp>
      <p:sp>
        <p:nvSpPr>
          <p:cNvPr id="3" name="Espace réservé du pied de page 2"/>
          <p:cNvSpPr>
            <a:spLocks noGrp="1"/>
          </p:cNvSpPr>
          <p:nvPr>
            <p:ph type="ftr" sz="quarter" idx="11"/>
          </p:nvPr>
        </p:nvSpPr>
        <p:spPr/>
        <p:txBody>
          <a:bodyPr rtlCol="0"/>
          <a:lstStyle>
            <a:lvl1pPr>
              <a:defRPr/>
            </a:lvl1pPr>
          </a:lstStyle>
          <a:p>
            <a:pPr rtl="0"/>
            <a:r>
              <a:rPr lang="fr-FR" noProof="0"/>
              <a:t>Commune de Celles – Compte 2018</a:t>
            </a:r>
            <a:endParaRPr lang="fr-FR" noProof="0"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fr-FR"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r>
              <a:rPr lang="fr-FR" noProof="0"/>
              <a:t>Commune de Celles – Compte 2018</a:t>
            </a:r>
            <a:endParaRPr lang="fr-FR" noProof="0"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9CD8D479-8942-46E8-A226-A4E01F7A105C}" type="slidenum">
              <a:rPr lang="fr-FR" noProof="0" smtClean="0"/>
              <a:pPr/>
              <a:t>‹N°›</a:t>
            </a:fld>
            <a:endParaRPr lang="fr-FR" noProof="0" dirty="0"/>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Rectangle 9">
            <a:extLst>
              <a:ext uri="{FF2B5EF4-FFF2-40B4-BE49-F238E27FC236}">
                <a16:creationId xmlns:a16="http://schemas.microsoft.com/office/drawing/2014/main" id="{908B686E-BF88-4C9A-84A3-AB55382DB62C}"/>
              </a:ext>
            </a:extLst>
          </p:cNvPr>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pic>
        <p:nvPicPr>
          <p:cNvPr id="10" name="Image 9">
            <a:extLst>
              <a:ext uri="{FF2B5EF4-FFF2-40B4-BE49-F238E27FC236}">
                <a16:creationId xmlns:a16="http://schemas.microsoft.com/office/drawing/2014/main" id="{AA97A5FC-5F89-4AD5-BF75-04967F04D1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32" y="5635696"/>
            <a:ext cx="1171738" cy="1108003"/>
          </a:xfrm>
          <a:prstGeom prst="rect">
            <a:avLst/>
          </a:prstGeom>
        </p:spPr>
      </p:pic>
    </p:spTree>
    <p:extLst>
      <p:ext uri="{BB962C8B-B14F-4D97-AF65-F5344CB8AC3E}">
        <p14:creationId xmlns:p14="http://schemas.microsoft.com/office/powerpoint/2010/main" val="3028762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5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Compte 2024</a:t>
            </a:r>
          </a:p>
        </p:txBody>
      </p:sp>
      <p:sp>
        <p:nvSpPr>
          <p:cNvPr id="3" name="Sous-titre 2"/>
          <p:cNvSpPr>
            <a:spLocks noGrp="1"/>
          </p:cNvSpPr>
          <p:nvPr>
            <p:ph type="subTitle" idx="1"/>
          </p:nvPr>
        </p:nvSpPr>
        <p:spPr/>
        <p:txBody>
          <a:bodyPr rtlCol="0"/>
          <a:lstStyle/>
          <a:p>
            <a:pPr rtl="0"/>
            <a:r>
              <a:rPr lang="fr-FR" dirty="0"/>
              <a:t>Commune de Celles</a:t>
            </a:r>
          </a:p>
        </p:txBody>
      </p:sp>
      <p:pic>
        <p:nvPicPr>
          <p:cNvPr id="5" name="Image 4">
            <a:extLst>
              <a:ext uri="{FF2B5EF4-FFF2-40B4-BE49-F238E27FC236}">
                <a16:creationId xmlns:a16="http://schemas.microsoft.com/office/drawing/2014/main" id="{BC539C12-A14F-47E2-89F3-9033935A81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827559"/>
            <a:ext cx="2147236" cy="2030441"/>
          </a:xfrm>
          <a:prstGeom prst="rect">
            <a:avLst/>
          </a:prstGeom>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Service Ordinaire</a:t>
            </a:r>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2024</a:t>
            </a:r>
          </a:p>
        </p:txBody>
      </p:sp>
    </p:spTree>
    <p:extLst>
      <p:ext uri="{BB962C8B-B14F-4D97-AF65-F5344CB8AC3E}">
        <p14:creationId xmlns:p14="http://schemas.microsoft.com/office/powerpoint/2010/main" val="3685448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294660" y="2951946"/>
            <a:ext cx="1596271"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10.390.445,42 €</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9.577.065,32 €</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9.479.404,89 €</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FF0000"/>
                </a:solidFill>
              </a:rPr>
              <a:t>813.380,10 €</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911.040,53 €</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97.660,43 €</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62304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EXERCICE PROPRE</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9.176.538,69 €</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9.157.784,70€</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9.083.047,59 €</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18.753,99 €</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93.491,10 €</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74.737,11 €</a:t>
            </a:r>
          </a:p>
        </p:txBody>
      </p:sp>
    </p:spTree>
    <p:extLst>
      <p:ext uri="{BB962C8B-B14F-4D97-AF65-F5344CB8AC3E}">
        <p14:creationId xmlns:p14="http://schemas.microsoft.com/office/powerpoint/2010/main" val="411737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B27AB-7113-4C58-AE39-880A85631619}"/>
              </a:ext>
            </a:extLst>
          </p:cNvPr>
          <p:cNvSpPr>
            <a:spLocks noGrp="1"/>
          </p:cNvSpPr>
          <p:nvPr>
            <p:ph type="title"/>
          </p:nvPr>
        </p:nvSpPr>
        <p:spPr>
          <a:xfrm>
            <a:off x="1024128" y="585216"/>
            <a:ext cx="9916774" cy="1499616"/>
          </a:xfrm>
        </p:spPr>
        <p:txBody>
          <a:bodyPr/>
          <a:lstStyle/>
          <a:p>
            <a:r>
              <a:rPr lang="fr-BE" dirty="0"/>
              <a:t>Service Ordinaire – évolution des résultats</a:t>
            </a:r>
          </a:p>
        </p:txBody>
      </p:sp>
      <p:sp>
        <p:nvSpPr>
          <p:cNvPr id="4" name="Espace réservé du pied de page 3">
            <a:extLst>
              <a:ext uri="{FF2B5EF4-FFF2-40B4-BE49-F238E27FC236}">
                <a16:creationId xmlns:a16="http://schemas.microsoft.com/office/drawing/2014/main" id="{412B2243-E461-46B1-8C58-583F6835CCC5}"/>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5" name="Tableau 4">
            <a:extLst>
              <a:ext uri="{FF2B5EF4-FFF2-40B4-BE49-F238E27FC236}">
                <a16:creationId xmlns:a16="http://schemas.microsoft.com/office/drawing/2014/main" id="{5BC36A4C-8F92-49F8-AEDA-23597349F03E}"/>
              </a:ext>
            </a:extLst>
          </p:cNvPr>
          <p:cNvGraphicFramePr>
            <a:graphicFrameLocks noGrp="1"/>
          </p:cNvGraphicFramePr>
          <p:nvPr>
            <p:extLst>
              <p:ext uri="{D42A27DB-BD31-4B8C-83A1-F6EECF244321}">
                <p14:modId xmlns:p14="http://schemas.microsoft.com/office/powerpoint/2010/main" val="4123040231"/>
              </p:ext>
            </p:extLst>
          </p:nvPr>
        </p:nvGraphicFramePr>
        <p:xfrm>
          <a:off x="712381" y="2084832"/>
          <a:ext cx="10802681" cy="3104446"/>
        </p:xfrm>
        <a:graphic>
          <a:graphicData uri="http://schemas.openxmlformats.org/drawingml/2006/table">
            <a:tbl>
              <a:tblPr firstRow="1" firstCol="1" bandRow="1">
                <a:tableStyleId>{3B4B98B0-60AC-42C2-AFA5-B58CD77FA1E5}</a:tableStyleId>
              </a:tblPr>
              <a:tblGrid>
                <a:gridCol w="1770856">
                  <a:extLst>
                    <a:ext uri="{9D8B030D-6E8A-4147-A177-3AD203B41FA5}">
                      <a16:colId xmlns:a16="http://schemas.microsoft.com/office/drawing/2014/main" val="630948635"/>
                    </a:ext>
                  </a:extLst>
                </a:gridCol>
                <a:gridCol w="1806365">
                  <a:extLst>
                    <a:ext uri="{9D8B030D-6E8A-4147-A177-3AD203B41FA5}">
                      <a16:colId xmlns:a16="http://schemas.microsoft.com/office/drawing/2014/main" val="1513713142"/>
                    </a:ext>
                  </a:extLst>
                </a:gridCol>
                <a:gridCol w="1806365">
                  <a:extLst>
                    <a:ext uri="{9D8B030D-6E8A-4147-A177-3AD203B41FA5}">
                      <a16:colId xmlns:a16="http://schemas.microsoft.com/office/drawing/2014/main" val="1394406105"/>
                    </a:ext>
                  </a:extLst>
                </a:gridCol>
                <a:gridCol w="1806365">
                  <a:extLst>
                    <a:ext uri="{9D8B030D-6E8A-4147-A177-3AD203B41FA5}">
                      <a16:colId xmlns:a16="http://schemas.microsoft.com/office/drawing/2014/main" val="1378021748"/>
                    </a:ext>
                  </a:extLst>
                </a:gridCol>
                <a:gridCol w="1806365">
                  <a:extLst>
                    <a:ext uri="{9D8B030D-6E8A-4147-A177-3AD203B41FA5}">
                      <a16:colId xmlns:a16="http://schemas.microsoft.com/office/drawing/2014/main" val="1447409708"/>
                    </a:ext>
                  </a:extLst>
                </a:gridCol>
                <a:gridCol w="1806365">
                  <a:extLst>
                    <a:ext uri="{9D8B030D-6E8A-4147-A177-3AD203B41FA5}">
                      <a16:colId xmlns:a16="http://schemas.microsoft.com/office/drawing/2014/main" val="431910394"/>
                    </a:ext>
                  </a:extLst>
                </a:gridCol>
              </a:tblGrid>
              <a:tr h="414732">
                <a:tc gridSpan="5">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cs typeface="Calibri" panose="020F0502020204030204" pitchFamily="34" charset="0"/>
                      </a:endParaRPr>
                    </a:p>
                  </a:txBody>
                  <a:tcPr marL="44450" marR="44450" marT="0" marB="0" anchor="ctr"/>
                </a:tc>
                <a:tc hMerge="1">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ctr">
                        <a:lnSpc>
                          <a:spcPct val="107000"/>
                        </a:lnSpc>
                        <a:spcAft>
                          <a:spcPts val="800"/>
                        </a:spcAft>
                      </a:pPr>
                      <a:endParaRPr lang="fr-BE" sz="2400" dirty="0">
                        <a:effectLst/>
                        <a:latin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118737568"/>
                  </a:ext>
                </a:extLst>
              </a:tr>
              <a:tr h="414732">
                <a:tc>
                  <a:txBody>
                    <a:bodyPr/>
                    <a:lstStyle/>
                    <a:p>
                      <a:pPr algn="r">
                        <a:lnSpc>
                          <a:spcPct val="107000"/>
                        </a:lnSpc>
                        <a:spcAft>
                          <a:spcPts val="800"/>
                        </a:spcAft>
                      </a:pP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2020</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2021</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2022</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2023</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2024</a:t>
                      </a:r>
                    </a:p>
                  </a:txBody>
                  <a:tcPr marL="44450" marR="44450" marT="0" marB="0" anchor="ctr"/>
                </a:tc>
                <a:extLst>
                  <a:ext uri="{0D108BD9-81ED-4DB2-BD59-A6C34878D82A}">
                    <a16:rowId xmlns:a16="http://schemas.microsoft.com/office/drawing/2014/main" val="1664034583"/>
                  </a:ext>
                </a:extLst>
              </a:tr>
              <a:tr h="414732">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 Propre</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dirty="0">
                          <a:solidFill>
                            <a:schemeClr val="tx1"/>
                          </a:solidFill>
                          <a:effectLst/>
                          <a:latin typeface="Calibri" panose="020F0502020204030204" pitchFamily="34" charset="0"/>
                          <a:cs typeface="Calibri" panose="020F0502020204030204" pitchFamily="34" charset="0"/>
                        </a:rPr>
                        <a:t>174.373,62</a:t>
                      </a:r>
                      <a:endParaRPr lang="fr-BE"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4.887,89</a:t>
                      </a: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73.773,63</a:t>
                      </a: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59.550,76</a:t>
                      </a: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18.753,99</a:t>
                      </a:r>
                    </a:p>
                  </a:txBody>
                  <a:tcPr marL="44450" marR="44450" marT="0" marB="0" anchor="ctr"/>
                </a:tc>
                <a:extLst>
                  <a:ext uri="{0D108BD9-81ED-4DB2-BD59-A6C34878D82A}">
                    <a16:rowId xmlns:a16="http://schemas.microsoft.com/office/drawing/2014/main" val="3133548460"/>
                  </a:ext>
                </a:extLst>
              </a:tr>
              <a:tr h="722759">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Exercices antérieurs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1.978.781,61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2.034.915,40</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1.666.318,32</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1.135.321,15</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932.926,11</a:t>
                      </a:r>
                    </a:p>
                  </a:txBody>
                  <a:tcPr marL="44450" marR="44450" marT="0" marB="0" anchor="ctr"/>
                </a:tc>
                <a:extLst>
                  <a:ext uri="{0D108BD9-81ED-4DB2-BD59-A6C34878D82A}">
                    <a16:rowId xmlns:a16="http://schemas.microsoft.com/office/drawing/2014/main" val="305064985"/>
                  </a:ext>
                </a:extLst>
              </a:tr>
              <a:tr h="414732">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Prélèvements</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-184.000,00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-416.772,63</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-371.414,82</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-213.000,00</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-138.300,00</a:t>
                      </a:r>
                    </a:p>
                  </a:txBody>
                  <a:tcPr marL="44450" marR="44450" marT="0" marB="0" anchor="ctr"/>
                </a:tc>
                <a:extLst>
                  <a:ext uri="{0D108BD9-81ED-4DB2-BD59-A6C34878D82A}">
                    <a16:rowId xmlns:a16="http://schemas.microsoft.com/office/drawing/2014/main" val="2378618165"/>
                  </a:ext>
                </a:extLst>
              </a:tr>
              <a:tr h="722759">
                <a:tc>
                  <a:txBody>
                    <a:bodyPr/>
                    <a:lstStyle/>
                    <a:p>
                      <a:pPr algn="r">
                        <a:lnSpc>
                          <a:spcPct val="107000"/>
                        </a:lnSpc>
                        <a:spcAft>
                          <a:spcPts val="800"/>
                        </a:spcAft>
                      </a:pPr>
                      <a:r>
                        <a:rPr lang="fr-BE" sz="1800">
                          <a:effectLst/>
                          <a:latin typeface="Calibri" panose="020F0502020204030204" pitchFamily="34" charset="0"/>
                          <a:cs typeface="Calibri" panose="020F0502020204030204" pitchFamily="34" charset="0"/>
                        </a:rPr>
                        <a:t>Résultat global</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solidFill>
                            <a:schemeClr val="tx1"/>
                          </a:solidFill>
                          <a:effectLst/>
                          <a:latin typeface="Calibri" panose="020F0502020204030204" pitchFamily="34" charset="0"/>
                          <a:cs typeface="Calibri" panose="020F0502020204030204" pitchFamily="34" charset="0"/>
                        </a:rPr>
                        <a:t>1.969.155,23</a:t>
                      </a:r>
                      <a:endParaRPr lang="fr-BE"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1.623.030,66</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1.368.677,13</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981.871,91</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813.380,10</a:t>
                      </a:r>
                    </a:p>
                  </a:txBody>
                  <a:tcPr marL="44450" marR="44450" marT="0" marB="0" anchor="ctr"/>
                </a:tc>
                <a:extLst>
                  <a:ext uri="{0D108BD9-81ED-4DB2-BD59-A6C34878D82A}">
                    <a16:rowId xmlns:a16="http://schemas.microsoft.com/office/drawing/2014/main" val="696158772"/>
                  </a:ext>
                </a:extLst>
              </a:tr>
            </a:tbl>
          </a:graphicData>
        </a:graphic>
      </p:graphicFrame>
    </p:spTree>
    <p:extLst>
      <p:ext uri="{BB962C8B-B14F-4D97-AF65-F5344CB8AC3E}">
        <p14:creationId xmlns:p14="http://schemas.microsoft.com/office/powerpoint/2010/main" val="238819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RECETTES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2024</a:t>
            </a:r>
          </a:p>
        </p:txBody>
      </p:sp>
    </p:spTree>
    <p:extLst>
      <p:ext uri="{BB962C8B-B14F-4D97-AF65-F5344CB8AC3E}">
        <p14:creationId xmlns:p14="http://schemas.microsoft.com/office/powerpoint/2010/main" val="190902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a:xfrm>
            <a:off x="831961" y="460686"/>
            <a:ext cx="9720072" cy="1499616"/>
          </a:xfrm>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6" name="ZoneTexte 5">
            <a:extLst>
              <a:ext uri="{FF2B5EF4-FFF2-40B4-BE49-F238E27FC236}">
                <a16:creationId xmlns:a16="http://schemas.microsoft.com/office/drawing/2014/main" id="{25408919-A049-4D6D-A051-83CD06BAB349}"/>
              </a:ext>
            </a:extLst>
          </p:cNvPr>
          <p:cNvSpPr txBox="1"/>
          <p:nvPr/>
        </p:nvSpPr>
        <p:spPr>
          <a:xfrm>
            <a:off x="4912372" y="452207"/>
            <a:ext cx="2775098" cy="646331"/>
          </a:xfrm>
          <a:prstGeom prst="rect">
            <a:avLst/>
          </a:prstGeom>
          <a:noFill/>
        </p:spPr>
        <p:txBody>
          <a:bodyPr wrap="square" rtlCol="0">
            <a:spAutoFit/>
          </a:bodyPr>
          <a:lstStyle/>
          <a:p>
            <a:pPr algn="ctr"/>
            <a:r>
              <a:rPr lang="fr-BE" dirty="0"/>
              <a:t>REPARTITION DES RECETTES</a:t>
            </a:r>
          </a:p>
          <a:p>
            <a:pPr algn="ctr"/>
            <a:r>
              <a:rPr lang="fr-BE" sz="1800" b="1" dirty="0"/>
              <a:t>9.176.538,69 </a:t>
            </a:r>
            <a:r>
              <a:rPr lang="fr-BE" b="1" dirty="0"/>
              <a:t>€</a:t>
            </a:r>
          </a:p>
        </p:txBody>
      </p:sp>
      <p:graphicFrame>
        <p:nvGraphicFramePr>
          <p:cNvPr id="8" name="Graphique 7">
            <a:extLst>
              <a:ext uri="{FF2B5EF4-FFF2-40B4-BE49-F238E27FC236}">
                <a16:creationId xmlns:a16="http://schemas.microsoft.com/office/drawing/2014/main" id="{903E0B8A-8F60-89D0-B268-214B348DBBA1}"/>
              </a:ext>
            </a:extLst>
          </p:cNvPr>
          <p:cNvGraphicFramePr/>
          <p:nvPr>
            <p:extLst>
              <p:ext uri="{D42A27DB-BD31-4B8C-83A1-F6EECF244321}">
                <p14:modId xmlns:p14="http://schemas.microsoft.com/office/powerpoint/2010/main" val="1634810665"/>
              </p:ext>
            </p:extLst>
          </p:nvPr>
        </p:nvGraphicFramePr>
        <p:xfrm>
          <a:off x="2032000" y="1679944"/>
          <a:ext cx="8037033" cy="44583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172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81D1B6-D229-42AA-AC9E-BD0EF1244B7D}"/>
              </a:ext>
            </a:extLst>
          </p:cNvPr>
          <p:cNvSpPr>
            <a:spLocks noGrp="1"/>
          </p:cNvSpPr>
          <p:nvPr>
            <p:ph type="title"/>
          </p:nvPr>
        </p:nvSpPr>
        <p:spPr>
          <a:xfrm>
            <a:off x="1130454" y="0"/>
            <a:ext cx="9720072" cy="1499616"/>
          </a:xfrm>
        </p:spPr>
        <p:txBody>
          <a:bodyPr/>
          <a:lstStyle/>
          <a:p>
            <a:r>
              <a:rPr lang="fr-BE" dirty="0"/>
              <a:t>SERVICE ORDINAIRE – RECETTES DE TRANSFERTS</a:t>
            </a:r>
          </a:p>
        </p:txBody>
      </p:sp>
      <p:sp>
        <p:nvSpPr>
          <p:cNvPr id="4" name="Espace réservé du pied de page 3">
            <a:extLst>
              <a:ext uri="{FF2B5EF4-FFF2-40B4-BE49-F238E27FC236}">
                <a16:creationId xmlns:a16="http://schemas.microsoft.com/office/drawing/2014/main" id="{D84E06B3-203B-4303-9C5E-B1E85575FF96}"/>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7" name="Graphique 6">
            <a:extLst>
              <a:ext uri="{FF2B5EF4-FFF2-40B4-BE49-F238E27FC236}">
                <a16:creationId xmlns:a16="http://schemas.microsoft.com/office/drawing/2014/main" id="{6971DA85-028C-BBFD-2AC0-57A2CE5071E9}"/>
              </a:ext>
            </a:extLst>
          </p:cNvPr>
          <p:cNvGraphicFramePr/>
          <p:nvPr>
            <p:extLst>
              <p:ext uri="{D42A27DB-BD31-4B8C-83A1-F6EECF244321}">
                <p14:modId xmlns:p14="http://schemas.microsoft.com/office/powerpoint/2010/main" val="1525773815"/>
              </p:ext>
            </p:extLst>
          </p:nvPr>
        </p:nvGraphicFramePr>
        <p:xfrm>
          <a:off x="1130455" y="1286540"/>
          <a:ext cx="9831712" cy="51841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534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9BDFE8D7-4D9E-C512-F48B-B883F82C1F7D}"/>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Titre 1">
            <a:extLst>
              <a:ext uri="{FF2B5EF4-FFF2-40B4-BE49-F238E27FC236}">
                <a16:creationId xmlns:a16="http://schemas.microsoft.com/office/drawing/2014/main" id="{8744E9CD-B63F-C25E-BDD5-A6DDBD56C5A0}"/>
              </a:ext>
            </a:extLst>
          </p:cNvPr>
          <p:cNvSpPr>
            <a:spLocks noGrp="1"/>
          </p:cNvSpPr>
          <p:nvPr>
            <p:ph type="title"/>
          </p:nvPr>
        </p:nvSpPr>
        <p:spPr>
          <a:xfrm>
            <a:off x="1024128" y="585216"/>
            <a:ext cx="9720072" cy="1499616"/>
          </a:xfrm>
        </p:spPr>
        <p:txBody>
          <a:bodyPr/>
          <a:lstStyle/>
          <a:p>
            <a:r>
              <a:rPr lang="fr-BE" dirty="0">
                <a:solidFill>
                  <a:schemeClr val="tx1"/>
                </a:solidFill>
              </a:rPr>
              <a:t>SERVICE ORDINAIRE – RECETTES DE prestations</a:t>
            </a:r>
          </a:p>
        </p:txBody>
      </p:sp>
      <p:graphicFrame>
        <p:nvGraphicFramePr>
          <p:cNvPr id="6" name="Graphique 5">
            <a:extLst>
              <a:ext uri="{FF2B5EF4-FFF2-40B4-BE49-F238E27FC236}">
                <a16:creationId xmlns:a16="http://schemas.microsoft.com/office/drawing/2014/main" id="{D9B354F7-9FE8-83E9-235E-84087F077E9B}"/>
              </a:ext>
            </a:extLst>
          </p:cNvPr>
          <p:cNvGraphicFramePr/>
          <p:nvPr>
            <p:extLst>
              <p:ext uri="{D42A27DB-BD31-4B8C-83A1-F6EECF244321}">
                <p14:modId xmlns:p14="http://schemas.microsoft.com/office/powerpoint/2010/main" val="827487187"/>
              </p:ext>
            </p:extLst>
          </p:nvPr>
        </p:nvGraphicFramePr>
        <p:xfrm>
          <a:off x="1754372" y="1583069"/>
          <a:ext cx="8559209" cy="48070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480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a:xfrm>
            <a:off x="831961" y="460686"/>
            <a:ext cx="9720072" cy="1499616"/>
          </a:xfrm>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rPr>
              <a:t>Commune de Celles – Compte 2024</a:t>
            </a:r>
          </a:p>
        </p:txBody>
      </p:sp>
      <p:sp>
        <p:nvSpPr>
          <p:cNvPr id="6" name="ZoneTexte 5">
            <a:extLst>
              <a:ext uri="{FF2B5EF4-FFF2-40B4-BE49-F238E27FC236}">
                <a16:creationId xmlns:a16="http://schemas.microsoft.com/office/drawing/2014/main" id="{25408919-A049-4D6D-A051-83CD06BAB349}"/>
              </a:ext>
            </a:extLst>
          </p:cNvPr>
          <p:cNvSpPr txBox="1"/>
          <p:nvPr/>
        </p:nvSpPr>
        <p:spPr>
          <a:xfrm>
            <a:off x="4912372" y="452207"/>
            <a:ext cx="277509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Tw Cen MT" panose="020B0602020104020603"/>
                <a:ea typeface="+mn-ea"/>
                <a:cs typeface="+mn-cs"/>
              </a:rPr>
              <a:t>REPARTITION DES RECETTES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black"/>
                </a:solidFill>
                <a:effectLst/>
                <a:uLnTx/>
                <a:uFillTx/>
                <a:latin typeface="Tw Cen MT" panose="020B0602020104020603"/>
                <a:ea typeface="+mn-ea"/>
                <a:cs typeface="+mn-cs"/>
              </a:rPr>
              <a:t>9.249.456,87 €</a:t>
            </a:r>
          </a:p>
        </p:txBody>
      </p:sp>
      <p:graphicFrame>
        <p:nvGraphicFramePr>
          <p:cNvPr id="5" name="Graphique 4">
            <a:extLst>
              <a:ext uri="{FF2B5EF4-FFF2-40B4-BE49-F238E27FC236}">
                <a16:creationId xmlns:a16="http://schemas.microsoft.com/office/drawing/2014/main" id="{36B44695-B6C3-1F01-08F1-1F3C50FD29C3}"/>
              </a:ext>
            </a:extLst>
          </p:cNvPr>
          <p:cNvGraphicFramePr/>
          <p:nvPr>
            <p:extLst>
              <p:ext uri="{D42A27DB-BD31-4B8C-83A1-F6EECF244321}">
                <p14:modId xmlns:p14="http://schemas.microsoft.com/office/powerpoint/2010/main" val="3247239889"/>
              </p:ext>
            </p:extLst>
          </p:nvPr>
        </p:nvGraphicFramePr>
        <p:xfrm>
          <a:off x="2032000" y="1679944"/>
          <a:ext cx="8037033" cy="44583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460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solidFill>
                  <a:srgbClr val="FF0000"/>
                </a:solidFill>
              </a:rPr>
              <a:t>Service Ordinaire – évolution des recettes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1568939" y="1850592"/>
            <a:ext cx="3359888" cy="369332"/>
          </a:xfrm>
          <a:prstGeom prst="rect">
            <a:avLst/>
          </a:prstGeom>
          <a:noFill/>
        </p:spPr>
        <p:txBody>
          <a:bodyPr wrap="square" rtlCol="0">
            <a:spAutoFit/>
          </a:bodyPr>
          <a:lstStyle/>
          <a:p>
            <a:r>
              <a:rPr lang="fr-BE" u="sng" dirty="0"/>
              <a:t>Recettes de prestations &amp; de dette</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Recettes de transferts</a:t>
            </a:r>
          </a:p>
        </p:txBody>
      </p:sp>
      <p:graphicFrame>
        <p:nvGraphicFramePr>
          <p:cNvPr id="3" name="Graphique 2">
            <a:extLst>
              <a:ext uri="{FF2B5EF4-FFF2-40B4-BE49-F238E27FC236}">
                <a16:creationId xmlns:a16="http://schemas.microsoft.com/office/drawing/2014/main" id="{1CFCAFCC-F8FD-9B8C-E251-EA5A5AF1BBD8}"/>
              </a:ext>
            </a:extLst>
          </p:cNvPr>
          <p:cNvGraphicFramePr>
            <a:graphicFrameLocks/>
          </p:cNvGraphicFramePr>
          <p:nvPr>
            <p:extLst>
              <p:ext uri="{D42A27DB-BD31-4B8C-83A1-F6EECF244321}">
                <p14:modId xmlns:p14="http://schemas.microsoft.com/office/powerpoint/2010/main" val="3473921003"/>
              </p:ext>
            </p:extLst>
          </p:nvPr>
        </p:nvGraphicFramePr>
        <p:xfrm>
          <a:off x="461828" y="2677568"/>
          <a:ext cx="4726860" cy="29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a:extLst>
              <a:ext uri="{FF2B5EF4-FFF2-40B4-BE49-F238E27FC236}">
                <a16:creationId xmlns:a16="http://schemas.microsoft.com/office/drawing/2014/main" id="{7FA69B05-3236-B75D-56FB-E91B3A5751A0}"/>
              </a:ext>
            </a:extLst>
          </p:cNvPr>
          <p:cNvGraphicFramePr>
            <a:graphicFrameLocks/>
          </p:cNvGraphicFramePr>
          <p:nvPr>
            <p:extLst>
              <p:ext uri="{D42A27DB-BD31-4B8C-83A1-F6EECF244321}">
                <p14:modId xmlns:p14="http://schemas.microsoft.com/office/powerpoint/2010/main" val="3407975415"/>
              </p:ext>
            </p:extLst>
          </p:nvPr>
        </p:nvGraphicFramePr>
        <p:xfrm>
          <a:off x="6340549" y="2791868"/>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6583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4684278" y="2251014"/>
            <a:ext cx="3359888" cy="369332"/>
          </a:xfrm>
          <a:prstGeom prst="rect">
            <a:avLst/>
          </a:prstGeom>
          <a:noFill/>
        </p:spPr>
        <p:txBody>
          <a:bodyPr wrap="square" rtlCol="0">
            <a:spAutoFit/>
          </a:bodyPr>
          <a:lstStyle/>
          <a:p>
            <a:r>
              <a:rPr lang="fr-BE" u="sng" dirty="0"/>
              <a:t>Additionnels - Détails</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graphicFrame>
        <p:nvGraphicFramePr>
          <p:cNvPr id="3" name="Graphique 2">
            <a:extLst>
              <a:ext uri="{FF2B5EF4-FFF2-40B4-BE49-F238E27FC236}">
                <a16:creationId xmlns:a16="http://schemas.microsoft.com/office/drawing/2014/main" id="{B386E8F9-7539-BA8E-AB66-03C11C188807}"/>
              </a:ext>
            </a:extLst>
          </p:cNvPr>
          <p:cNvGraphicFramePr>
            <a:graphicFrameLocks/>
          </p:cNvGraphicFramePr>
          <p:nvPr>
            <p:extLst>
              <p:ext uri="{D42A27DB-BD31-4B8C-83A1-F6EECF244321}">
                <p14:modId xmlns:p14="http://schemas.microsoft.com/office/powerpoint/2010/main" val="3821563659"/>
              </p:ext>
            </p:extLst>
          </p:nvPr>
        </p:nvGraphicFramePr>
        <p:xfrm>
          <a:off x="1903227" y="2866054"/>
          <a:ext cx="8016949" cy="32901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311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graphicFrame>
        <p:nvGraphicFramePr>
          <p:cNvPr id="7" name="Graphique 6">
            <a:extLst>
              <a:ext uri="{FF2B5EF4-FFF2-40B4-BE49-F238E27FC236}">
                <a16:creationId xmlns:a16="http://schemas.microsoft.com/office/drawing/2014/main" id="{2FFA0A7B-E87C-F893-70FC-98AEF5D7BB32}"/>
              </a:ext>
            </a:extLst>
          </p:cNvPr>
          <p:cNvGraphicFramePr>
            <a:graphicFrameLocks/>
          </p:cNvGraphicFramePr>
          <p:nvPr>
            <p:extLst>
              <p:ext uri="{D42A27DB-BD31-4B8C-83A1-F6EECF244321}">
                <p14:modId xmlns:p14="http://schemas.microsoft.com/office/powerpoint/2010/main" val="2222504190"/>
              </p:ext>
            </p:extLst>
          </p:nvPr>
        </p:nvGraphicFramePr>
        <p:xfrm>
          <a:off x="630865" y="2796363"/>
          <a:ext cx="5055780" cy="29116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aphique 7">
            <a:extLst>
              <a:ext uri="{FF2B5EF4-FFF2-40B4-BE49-F238E27FC236}">
                <a16:creationId xmlns:a16="http://schemas.microsoft.com/office/drawing/2014/main" id="{F53D94F5-718E-A0B8-6225-CE8B78AA9417}"/>
              </a:ext>
            </a:extLst>
          </p:cNvPr>
          <p:cNvGraphicFramePr>
            <a:graphicFrameLocks/>
          </p:cNvGraphicFramePr>
          <p:nvPr>
            <p:extLst>
              <p:ext uri="{D42A27DB-BD31-4B8C-83A1-F6EECF244321}">
                <p14:modId xmlns:p14="http://schemas.microsoft.com/office/powerpoint/2010/main" val="4208883361"/>
              </p:ext>
            </p:extLst>
          </p:nvPr>
        </p:nvGraphicFramePr>
        <p:xfrm>
          <a:off x="5808920" y="2551814"/>
          <a:ext cx="5472224" cy="30877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0405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6" name="Rectangle 5">
            <a:extLst>
              <a:ext uri="{FF2B5EF4-FFF2-40B4-BE49-F238E27FC236}">
                <a16:creationId xmlns:a16="http://schemas.microsoft.com/office/drawing/2014/main" id="{7F78E17C-306B-4DBB-84C1-CD06563DD11A}"/>
              </a:ext>
            </a:extLst>
          </p:cNvPr>
          <p:cNvSpPr/>
          <p:nvPr/>
        </p:nvSpPr>
        <p:spPr>
          <a:xfrm>
            <a:off x="10248981" y="3760266"/>
            <a:ext cx="1150481" cy="167101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RECETTES</a:t>
            </a:r>
          </a:p>
        </p:txBody>
      </p:sp>
      <p:graphicFrame>
        <p:nvGraphicFramePr>
          <p:cNvPr id="3" name="Tableau 2">
            <a:extLst>
              <a:ext uri="{FF2B5EF4-FFF2-40B4-BE49-F238E27FC236}">
                <a16:creationId xmlns:a16="http://schemas.microsoft.com/office/drawing/2014/main" id="{45C5FE53-0B29-2466-B0B7-4F883718D3F0}"/>
              </a:ext>
            </a:extLst>
          </p:cNvPr>
          <p:cNvGraphicFramePr>
            <a:graphicFrameLocks noGrp="1"/>
          </p:cNvGraphicFramePr>
          <p:nvPr>
            <p:extLst>
              <p:ext uri="{D42A27DB-BD31-4B8C-83A1-F6EECF244321}">
                <p14:modId xmlns:p14="http://schemas.microsoft.com/office/powerpoint/2010/main" val="3363085087"/>
              </p:ext>
            </p:extLst>
          </p:nvPr>
        </p:nvGraphicFramePr>
        <p:xfrm>
          <a:off x="1148317" y="2955851"/>
          <a:ext cx="9930810" cy="2551818"/>
        </p:xfrm>
        <a:graphic>
          <a:graphicData uri="http://schemas.openxmlformats.org/drawingml/2006/table">
            <a:tbl>
              <a:tblPr>
                <a:tableStyleId>{3B4B98B0-60AC-42C2-AFA5-B58CD77FA1E5}</a:tableStyleId>
              </a:tblPr>
              <a:tblGrid>
                <a:gridCol w="2480503">
                  <a:extLst>
                    <a:ext uri="{9D8B030D-6E8A-4147-A177-3AD203B41FA5}">
                      <a16:colId xmlns:a16="http://schemas.microsoft.com/office/drawing/2014/main" val="1533175304"/>
                    </a:ext>
                  </a:extLst>
                </a:gridCol>
                <a:gridCol w="1337009">
                  <a:extLst>
                    <a:ext uri="{9D8B030D-6E8A-4147-A177-3AD203B41FA5}">
                      <a16:colId xmlns:a16="http://schemas.microsoft.com/office/drawing/2014/main" val="435614661"/>
                    </a:ext>
                  </a:extLst>
                </a:gridCol>
                <a:gridCol w="1389785">
                  <a:extLst>
                    <a:ext uri="{9D8B030D-6E8A-4147-A177-3AD203B41FA5}">
                      <a16:colId xmlns:a16="http://schemas.microsoft.com/office/drawing/2014/main" val="604504856"/>
                    </a:ext>
                  </a:extLst>
                </a:gridCol>
                <a:gridCol w="1319416">
                  <a:extLst>
                    <a:ext uri="{9D8B030D-6E8A-4147-A177-3AD203B41FA5}">
                      <a16:colId xmlns:a16="http://schemas.microsoft.com/office/drawing/2014/main" val="315969636"/>
                    </a:ext>
                  </a:extLst>
                </a:gridCol>
                <a:gridCol w="1134699">
                  <a:extLst>
                    <a:ext uri="{9D8B030D-6E8A-4147-A177-3AD203B41FA5}">
                      <a16:colId xmlns:a16="http://schemas.microsoft.com/office/drawing/2014/main" val="2609106921"/>
                    </a:ext>
                  </a:extLst>
                </a:gridCol>
                <a:gridCol w="1134699">
                  <a:extLst>
                    <a:ext uri="{9D8B030D-6E8A-4147-A177-3AD203B41FA5}">
                      <a16:colId xmlns:a16="http://schemas.microsoft.com/office/drawing/2014/main" val="237847461"/>
                    </a:ext>
                  </a:extLst>
                </a:gridCol>
                <a:gridCol w="1134699">
                  <a:extLst>
                    <a:ext uri="{9D8B030D-6E8A-4147-A177-3AD203B41FA5}">
                      <a16:colId xmlns:a16="http://schemas.microsoft.com/office/drawing/2014/main" val="2456067184"/>
                    </a:ext>
                  </a:extLst>
                </a:gridCol>
              </a:tblGrid>
              <a:tr h="425303">
                <a:tc>
                  <a:txBody>
                    <a:bodyPr/>
                    <a:lstStyle/>
                    <a:p>
                      <a:pPr algn="l" fontAlgn="ctr"/>
                      <a:endParaRPr lang="fr-BE" sz="1000" b="0" i="0" u="none" strike="noStrike">
                        <a:effectLst/>
                        <a:latin typeface="Arial" panose="020B0604020202020204" pitchFamily="34" charset="0"/>
                      </a:endParaRPr>
                    </a:p>
                  </a:txBody>
                  <a:tcPr marL="9525" marR="9525" marT="9525" marB="0" anchor="ctr"/>
                </a:tc>
                <a:tc rowSpan="2">
                  <a:txBody>
                    <a:bodyPr/>
                    <a:lstStyle/>
                    <a:p>
                      <a:pPr algn="ctr" fontAlgn="ctr"/>
                      <a:r>
                        <a:rPr lang="fr-BE" sz="1200" u="none" strike="noStrike" dirty="0">
                          <a:effectLst/>
                        </a:rPr>
                        <a:t>Budget initial (BI)</a:t>
                      </a:r>
                      <a:endParaRPr lang="fr-BE" sz="1200" b="1" i="0" u="none" strike="noStrike" dirty="0">
                        <a:effectLst/>
                        <a:latin typeface="Arial" panose="020B0604020202020204" pitchFamily="34" charset="0"/>
                      </a:endParaRPr>
                    </a:p>
                  </a:txBody>
                  <a:tcPr marL="9525" marR="9525" marT="9525" marB="0" anchor="ctr"/>
                </a:tc>
                <a:tc rowSpan="2">
                  <a:txBody>
                    <a:bodyPr/>
                    <a:lstStyle/>
                    <a:p>
                      <a:pPr algn="ctr" fontAlgn="ctr"/>
                      <a:r>
                        <a:rPr lang="fr-BE" sz="1200" u="none" strike="noStrike">
                          <a:effectLst/>
                        </a:rPr>
                        <a:t>Budget final (BF)</a:t>
                      </a:r>
                      <a:endParaRPr lang="fr-BE" sz="1200" b="1" i="0" u="none" strike="noStrike">
                        <a:effectLst/>
                        <a:latin typeface="Arial" panose="020B0604020202020204" pitchFamily="34" charset="0"/>
                      </a:endParaRPr>
                    </a:p>
                  </a:txBody>
                  <a:tcPr marL="9525" marR="9525" marT="9525" marB="0" anchor="ctr"/>
                </a:tc>
                <a:tc rowSpan="2">
                  <a:txBody>
                    <a:bodyPr/>
                    <a:lstStyle/>
                    <a:p>
                      <a:pPr algn="ctr" fontAlgn="ctr"/>
                      <a:r>
                        <a:rPr lang="fr-BE" sz="1200" u="none" strike="noStrike">
                          <a:effectLst/>
                        </a:rPr>
                        <a:t>Droits constatés (compte)</a:t>
                      </a:r>
                      <a:endParaRPr lang="fr-BE" sz="1200" b="1" i="0" u="none" strike="noStrike">
                        <a:effectLst/>
                        <a:latin typeface="Arial" panose="020B0604020202020204" pitchFamily="34" charset="0"/>
                      </a:endParaRPr>
                    </a:p>
                  </a:txBody>
                  <a:tcPr marL="9525" marR="9525" marT="9525" marB="0" anchor="ctr"/>
                </a:tc>
                <a:tc gridSpan="3">
                  <a:txBody>
                    <a:bodyPr/>
                    <a:lstStyle/>
                    <a:p>
                      <a:pPr algn="ctr" fontAlgn="ctr"/>
                      <a:r>
                        <a:rPr lang="fr-BE" sz="1200" u="none" strike="noStrike">
                          <a:effectLst/>
                        </a:rPr>
                        <a:t>Taux de réalisation</a:t>
                      </a:r>
                      <a:endParaRPr lang="fr-BE" sz="1200" b="1" i="0" u="none" strike="noStrike">
                        <a:effectLst/>
                        <a:latin typeface="Arial" panose="020B0604020202020204" pitchFamily="34" charset="0"/>
                      </a:endParaRPr>
                    </a:p>
                  </a:txBody>
                  <a:tcPr marL="9525" marR="9525" marT="9525"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564660107"/>
                  </a:ext>
                </a:extLst>
              </a:tr>
              <a:tr h="425303">
                <a:tc>
                  <a:txBody>
                    <a:bodyPr/>
                    <a:lstStyle/>
                    <a:p>
                      <a:pPr algn="ctr" fontAlgn="ctr"/>
                      <a:endParaRPr lang="fr-BE" sz="1000" b="1" i="0" u="none" strike="noStrike">
                        <a:effectLst/>
                        <a:latin typeface="Arial" panose="020B0604020202020204" pitchFamily="34" charset="0"/>
                      </a:endParaRPr>
                    </a:p>
                  </a:txBody>
                  <a:tcPr marL="9525" marR="9525" marT="9525"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fontAlgn="ctr"/>
                      <a:r>
                        <a:rPr lang="fr-BE" sz="1200" u="none" strike="noStrike">
                          <a:effectLst/>
                        </a:rPr>
                        <a:t>BF/BI</a:t>
                      </a:r>
                      <a:endParaRPr lang="fr-BE" sz="1200" b="1" i="0" u="none" strike="noStrike">
                        <a:effectLst/>
                        <a:latin typeface="Arial" panose="020B0604020202020204" pitchFamily="34" charset="0"/>
                      </a:endParaRPr>
                    </a:p>
                  </a:txBody>
                  <a:tcPr marL="9525" marR="9525" marT="9525" marB="0" anchor="ctr"/>
                </a:tc>
                <a:tc>
                  <a:txBody>
                    <a:bodyPr/>
                    <a:lstStyle/>
                    <a:p>
                      <a:pPr algn="ctr" fontAlgn="ctr"/>
                      <a:r>
                        <a:rPr lang="fr-BE" sz="1200" u="none" strike="noStrike">
                          <a:effectLst/>
                        </a:rPr>
                        <a:t>Compte/BI</a:t>
                      </a:r>
                      <a:endParaRPr lang="fr-BE" sz="1200" b="1" i="0" u="none" strike="noStrike">
                        <a:effectLst/>
                        <a:latin typeface="Arial" panose="020B0604020202020204" pitchFamily="34" charset="0"/>
                      </a:endParaRPr>
                    </a:p>
                  </a:txBody>
                  <a:tcPr marL="9525" marR="9525" marT="9525" marB="0" anchor="ctr"/>
                </a:tc>
                <a:tc>
                  <a:txBody>
                    <a:bodyPr/>
                    <a:lstStyle/>
                    <a:p>
                      <a:pPr algn="ctr" fontAlgn="ctr"/>
                      <a:r>
                        <a:rPr lang="fr-BE" sz="1200" u="none" strike="noStrike">
                          <a:effectLst/>
                        </a:rPr>
                        <a:t>Compte/BF</a:t>
                      </a:r>
                      <a:endParaRPr lang="fr-BE" sz="1200" b="1"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484251429"/>
                  </a:ext>
                </a:extLst>
              </a:tr>
              <a:tr h="425303">
                <a:tc>
                  <a:txBody>
                    <a:bodyPr/>
                    <a:lstStyle/>
                    <a:p>
                      <a:pPr algn="l" fontAlgn="ctr"/>
                      <a:r>
                        <a:rPr lang="fr-BE" sz="1200" u="none" strike="noStrike">
                          <a:effectLst/>
                        </a:rPr>
                        <a:t>Prestation</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797.933,99</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659.003,98</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644.416,19</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82,59 %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80,76 %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97,79 %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207899380"/>
                  </a:ext>
                </a:extLst>
              </a:tr>
              <a:tr h="425303">
                <a:tc>
                  <a:txBody>
                    <a:bodyPr/>
                    <a:lstStyle/>
                    <a:p>
                      <a:pPr algn="l" fontAlgn="ctr"/>
                      <a:r>
                        <a:rPr lang="fr-BE" sz="1200" u="none" strike="noStrike">
                          <a:effectLst/>
                        </a:rPr>
                        <a:t>Transferts</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8.057.682,45</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8.131.906,44</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8.160.719,78</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100,92 %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101,28 %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100,35 %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3893225368"/>
                  </a:ext>
                </a:extLst>
              </a:tr>
              <a:tr h="425303">
                <a:tc>
                  <a:txBody>
                    <a:bodyPr/>
                    <a:lstStyle/>
                    <a:p>
                      <a:pPr algn="l" fontAlgn="ctr"/>
                      <a:r>
                        <a:rPr lang="fr-BE" sz="1200" u="none" strike="noStrike">
                          <a:effectLst/>
                        </a:rPr>
                        <a:t>Dette</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146.226,65</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181.278,65</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184.869,72</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123,97 %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126,43 %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101,98 %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3430786024"/>
                  </a:ext>
                </a:extLst>
              </a:tr>
              <a:tr h="425303">
                <a:tc>
                  <a:txBody>
                    <a:bodyPr/>
                    <a:lstStyle/>
                    <a:p>
                      <a:pPr algn="l" fontAlgn="ctr"/>
                      <a:r>
                        <a:rPr lang="fr-BE" sz="1200" u="none" strike="noStrike" dirty="0">
                          <a:effectLst/>
                        </a:rPr>
                        <a:t>Total</a:t>
                      </a:r>
                      <a:endParaRPr lang="fr-BE" sz="1200" b="0" i="0" u="none" strike="noStrike" dirty="0">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a:effectLst/>
                        </a:rPr>
                        <a:t>9001843,09</a:t>
                      </a:r>
                      <a:endParaRPr lang="fr-BE" sz="1200" b="0" i="0" u="none" strike="noStrike">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8972189,07</a:t>
                      </a:r>
                      <a:endParaRPr lang="fr-BE" sz="1200" b="0" i="0" u="none" strike="noStrike" dirty="0">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8990005,69</a:t>
                      </a:r>
                      <a:endParaRPr lang="fr-BE" sz="1200" b="0" i="0" u="none" strike="noStrike" dirty="0">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99,67 %</a:t>
                      </a:r>
                      <a:endParaRPr lang="fr-BE" sz="1200" b="0" i="0" u="none" strike="noStrike" dirty="0">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99,87 %</a:t>
                      </a:r>
                      <a:endParaRPr lang="fr-BE" sz="1200" b="0" i="0" u="none" strike="noStrike" dirty="0">
                        <a:solidFill>
                          <a:srgbClr val="FFFFFF"/>
                        </a:solidFill>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100,20 %</a:t>
                      </a:r>
                      <a:endParaRPr lang="fr-BE" sz="1200" b="0" i="0" u="none" strike="noStrike" dirty="0">
                        <a:solidFill>
                          <a:srgbClr val="FFFFFF"/>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902685779"/>
                  </a:ext>
                </a:extLst>
              </a:tr>
            </a:tbl>
          </a:graphicData>
        </a:graphic>
      </p:graphicFrame>
    </p:spTree>
    <p:extLst>
      <p:ext uri="{BB962C8B-B14F-4D97-AF65-F5344CB8AC3E}">
        <p14:creationId xmlns:p14="http://schemas.microsoft.com/office/powerpoint/2010/main" val="324784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err="1"/>
              <a:t>depenses</a:t>
            </a:r>
            <a:r>
              <a:rPr lang="fr-BE" dirty="0"/>
              <a:t>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2024</a:t>
            </a:r>
          </a:p>
        </p:txBody>
      </p:sp>
    </p:spTree>
    <p:extLst>
      <p:ext uri="{BB962C8B-B14F-4D97-AF65-F5344CB8AC3E}">
        <p14:creationId xmlns:p14="http://schemas.microsoft.com/office/powerpoint/2010/main" val="2640550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6" name="ZoneTexte 5">
            <a:extLst>
              <a:ext uri="{FF2B5EF4-FFF2-40B4-BE49-F238E27FC236}">
                <a16:creationId xmlns:a16="http://schemas.microsoft.com/office/drawing/2014/main" id="{1960BB87-A6AF-40D0-9FB0-A080C2E2A84E}"/>
              </a:ext>
            </a:extLst>
          </p:cNvPr>
          <p:cNvSpPr txBox="1"/>
          <p:nvPr/>
        </p:nvSpPr>
        <p:spPr>
          <a:xfrm>
            <a:off x="5465134" y="980218"/>
            <a:ext cx="3381153" cy="646331"/>
          </a:xfrm>
          <a:prstGeom prst="rect">
            <a:avLst/>
          </a:prstGeom>
          <a:noFill/>
        </p:spPr>
        <p:txBody>
          <a:bodyPr wrap="square" rtlCol="0">
            <a:spAutoFit/>
          </a:bodyPr>
          <a:lstStyle/>
          <a:p>
            <a:pPr algn="ctr"/>
            <a:r>
              <a:rPr lang="fr-BE" dirty="0"/>
              <a:t>REPARTITION DES DEPENSES</a:t>
            </a:r>
          </a:p>
          <a:p>
            <a:pPr algn="ctr"/>
            <a:r>
              <a:rPr lang="fr-BE" b="1" dirty="0"/>
              <a:t>9.577.065,32 €</a:t>
            </a:r>
          </a:p>
        </p:txBody>
      </p:sp>
      <p:graphicFrame>
        <p:nvGraphicFramePr>
          <p:cNvPr id="5" name="Graphique 4">
            <a:extLst>
              <a:ext uri="{FF2B5EF4-FFF2-40B4-BE49-F238E27FC236}">
                <a16:creationId xmlns:a16="http://schemas.microsoft.com/office/drawing/2014/main" id="{4FAC98E9-90FF-F0CD-0320-9101FB5ADD52}"/>
              </a:ext>
            </a:extLst>
          </p:cNvPr>
          <p:cNvGraphicFramePr>
            <a:graphicFrameLocks/>
          </p:cNvGraphicFramePr>
          <p:nvPr>
            <p:extLst>
              <p:ext uri="{D42A27DB-BD31-4B8C-83A1-F6EECF244321}">
                <p14:modId xmlns:p14="http://schemas.microsoft.com/office/powerpoint/2010/main" val="2005702785"/>
              </p:ext>
            </p:extLst>
          </p:nvPr>
        </p:nvGraphicFramePr>
        <p:xfrm>
          <a:off x="1913860" y="2057400"/>
          <a:ext cx="7995684" cy="4045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851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FD266A-B6D9-4779-B5E1-E658DB355C5E}"/>
              </a:ext>
            </a:extLst>
          </p:cNvPr>
          <p:cNvSpPr>
            <a:spLocks noGrp="1"/>
          </p:cNvSpPr>
          <p:nvPr>
            <p:ph type="title"/>
          </p:nvPr>
        </p:nvSpPr>
        <p:spPr/>
        <p:txBody>
          <a:bodyPr/>
          <a:lstStyle/>
          <a:p>
            <a:r>
              <a:rPr lang="fr-BE" dirty="0"/>
              <a:t>Service ordinaire – dépenses de transferts</a:t>
            </a:r>
          </a:p>
        </p:txBody>
      </p:sp>
      <p:sp>
        <p:nvSpPr>
          <p:cNvPr id="4" name="Espace réservé du pied de page 3">
            <a:extLst>
              <a:ext uri="{FF2B5EF4-FFF2-40B4-BE49-F238E27FC236}">
                <a16:creationId xmlns:a16="http://schemas.microsoft.com/office/drawing/2014/main" id="{D9F9F302-795A-4271-9203-11EEBEB90DEF}"/>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3" name="Graphique 2">
            <a:extLst>
              <a:ext uri="{FF2B5EF4-FFF2-40B4-BE49-F238E27FC236}">
                <a16:creationId xmlns:a16="http://schemas.microsoft.com/office/drawing/2014/main" id="{CBAAFDB6-2B2A-F06A-9FDB-7731754A3693}"/>
              </a:ext>
            </a:extLst>
          </p:cNvPr>
          <p:cNvGraphicFramePr>
            <a:graphicFrameLocks/>
          </p:cNvGraphicFramePr>
          <p:nvPr>
            <p:extLst>
              <p:ext uri="{D42A27DB-BD31-4B8C-83A1-F6EECF244321}">
                <p14:modId xmlns:p14="http://schemas.microsoft.com/office/powerpoint/2010/main" val="2883100754"/>
              </p:ext>
            </p:extLst>
          </p:nvPr>
        </p:nvGraphicFramePr>
        <p:xfrm>
          <a:off x="1890824" y="1828412"/>
          <a:ext cx="8410352" cy="41789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9884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DEPENSES DE TRANSFERTS</a:t>
            </a:r>
          </a:p>
        </p:txBody>
      </p:sp>
      <p:graphicFrame>
        <p:nvGraphicFramePr>
          <p:cNvPr id="3" name="Graphique 2">
            <a:extLst>
              <a:ext uri="{FF2B5EF4-FFF2-40B4-BE49-F238E27FC236}">
                <a16:creationId xmlns:a16="http://schemas.microsoft.com/office/drawing/2014/main" id="{22C8F339-7F79-40AB-5512-64AC14E23A71}"/>
              </a:ext>
            </a:extLst>
          </p:cNvPr>
          <p:cNvGraphicFramePr>
            <a:graphicFrameLocks/>
          </p:cNvGraphicFramePr>
          <p:nvPr>
            <p:extLst>
              <p:ext uri="{D42A27DB-BD31-4B8C-83A1-F6EECF244321}">
                <p14:modId xmlns:p14="http://schemas.microsoft.com/office/powerpoint/2010/main" val="323822502"/>
              </p:ext>
            </p:extLst>
          </p:nvPr>
        </p:nvGraphicFramePr>
        <p:xfrm>
          <a:off x="1539807" y="2150256"/>
          <a:ext cx="9720072" cy="41225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85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2358675" y="1772712"/>
            <a:ext cx="3359888" cy="369332"/>
          </a:xfrm>
          <a:prstGeom prst="rect">
            <a:avLst/>
          </a:prstGeom>
          <a:noFill/>
        </p:spPr>
        <p:txBody>
          <a:bodyPr wrap="square" rtlCol="0">
            <a:spAutoFit/>
          </a:bodyPr>
          <a:lstStyle/>
          <a:p>
            <a:r>
              <a:rPr lang="fr-BE" u="sng" dirty="0"/>
              <a:t>Dépenses de personnel</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Dépenses de dette</a:t>
            </a:r>
          </a:p>
        </p:txBody>
      </p:sp>
      <p:graphicFrame>
        <p:nvGraphicFramePr>
          <p:cNvPr id="5" name="Graphique 4">
            <a:extLst>
              <a:ext uri="{FF2B5EF4-FFF2-40B4-BE49-F238E27FC236}">
                <a16:creationId xmlns:a16="http://schemas.microsoft.com/office/drawing/2014/main" id="{F4F573E2-F4EA-981B-8233-E2A52835C61A}"/>
              </a:ext>
            </a:extLst>
          </p:cNvPr>
          <p:cNvGraphicFramePr>
            <a:graphicFrameLocks/>
          </p:cNvGraphicFramePr>
          <p:nvPr>
            <p:extLst>
              <p:ext uri="{D42A27DB-BD31-4B8C-83A1-F6EECF244321}">
                <p14:modId xmlns:p14="http://schemas.microsoft.com/office/powerpoint/2010/main" val="1616101108"/>
              </p:ext>
            </p:extLst>
          </p:nvPr>
        </p:nvGraphicFramePr>
        <p:xfrm>
          <a:off x="652130" y="2456121"/>
          <a:ext cx="5217041" cy="32110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a:extLst>
              <a:ext uri="{FF2B5EF4-FFF2-40B4-BE49-F238E27FC236}">
                <a16:creationId xmlns:a16="http://schemas.microsoft.com/office/drawing/2014/main" id="{B5BCE097-443F-B1D7-6379-8B7FF2CC10D2}"/>
              </a:ext>
            </a:extLst>
          </p:cNvPr>
          <p:cNvGraphicFramePr>
            <a:graphicFrameLocks/>
          </p:cNvGraphicFramePr>
          <p:nvPr>
            <p:extLst>
              <p:ext uri="{D42A27DB-BD31-4B8C-83A1-F6EECF244321}">
                <p14:modId xmlns:p14="http://schemas.microsoft.com/office/powerpoint/2010/main" val="1981663005"/>
              </p:ext>
            </p:extLst>
          </p:nvPr>
        </p:nvGraphicFramePr>
        <p:xfrm>
          <a:off x="5718562" y="2658140"/>
          <a:ext cx="5821308" cy="29912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850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4416056" y="1951686"/>
            <a:ext cx="3359888" cy="369332"/>
          </a:xfrm>
          <a:prstGeom prst="rect">
            <a:avLst/>
          </a:prstGeom>
          <a:noFill/>
        </p:spPr>
        <p:txBody>
          <a:bodyPr wrap="square" rtlCol="0">
            <a:spAutoFit/>
          </a:bodyPr>
          <a:lstStyle/>
          <a:p>
            <a:r>
              <a:rPr lang="fr-BE" u="sng" dirty="0"/>
              <a:t>Dépenses de fonctionnement</a:t>
            </a:r>
          </a:p>
        </p:txBody>
      </p:sp>
      <p:graphicFrame>
        <p:nvGraphicFramePr>
          <p:cNvPr id="3" name="Graphique 2">
            <a:extLst>
              <a:ext uri="{FF2B5EF4-FFF2-40B4-BE49-F238E27FC236}">
                <a16:creationId xmlns:a16="http://schemas.microsoft.com/office/drawing/2014/main" id="{5DBDDD58-EE3C-6696-8D8A-98A13A1E91C6}"/>
              </a:ext>
            </a:extLst>
          </p:cNvPr>
          <p:cNvGraphicFramePr>
            <a:graphicFrameLocks/>
          </p:cNvGraphicFramePr>
          <p:nvPr>
            <p:extLst>
              <p:ext uri="{D42A27DB-BD31-4B8C-83A1-F6EECF244321}">
                <p14:modId xmlns:p14="http://schemas.microsoft.com/office/powerpoint/2010/main" val="429631805"/>
              </p:ext>
            </p:extLst>
          </p:nvPr>
        </p:nvGraphicFramePr>
        <p:xfrm>
          <a:off x="1616149" y="2583713"/>
          <a:ext cx="8591107" cy="34130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794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DEPENSES</a:t>
            </a:r>
          </a:p>
        </p:txBody>
      </p:sp>
      <p:sp>
        <p:nvSpPr>
          <p:cNvPr id="8" name="Rectangle 7">
            <a:extLst>
              <a:ext uri="{FF2B5EF4-FFF2-40B4-BE49-F238E27FC236}">
                <a16:creationId xmlns:a16="http://schemas.microsoft.com/office/drawing/2014/main" id="{FA9EB99C-79CD-485E-AB43-9BA880BF5BF9}"/>
              </a:ext>
            </a:extLst>
          </p:cNvPr>
          <p:cNvSpPr/>
          <p:nvPr/>
        </p:nvSpPr>
        <p:spPr>
          <a:xfrm>
            <a:off x="10123096" y="3636335"/>
            <a:ext cx="1162634" cy="200950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graphicFrame>
        <p:nvGraphicFramePr>
          <p:cNvPr id="5" name="Tableau 4">
            <a:extLst>
              <a:ext uri="{FF2B5EF4-FFF2-40B4-BE49-F238E27FC236}">
                <a16:creationId xmlns:a16="http://schemas.microsoft.com/office/drawing/2014/main" id="{99A00D33-9610-6A17-2975-CC530024463B}"/>
              </a:ext>
            </a:extLst>
          </p:cNvPr>
          <p:cNvGraphicFramePr>
            <a:graphicFrameLocks noGrp="1"/>
          </p:cNvGraphicFramePr>
          <p:nvPr>
            <p:extLst>
              <p:ext uri="{D42A27DB-BD31-4B8C-83A1-F6EECF244321}">
                <p14:modId xmlns:p14="http://schemas.microsoft.com/office/powerpoint/2010/main" val="1437407781"/>
              </p:ext>
            </p:extLst>
          </p:nvPr>
        </p:nvGraphicFramePr>
        <p:xfrm>
          <a:off x="906270" y="2732567"/>
          <a:ext cx="10204753" cy="2993466"/>
        </p:xfrm>
        <a:graphic>
          <a:graphicData uri="http://schemas.openxmlformats.org/drawingml/2006/table">
            <a:tbl>
              <a:tblPr>
                <a:tableStyleId>{3B4B98B0-60AC-42C2-AFA5-B58CD77FA1E5}</a:tableStyleId>
              </a:tblPr>
              <a:tblGrid>
                <a:gridCol w="2548927">
                  <a:extLst>
                    <a:ext uri="{9D8B030D-6E8A-4147-A177-3AD203B41FA5}">
                      <a16:colId xmlns:a16="http://schemas.microsoft.com/office/drawing/2014/main" val="1544905110"/>
                    </a:ext>
                  </a:extLst>
                </a:gridCol>
                <a:gridCol w="1373891">
                  <a:extLst>
                    <a:ext uri="{9D8B030D-6E8A-4147-A177-3AD203B41FA5}">
                      <a16:colId xmlns:a16="http://schemas.microsoft.com/office/drawing/2014/main" val="2743695424"/>
                    </a:ext>
                  </a:extLst>
                </a:gridCol>
                <a:gridCol w="1428122">
                  <a:extLst>
                    <a:ext uri="{9D8B030D-6E8A-4147-A177-3AD203B41FA5}">
                      <a16:colId xmlns:a16="http://schemas.microsoft.com/office/drawing/2014/main" val="1751318891"/>
                    </a:ext>
                  </a:extLst>
                </a:gridCol>
                <a:gridCol w="1355813">
                  <a:extLst>
                    <a:ext uri="{9D8B030D-6E8A-4147-A177-3AD203B41FA5}">
                      <a16:colId xmlns:a16="http://schemas.microsoft.com/office/drawing/2014/main" val="3965793777"/>
                    </a:ext>
                  </a:extLst>
                </a:gridCol>
                <a:gridCol w="1166000">
                  <a:extLst>
                    <a:ext uri="{9D8B030D-6E8A-4147-A177-3AD203B41FA5}">
                      <a16:colId xmlns:a16="http://schemas.microsoft.com/office/drawing/2014/main" val="3559948743"/>
                    </a:ext>
                  </a:extLst>
                </a:gridCol>
                <a:gridCol w="1166000">
                  <a:extLst>
                    <a:ext uri="{9D8B030D-6E8A-4147-A177-3AD203B41FA5}">
                      <a16:colId xmlns:a16="http://schemas.microsoft.com/office/drawing/2014/main" val="174364508"/>
                    </a:ext>
                  </a:extLst>
                </a:gridCol>
                <a:gridCol w="1166000">
                  <a:extLst>
                    <a:ext uri="{9D8B030D-6E8A-4147-A177-3AD203B41FA5}">
                      <a16:colId xmlns:a16="http://schemas.microsoft.com/office/drawing/2014/main" val="887718884"/>
                    </a:ext>
                  </a:extLst>
                </a:gridCol>
              </a:tblGrid>
              <a:tr h="427638">
                <a:tc>
                  <a:txBody>
                    <a:bodyPr/>
                    <a:lstStyle/>
                    <a:p>
                      <a:pPr algn="l" fontAlgn="ctr"/>
                      <a:endParaRPr lang="fr-BE" sz="1000" b="0" i="0" u="none" strike="noStrike">
                        <a:effectLst/>
                        <a:latin typeface="Arial" panose="020B0604020202020204" pitchFamily="34" charset="0"/>
                      </a:endParaRPr>
                    </a:p>
                  </a:txBody>
                  <a:tcPr marL="9525" marR="9525" marT="9525" marB="0" anchor="ctr"/>
                </a:tc>
                <a:tc rowSpan="2">
                  <a:txBody>
                    <a:bodyPr/>
                    <a:lstStyle/>
                    <a:p>
                      <a:pPr algn="ctr" fontAlgn="ctr"/>
                      <a:r>
                        <a:rPr lang="fr-BE" sz="1200" u="none" strike="noStrike">
                          <a:effectLst/>
                        </a:rPr>
                        <a:t>Budget initial (BI)</a:t>
                      </a:r>
                      <a:endParaRPr lang="fr-BE" sz="1200" b="1" i="0" u="none" strike="noStrike">
                        <a:effectLst/>
                        <a:latin typeface="Arial" panose="020B0604020202020204" pitchFamily="34" charset="0"/>
                      </a:endParaRPr>
                    </a:p>
                  </a:txBody>
                  <a:tcPr marL="9525" marR="9525" marT="9525" marB="0" anchor="ctr"/>
                </a:tc>
                <a:tc rowSpan="2">
                  <a:txBody>
                    <a:bodyPr/>
                    <a:lstStyle/>
                    <a:p>
                      <a:pPr algn="ctr" fontAlgn="ctr"/>
                      <a:r>
                        <a:rPr lang="fr-BE" sz="1200" u="none" strike="noStrike">
                          <a:effectLst/>
                        </a:rPr>
                        <a:t>Budget final (BF)</a:t>
                      </a:r>
                      <a:endParaRPr lang="fr-BE" sz="1200" b="1" i="0" u="none" strike="noStrike">
                        <a:effectLst/>
                        <a:latin typeface="Arial" panose="020B0604020202020204" pitchFamily="34" charset="0"/>
                      </a:endParaRPr>
                    </a:p>
                  </a:txBody>
                  <a:tcPr marL="9525" marR="9525" marT="9525" marB="0" anchor="ctr"/>
                </a:tc>
                <a:tc rowSpan="2">
                  <a:txBody>
                    <a:bodyPr/>
                    <a:lstStyle/>
                    <a:p>
                      <a:pPr algn="ctr" fontAlgn="ctr"/>
                      <a:r>
                        <a:rPr lang="fr-BE" sz="1200" u="none" strike="noStrike">
                          <a:effectLst/>
                        </a:rPr>
                        <a:t>Engagements (compte)</a:t>
                      </a:r>
                      <a:endParaRPr lang="fr-BE" sz="1200" b="1" i="0" u="none" strike="noStrike">
                        <a:effectLst/>
                        <a:latin typeface="Arial" panose="020B0604020202020204" pitchFamily="34" charset="0"/>
                      </a:endParaRPr>
                    </a:p>
                  </a:txBody>
                  <a:tcPr marL="9525" marR="9525" marT="9525" marB="0" anchor="ctr"/>
                </a:tc>
                <a:tc gridSpan="3">
                  <a:txBody>
                    <a:bodyPr/>
                    <a:lstStyle/>
                    <a:p>
                      <a:pPr algn="ctr" fontAlgn="ctr"/>
                      <a:r>
                        <a:rPr lang="fr-BE" sz="1200" u="none" strike="noStrike" dirty="0">
                          <a:effectLst/>
                        </a:rPr>
                        <a:t>Taux de réalisation</a:t>
                      </a:r>
                      <a:endParaRPr lang="fr-BE" sz="1200" b="1" i="0" u="none" strike="noStrike" dirty="0">
                        <a:effectLst/>
                        <a:latin typeface="Arial" panose="020B0604020202020204" pitchFamily="34" charset="0"/>
                      </a:endParaRPr>
                    </a:p>
                  </a:txBody>
                  <a:tcPr marL="9525" marR="9525" marT="9525"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273024610"/>
                  </a:ext>
                </a:extLst>
              </a:tr>
              <a:tr h="427638">
                <a:tc>
                  <a:txBody>
                    <a:bodyPr/>
                    <a:lstStyle/>
                    <a:p>
                      <a:pPr algn="ctr" fontAlgn="ctr"/>
                      <a:endParaRPr lang="fr-BE" sz="1200" b="1" i="0" u="none" strike="noStrike" dirty="0">
                        <a:effectLst/>
                        <a:latin typeface="Arial" panose="020B0604020202020204" pitchFamily="34" charset="0"/>
                      </a:endParaRPr>
                    </a:p>
                  </a:txBody>
                  <a:tcPr marL="9525" marR="9525" marT="9525"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fontAlgn="ctr"/>
                      <a:r>
                        <a:rPr lang="fr-BE" sz="1200" u="none" strike="noStrike">
                          <a:effectLst/>
                        </a:rPr>
                        <a:t>BF/BI</a:t>
                      </a:r>
                      <a:endParaRPr lang="fr-BE" sz="1200" b="1" i="0" u="none" strike="noStrike">
                        <a:effectLst/>
                        <a:latin typeface="Arial" panose="020B0604020202020204" pitchFamily="34" charset="0"/>
                      </a:endParaRPr>
                    </a:p>
                  </a:txBody>
                  <a:tcPr marL="9525" marR="9525" marT="9525" marB="0" anchor="ctr"/>
                </a:tc>
                <a:tc>
                  <a:txBody>
                    <a:bodyPr/>
                    <a:lstStyle/>
                    <a:p>
                      <a:pPr algn="l" fontAlgn="ctr"/>
                      <a:r>
                        <a:rPr lang="fr-BE" sz="1200" u="none" strike="noStrike" dirty="0">
                          <a:effectLst/>
                        </a:rPr>
                        <a:t>Compte/BI</a:t>
                      </a:r>
                      <a:endParaRPr lang="fr-BE" sz="1200" b="1" i="0" u="none" strike="noStrike" dirty="0">
                        <a:effectLst/>
                        <a:latin typeface="Arial" panose="020B0604020202020204" pitchFamily="34" charset="0"/>
                      </a:endParaRPr>
                    </a:p>
                  </a:txBody>
                  <a:tcPr marL="9525" marR="9525" marT="9525" marB="0" anchor="ctr"/>
                </a:tc>
                <a:tc>
                  <a:txBody>
                    <a:bodyPr/>
                    <a:lstStyle/>
                    <a:p>
                      <a:pPr algn="l" fontAlgn="ctr"/>
                      <a:r>
                        <a:rPr lang="fr-BE" sz="1200" u="none" strike="noStrike">
                          <a:effectLst/>
                        </a:rPr>
                        <a:t>Compte/BF</a:t>
                      </a:r>
                      <a:endParaRPr lang="fr-BE" sz="1200" b="1"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789978199"/>
                  </a:ext>
                </a:extLst>
              </a:tr>
              <a:tr h="427638">
                <a:tc>
                  <a:txBody>
                    <a:bodyPr/>
                    <a:lstStyle/>
                    <a:p>
                      <a:pPr algn="l" fontAlgn="ctr"/>
                      <a:r>
                        <a:rPr lang="fr-BE" sz="1200" u="none" strike="noStrike" dirty="0">
                          <a:effectLst/>
                        </a:rPr>
                        <a:t>Personnel</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4.332.257,24</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4.360.760,64</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4.283.497,89</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100,66 %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98,87 %</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98,23 %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407380650"/>
                  </a:ext>
                </a:extLst>
              </a:tr>
              <a:tr h="427638">
                <a:tc>
                  <a:txBody>
                    <a:bodyPr/>
                    <a:lstStyle/>
                    <a:p>
                      <a:pPr algn="l" fontAlgn="ctr"/>
                      <a:r>
                        <a:rPr lang="fr-BE" sz="1200" u="none" strike="noStrike" dirty="0">
                          <a:effectLst/>
                        </a:rPr>
                        <a:t>Fonctionnement</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1.579.053,63</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1.654.124,67</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1.467.151,75</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104,75 %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92,91 %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88,70 %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3703792231"/>
                  </a:ext>
                </a:extLst>
              </a:tr>
              <a:tr h="427638">
                <a:tc>
                  <a:txBody>
                    <a:bodyPr/>
                    <a:lstStyle/>
                    <a:p>
                      <a:pPr algn="l" fontAlgn="ctr"/>
                      <a:r>
                        <a:rPr lang="fr-BE" sz="1200" u="none" strike="noStrike">
                          <a:effectLst/>
                        </a:rPr>
                        <a:t>Transferts</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2.036.370,80</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2.035.636,75</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2.022.059,43</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99,96 %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99,30 %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99,33 %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3693894023"/>
                  </a:ext>
                </a:extLst>
              </a:tr>
              <a:tr h="427638">
                <a:tc>
                  <a:txBody>
                    <a:bodyPr/>
                    <a:lstStyle/>
                    <a:p>
                      <a:pPr algn="l" fontAlgn="ctr"/>
                      <a:r>
                        <a:rPr lang="fr-BE" sz="1200" u="none" strike="noStrike">
                          <a:effectLst/>
                        </a:rPr>
                        <a:t>Dette</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1.319.409,21</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1.207.705,94</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1.185.075,63</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91,53 %</a:t>
                      </a:r>
                      <a:endParaRPr lang="fr-BE" sz="1200" b="0"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a:effectLst/>
                        </a:rPr>
                        <a:t>89,82 %</a:t>
                      </a:r>
                      <a:endParaRPr lang="fr-BE" sz="1200" b="0"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98,13 %</a:t>
                      </a:r>
                      <a:endParaRPr lang="fr-BE" sz="12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510629710"/>
                  </a:ext>
                </a:extLst>
              </a:tr>
              <a:tr h="427638">
                <a:tc>
                  <a:txBody>
                    <a:bodyPr/>
                    <a:lstStyle/>
                    <a:p>
                      <a:pPr algn="l" fontAlgn="ctr"/>
                      <a:r>
                        <a:rPr lang="fr-BE" sz="1200" u="none" strike="noStrike">
                          <a:effectLst/>
                        </a:rPr>
                        <a:t>Total</a:t>
                      </a:r>
                      <a:endParaRPr lang="fr-BE" sz="1200" b="1"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9267090,88</a:t>
                      </a:r>
                      <a:endParaRPr lang="fr-BE" sz="1200" b="1"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9258228,00</a:t>
                      </a:r>
                      <a:endParaRPr lang="fr-BE" sz="1200" b="1"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8957784,70</a:t>
                      </a:r>
                      <a:endParaRPr lang="fr-BE" sz="1200" b="1"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a:effectLst/>
                        </a:rPr>
                        <a:t>99,90 %</a:t>
                      </a:r>
                      <a:endParaRPr lang="fr-BE" sz="1200" b="1" i="0" u="none" strike="noStrike">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96,66 %</a:t>
                      </a:r>
                      <a:endParaRPr lang="fr-BE" sz="1200" b="1" i="0" u="none" strike="noStrike" dirty="0">
                        <a:effectLst/>
                        <a:latin typeface="Arial" panose="020B0604020202020204" pitchFamily="34" charset="0"/>
                      </a:endParaRPr>
                    </a:p>
                  </a:txBody>
                  <a:tcPr marL="9525" marR="9525" marT="9525" marB="0" anchor="ctr"/>
                </a:tc>
                <a:tc>
                  <a:txBody>
                    <a:bodyPr/>
                    <a:lstStyle/>
                    <a:p>
                      <a:pPr algn="r" fontAlgn="ctr"/>
                      <a:r>
                        <a:rPr lang="fr-BE" sz="1200" u="none" strike="noStrike" dirty="0">
                          <a:effectLst/>
                        </a:rPr>
                        <a:t>96,75 %</a:t>
                      </a:r>
                      <a:endParaRPr lang="fr-BE" sz="1200" b="1" i="0" u="none" strike="noStrike" dirty="0">
                        <a:effectLst/>
                        <a:latin typeface="Arial" panose="020B0604020202020204" pitchFamily="34" charset="0"/>
                      </a:endParaRPr>
                    </a:p>
                  </a:txBody>
                  <a:tcPr marL="9525" marR="9525" marT="9525" marB="0" anchor="ctr"/>
                </a:tc>
                <a:extLst>
                  <a:ext uri="{0D108BD9-81ED-4DB2-BD59-A6C34878D82A}">
                    <a16:rowId xmlns:a16="http://schemas.microsoft.com/office/drawing/2014/main" val="926906489"/>
                  </a:ext>
                </a:extLst>
              </a:tr>
            </a:tbl>
          </a:graphicData>
        </a:graphic>
      </p:graphicFrame>
    </p:spTree>
    <p:extLst>
      <p:ext uri="{BB962C8B-B14F-4D97-AF65-F5344CB8AC3E}">
        <p14:creationId xmlns:p14="http://schemas.microsoft.com/office/powerpoint/2010/main" val="162803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FA3330-9675-463B-B955-BCD5FEF94A01}"/>
              </a:ext>
            </a:extLst>
          </p:cNvPr>
          <p:cNvSpPr>
            <a:spLocks noGrp="1"/>
          </p:cNvSpPr>
          <p:nvPr>
            <p:ph type="title"/>
          </p:nvPr>
        </p:nvSpPr>
        <p:spPr/>
        <p:txBody>
          <a:bodyPr/>
          <a:lstStyle/>
          <a:p>
            <a:r>
              <a:rPr lang="fr-BE" dirty="0"/>
              <a:t>Service extraordinaire</a:t>
            </a:r>
          </a:p>
        </p:txBody>
      </p:sp>
      <p:sp>
        <p:nvSpPr>
          <p:cNvPr id="3" name="Espace réservé du texte 2">
            <a:extLst>
              <a:ext uri="{FF2B5EF4-FFF2-40B4-BE49-F238E27FC236}">
                <a16:creationId xmlns:a16="http://schemas.microsoft.com/office/drawing/2014/main" id="{509BD041-E620-40A5-A1BF-350F56F476C8}"/>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A26D737B-600B-4BBF-896D-B02142F321D0}"/>
              </a:ext>
            </a:extLst>
          </p:cNvPr>
          <p:cNvSpPr>
            <a:spLocks noGrp="1"/>
          </p:cNvSpPr>
          <p:nvPr>
            <p:ph type="ftr" sz="quarter" idx="11"/>
          </p:nvPr>
        </p:nvSpPr>
        <p:spPr/>
        <p:txBody>
          <a:bodyPr/>
          <a:lstStyle/>
          <a:p>
            <a:pPr rtl="0"/>
            <a:r>
              <a:rPr lang="fr-FR" noProof="0" dirty="0"/>
              <a:t>Commune de Celles – Compte 2024</a:t>
            </a:r>
          </a:p>
        </p:txBody>
      </p:sp>
    </p:spTree>
    <p:extLst>
      <p:ext uri="{BB962C8B-B14F-4D97-AF65-F5344CB8AC3E}">
        <p14:creationId xmlns:p14="http://schemas.microsoft.com/office/powerpoint/2010/main" val="1642656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a:t>
            </a:r>
            <a:r>
              <a:rPr lang="fr-BE" dirty="0" err="1"/>
              <a:t>EXTRAOrdinaire</a:t>
            </a:r>
            <a:r>
              <a:rPr lang="fr-BE" dirty="0"/>
              <a:t>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9.233.957,19 </a:t>
            </a:r>
            <a:r>
              <a:rPr lang="fr-BE" sz="1400" b="1" dirty="0"/>
              <a:t>€</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9.147.430,89  €</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520735"/>
            <a:ext cx="1596271" cy="1481929"/>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2" y="3890311"/>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3.553.022,49 €</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86.526,30 €</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6"/>
            <a:ext cx="1596271" cy="1414239"/>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364814"/>
            <a:ext cx="1392025" cy="738664"/>
          </a:xfrm>
          <a:prstGeom prst="rect">
            <a:avLst/>
          </a:prstGeom>
          <a:noFill/>
        </p:spPr>
        <p:txBody>
          <a:bodyPr wrap="square" rtlCol="0">
            <a:spAutoFit/>
          </a:bodyPr>
          <a:lstStyle/>
          <a:p>
            <a:pPr algn="ctr"/>
            <a:r>
              <a:rPr lang="fr-BE" sz="1400" dirty="0"/>
              <a:t>BONI COMPTABLE</a:t>
            </a:r>
          </a:p>
          <a:p>
            <a:pPr algn="ctr"/>
            <a:r>
              <a:rPr lang="fr-BE" sz="1400" b="1" dirty="0"/>
              <a:t>5.680.934,70 €</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6993"/>
            <a:ext cx="148019" cy="66374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491735" y="2734146"/>
            <a:ext cx="1392025" cy="738664"/>
          </a:xfrm>
          <a:prstGeom prst="rect">
            <a:avLst/>
          </a:prstGeom>
          <a:noFill/>
        </p:spPr>
        <p:txBody>
          <a:bodyPr wrap="square" rtlCol="0">
            <a:spAutoFit/>
          </a:bodyPr>
          <a:lstStyle/>
          <a:p>
            <a:pPr algn="ctr"/>
            <a:r>
              <a:rPr lang="fr-BE" sz="1400" dirty="0"/>
              <a:t>ENGAGEMENTS A REPORTER</a:t>
            </a:r>
          </a:p>
          <a:p>
            <a:pPr algn="ctr"/>
            <a:r>
              <a:rPr lang="fr-BE" sz="1400" b="1" dirty="0"/>
              <a:t>5.594.408,40 €</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7534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41593"/>
            <a:ext cx="9720072" cy="837451"/>
          </a:xfrm>
        </p:spPr>
        <p:txBody>
          <a:bodyPr/>
          <a:lstStyle/>
          <a:p>
            <a:r>
              <a:rPr lang="fr-BE" dirty="0"/>
              <a:t>Service extraordinaire – Engagements 2024</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22" name="Flèche : droite 21">
            <a:extLst>
              <a:ext uri="{FF2B5EF4-FFF2-40B4-BE49-F238E27FC236}">
                <a16:creationId xmlns:a16="http://schemas.microsoft.com/office/drawing/2014/main" id="{04C6C52D-F8CA-EF0B-E5E8-BF3FF7161244}"/>
              </a:ext>
            </a:extLst>
          </p:cNvPr>
          <p:cNvSpPr/>
          <p:nvPr/>
        </p:nvSpPr>
        <p:spPr>
          <a:xfrm>
            <a:off x="1212112" y="1006064"/>
            <a:ext cx="780974" cy="256855"/>
          </a:xfrm>
          <a:prstGeom prst="rightArrow">
            <a:avLst>
              <a:gd name="adj1" fmla="val 27826"/>
              <a:gd name="adj2" fmla="val 93474"/>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rgbClr val="FF0000"/>
              </a:solidFill>
            </a:endParaRPr>
          </a:p>
        </p:txBody>
      </p:sp>
      <p:sp>
        <p:nvSpPr>
          <p:cNvPr id="23" name="ZoneTexte 22">
            <a:extLst>
              <a:ext uri="{FF2B5EF4-FFF2-40B4-BE49-F238E27FC236}">
                <a16:creationId xmlns:a16="http://schemas.microsoft.com/office/drawing/2014/main" id="{E18622DB-17D5-126B-F673-6F458714B7FB}"/>
              </a:ext>
            </a:extLst>
          </p:cNvPr>
          <p:cNvSpPr txBox="1"/>
          <p:nvPr/>
        </p:nvSpPr>
        <p:spPr>
          <a:xfrm>
            <a:off x="2322401" y="849204"/>
            <a:ext cx="3017727" cy="584775"/>
          </a:xfrm>
          <a:prstGeom prst="rect">
            <a:avLst/>
          </a:prstGeom>
          <a:noFill/>
        </p:spPr>
        <p:txBody>
          <a:bodyPr wrap="square" rtlCol="0">
            <a:spAutoFit/>
          </a:bodyPr>
          <a:lstStyle/>
          <a:p>
            <a:r>
              <a:rPr lang="fr-BE" sz="3200" b="1" i="1" u="sng" dirty="0">
                <a:solidFill>
                  <a:srgbClr val="FF0000"/>
                </a:solidFill>
              </a:rPr>
              <a:t>4.574.811,34  €</a:t>
            </a:r>
          </a:p>
        </p:txBody>
      </p:sp>
      <p:graphicFrame>
        <p:nvGraphicFramePr>
          <p:cNvPr id="6" name="Tableau 5">
            <a:extLst>
              <a:ext uri="{FF2B5EF4-FFF2-40B4-BE49-F238E27FC236}">
                <a16:creationId xmlns:a16="http://schemas.microsoft.com/office/drawing/2014/main" id="{0E6B2B72-6FCE-BF51-90A4-96A85E3E1F6F}"/>
              </a:ext>
            </a:extLst>
          </p:cNvPr>
          <p:cNvGraphicFramePr>
            <a:graphicFrameLocks noGrp="1"/>
          </p:cNvGraphicFramePr>
          <p:nvPr>
            <p:extLst>
              <p:ext uri="{D42A27DB-BD31-4B8C-83A1-F6EECF244321}">
                <p14:modId xmlns:p14="http://schemas.microsoft.com/office/powerpoint/2010/main" val="233686457"/>
              </p:ext>
            </p:extLst>
          </p:nvPr>
        </p:nvGraphicFramePr>
        <p:xfrm>
          <a:off x="533255" y="1670186"/>
          <a:ext cx="5325285" cy="3890646"/>
        </p:xfrm>
        <a:graphic>
          <a:graphicData uri="http://schemas.openxmlformats.org/drawingml/2006/table">
            <a:tbl>
              <a:tblPr firstRow="1" firstCol="1" bandRow="1">
                <a:tableStyleId>{3B4B98B0-60AC-42C2-AFA5-B58CD77FA1E5}</a:tableStyleId>
              </a:tblPr>
              <a:tblGrid>
                <a:gridCol w="1370376">
                  <a:extLst>
                    <a:ext uri="{9D8B030D-6E8A-4147-A177-3AD203B41FA5}">
                      <a16:colId xmlns:a16="http://schemas.microsoft.com/office/drawing/2014/main" val="4104025219"/>
                    </a:ext>
                  </a:extLst>
                </a:gridCol>
                <a:gridCol w="2891653">
                  <a:extLst>
                    <a:ext uri="{9D8B030D-6E8A-4147-A177-3AD203B41FA5}">
                      <a16:colId xmlns:a16="http://schemas.microsoft.com/office/drawing/2014/main" val="4248347216"/>
                    </a:ext>
                  </a:extLst>
                </a:gridCol>
                <a:gridCol w="1063256">
                  <a:extLst>
                    <a:ext uri="{9D8B030D-6E8A-4147-A177-3AD203B41FA5}">
                      <a16:colId xmlns:a16="http://schemas.microsoft.com/office/drawing/2014/main" val="332567037"/>
                    </a:ext>
                  </a:extLst>
                </a:gridCol>
              </a:tblGrid>
              <a:tr h="280589">
                <a:tc>
                  <a:txBody>
                    <a:bodyPr/>
                    <a:lstStyle/>
                    <a:p>
                      <a:pPr algn="ctr">
                        <a:lnSpc>
                          <a:spcPct val="107000"/>
                        </a:lnSpc>
                        <a:spcAft>
                          <a:spcPts val="800"/>
                        </a:spcAft>
                        <a:buNone/>
                      </a:pPr>
                      <a:r>
                        <a:rPr lang="fr-BE" sz="1000" dirty="0">
                          <a:effectLst/>
                        </a:rPr>
                        <a:t>Fonction</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fr-BE" sz="1000">
                          <a:effectLst/>
                        </a:rPr>
                        <a:t>Libellé</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fr-BE" sz="1000">
                          <a:effectLst/>
                        </a:rPr>
                        <a:t> Engagement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208214121"/>
                  </a:ext>
                </a:extLst>
              </a:tr>
              <a:tr h="280589">
                <a:tc>
                  <a:txBody>
                    <a:bodyPr/>
                    <a:lstStyle/>
                    <a:p>
                      <a:pPr>
                        <a:lnSpc>
                          <a:spcPct val="107000"/>
                        </a:lnSpc>
                        <a:spcAft>
                          <a:spcPts val="800"/>
                        </a:spcAft>
                        <a:buNone/>
                      </a:pPr>
                      <a:r>
                        <a:rPr lang="fr-BE" sz="1000" dirty="0">
                          <a:effectLst/>
                        </a:rPr>
                        <a:t>Administration générale</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Installation pointeuse Administration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11.275,26 €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338073942"/>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11.275,26 €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26734525"/>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154436970"/>
                  </a:ext>
                </a:extLst>
              </a:tr>
              <a:tr h="280589">
                <a:tc>
                  <a:txBody>
                    <a:bodyPr/>
                    <a:lstStyle/>
                    <a:p>
                      <a:pPr>
                        <a:lnSpc>
                          <a:spcPct val="107000"/>
                        </a:lnSpc>
                        <a:spcAft>
                          <a:spcPts val="800"/>
                        </a:spcAft>
                        <a:buNone/>
                      </a:pPr>
                      <a:r>
                        <a:rPr lang="fr-BE" sz="1000">
                          <a:effectLst/>
                        </a:rPr>
                        <a:t>Patrimoine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PCDR - </a:t>
                      </a:r>
                      <a:r>
                        <a:rPr lang="fr-BE" sz="1000" dirty="0" err="1">
                          <a:effectLst/>
                        </a:rPr>
                        <a:t>Tvx</a:t>
                      </a:r>
                      <a:r>
                        <a:rPr lang="fr-BE" sz="1000" dirty="0">
                          <a:effectLst/>
                        </a:rPr>
                        <a:t> de </a:t>
                      </a:r>
                      <a:r>
                        <a:rPr lang="fr-BE" sz="1000" dirty="0" err="1">
                          <a:effectLst/>
                        </a:rPr>
                        <a:t>construciton</a:t>
                      </a:r>
                      <a:r>
                        <a:rPr lang="fr-BE" sz="1000" dirty="0">
                          <a:effectLst/>
                        </a:rPr>
                        <a:t> de logements Tremplin</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813.892,36 €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570831887"/>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Projet COEUR DE VILLAGE Salle Concordia</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1.035.288,37 €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430545442"/>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err="1">
                          <a:effectLst/>
                        </a:rPr>
                        <a:t>Tvx</a:t>
                      </a:r>
                      <a:r>
                        <a:rPr lang="fr-BE" sz="1000" dirty="0">
                          <a:effectLst/>
                        </a:rPr>
                        <a:t> de maintenance salle communale de Velaines</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66.303,08 €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076351021"/>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Acq. mobilier salle communale de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8.035,61 €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4209970339"/>
                  </a:ext>
                </a:extLst>
              </a:tr>
              <a:tr h="52357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1.923.519,42 €</a:t>
                      </a:r>
                    </a:p>
                    <a:p>
                      <a:pPr algn="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644989081"/>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412149015"/>
                  </a:ext>
                </a:extLst>
              </a:tr>
              <a:tr h="280589">
                <a:tc>
                  <a:txBody>
                    <a:bodyPr/>
                    <a:lstStyle/>
                    <a:p>
                      <a:pPr>
                        <a:lnSpc>
                          <a:spcPct val="107000"/>
                        </a:lnSpc>
                        <a:spcAft>
                          <a:spcPts val="800"/>
                        </a:spcAft>
                        <a:buNone/>
                      </a:pPr>
                      <a:r>
                        <a:rPr lang="fr-BE" sz="1000">
                          <a:effectLst/>
                        </a:rPr>
                        <a:t>Calamités/Inondations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PGRI 2022-2024 Etude faisabilité Bassin de la l'Haye</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dirty="0">
                          <a:effectLst/>
                        </a:rPr>
                        <a:t>26.142,39 €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508346446"/>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PGRI 2022-2027 Etude du Rieu de Celles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dirty="0">
                          <a:effectLst/>
                        </a:rPr>
                        <a:t>30.250,00</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4183778003"/>
                  </a:ext>
                </a:extLst>
              </a:tr>
              <a:tr h="28058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56.392,39 €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47327017"/>
                  </a:ext>
                </a:extLst>
              </a:tr>
            </a:tbl>
          </a:graphicData>
        </a:graphic>
      </p:graphicFrame>
      <p:graphicFrame>
        <p:nvGraphicFramePr>
          <p:cNvPr id="8" name="Tableau 7">
            <a:extLst>
              <a:ext uri="{FF2B5EF4-FFF2-40B4-BE49-F238E27FC236}">
                <a16:creationId xmlns:a16="http://schemas.microsoft.com/office/drawing/2014/main" id="{FA46B753-8657-D77E-BE17-DA43F564EB6E}"/>
              </a:ext>
            </a:extLst>
          </p:cNvPr>
          <p:cNvGraphicFramePr>
            <a:graphicFrameLocks noGrp="1"/>
          </p:cNvGraphicFramePr>
          <p:nvPr>
            <p:extLst>
              <p:ext uri="{D42A27DB-BD31-4B8C-83A1-F6EECF244321}">
                <p14:modId xmlns:p14="http://schemas.microsoft.com/office/powerpoint/2010/main" val="3175577352"/>
              </p:ext>
            </p:extLst>
          </p:nvPr>
        </p:nvGraphicFramePr>
        <p:xfrm>
          <a:off x="6096000" y="1670186"/>
          <a:ext cx="5419059" cy="4574301"/>
        </p:xfrm>
        <a:graphic>
          <a:graphicData uri="http://schemas.openxmlformats.org/drawingml/2006/table">
            <a:tbl>
              <a:tblPr firstRow="1" firstCol="1" bandRow="1">
                <a:tableStyleId>{3B4B98B0-60AC-42C2-AFA5-B58CD77FA1E5}</a:tableStyleId>
              </a:tblPr>
              <a:tblGrid>
                <a:gridCol w="1394507">
                  <a:extLst>
                    <a:ext uri="{9D8B030D-6E8A-4147-A177-3AD203B41FA5}">
                      <a16:colId xmlns:a16="http://schemas.microsoft.com/office/drawing/2014/main" val="819935655"/>
                    </a:ext>
                  </a:extLst>
                </a:gridCol>
                <a:gridCol w="3099521">
                  <a:extLst>
                    <a:ext uri="{9D8B030D-6E8A-4147-A177-3AD203B41FA5}">
                      <a16:colId xmlns:a16="http://schemas.microsoft.com/office/drawing/2014/main" val="1468842408"/>
                    </a:ext>
                  </a:extLst>
                </a:gridCol>
                <a:gridCol w="925031">
                  <a:extLst>
                    <a:ext uri="{9D8B030D-6E8A-4147-A177-3AD203B41FA5}">
                      <a16:colId xmlns:a16="http://schemas.microsoft.com/office/drawing/2014/main" val="3600078763"/>
                    </a:ext>
                  </a:extLst>
                </a:gridCol>
              </a:tblGrid>
              <a:tr h="199452">
                <a:tc>
                  <a:txBody>
                    <a:bodyPr/>
                    <a:lstStyle/>
                    <a:p>
                      <a:pPr>
                        <a:lnSpc>
                          <a:spcPct val="107000"/>
                        </a:lnSpc>
                        <a:spcAft>
                          <a:spcPts val="800"/>
                        </a:spcAft>
                        <a:buNone/>
                      </a:pPr>
                      <a:r>
                        <a:rPr lang="fr-BE" sz="1000">
                          <a:effectLst/>
                        </a:rPr>
                        <a:t>Voirie/Communication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b="0" dirty="0">
                          <a:effectLst/>
                        </a:rPr>
                        <a:t>PIMACI 2022-2024 Intermodalité - Liaison </a:t>
                      </a:r>
                      <a:r>
                        <a:rPr lang="fr-BE" sz="1000" b="0" dirty="0" err="1">
                          <a:effectLst/>
                        </a:rPr>
                        <a:t>Pottes</a:t>
                      </a:r>
                      <a:r>
                        <a:rPr lang="fr-BE" sz="1000" b="0" dirty="0">
                          <a:effectLst/>
                        </a:rPr>
                        <a:t>/Escanaffles</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0" dirty="0">
                          <a:effectLst/>
                        </a:rPr>
                        <a:t>419.720,08 €</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426424992"/>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PIC + PIMACI </a:t>
                      </a:r>
                      <a:r>
                        <a:rPr lang="fr-BE" sz="1000" dirty="0" err="1">
                          <a:effectLst/>
                        </a:rPr>
                        <a:t>PIMACI</a:t>
                      </a:r>
                      <a:r>
                        <a:rPr lang="fr-BE" sz="1000" dirty="0">
                          <a:effectLst/>
                        </a:rPr>
                        <a:t> 2022-2024 Rue des Ecoles / Velaines</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331.059,03 €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906567592"/>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Tvx rénovation Chemin agricole rue de l'Alouette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134.211,39 €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306810586"/>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PIMACI 2022-2024 - Aménagt trottoirs rue Leclercqz</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45.272,15 €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80009103"/>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PIMACI 2022-2024 - </a:t>
                      </a:r>
                      <a:r>
                        <a:rPr lang="fr-BE" sz="1000" dirty="0" err="1">
                          <a:effectLst/>
                        </a:rPr>
                        <a:t>Aménagt</a:t>
                      </a:r>
                      <a:r>
                        <a:rPr lang="fr-BE" sz="1000" dirty="0">
                          <a:effectLst/>
                        </a:rPr>
                        <a:t> trottoirs rue </a:t>
                      </a:r>
                      <a:r>
                        <a:rPr lang="fr-BE" sz="1000" dirty="0" err="1">
                          <a:effectLst/>
                        </a:rPr>
                        <a:t>Guermignies</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172.831,81 €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94803069"/>
                  </a:ext>
                </a:extLst>
              </a:tr>
              <a:tr h="26580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Honoraires études et analyses pr Entretien extraordinaire de Voirie Centre de Molenbaix</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2.176,17 €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679503437"/>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PIMACI - Honor. COORD et analyses pr Liaison Potes/Escanaffles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807,67 €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170003177"/>
                  </a:ext>
                </a:extLst>
              </a:tr>
              <a:tr h="26580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Honoraires études et analyses or PIMACI 2022-2024 - Aménagt trottoirs rue Leclercqz</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3.241,53 €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653170082"/>
                  </a:ext>
                </a:extLst>
              </a:tr>
              <a:tr h="26580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Honoraires études et analyses or PIMACI 2022-2024 - Aménagt trottoirs rue Guermignies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2.524,60 €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492300921"/>
                  </a:ext>
                </a:extLst>
              </a:tr>
              <a:tr h="26580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Honoraires études et analyses pr Tvx rénovation Chemin agricole rue de l'Alouette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4.515,53 €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922600241"/>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PIMACI - Honor. COORD et analyses pr Liaison Potes/Escanaffles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2.706,10 €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94094467"/>
                  </a:ext>
                </a:extLst>
              </a:tr>
              <a:tr h="26580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PIC + PIMACI 2022-2024 - analyses Tvx voirie rue des Ecoles /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3.043,63 €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582565198"/>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Entretien extraordinaire de Voirie Centre de Molenbaix</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439.623,40 €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336320068"/>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Acq. enrouleur pour nettoyeur haute pression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1.433,85 €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089837174"/>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Acq. Brosse rotative pr nettoyage filets d'eau</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1.815,00 €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342319406"/>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Acq. remorque plateau (pr barrières Nadar)</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5.624,08 €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19287873"/>
                  </a:ext>
                </a:extLst>
              </a:tr>
              <a:tr h="214743">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1.570.606,02 €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366972896"/>
                  </a:ext>
                </a:extLst>
              </a:tr>
            </a:tbl>
          </a:graphicData>
        </a:graphic>
      </p:graphicFrame>
    </p:spTree>
    <p:extLst>
      <p:ext uri="{BB962C8B-B14F-4D97-AF65-F5344CB8AC3E}">
        <p14:creationId xmlns:p14="http://schemas.microsoft.com/office/powerpoint/2010/main" val="124492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41593"/>
            <a:ext cx="9720072" cy="837451"/>
          </a:xfrm>
        </p:spPr>
        <p:txBody>
          <a:bodyPr/>
          <a:lstStyle/>
          <a:p>
            <a:r>
              <a:rPr lang="fr-BE" dirty="0"/>
              <a:t>Service extraordinaire – Engagements 2024</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7" name="Tableau 6">
            <a:extLst>
              <a:ext uri="{FF2B5EF4-FFF2-40B4-BE49-F238E27FC236}">
                <a16:creationId xmlns:a16="http://schemas.microsoft.com/office/drawing/2014/main" id="{F24F822F-4802-8ACD-2681-FB136310FF91}"/>
              </a:ext>
            </a:extLst>
          </p:cNvPr>
          <p:cNvGraphicFramePr>
            <a:graphicFrameLocks noGrp="1"/>
          </p:cNvGraphicFramePr>
          <p:nvPr>
            <p:extLst>
              <p:ext uri="{D42A27DB-BD31-4B8C-83A1-F6EECF244321}">
                <p14:modId xmlns:p14="http://schemas.microsoft.com/office/powerpoint/2010/main" val="235178268"/>
              </p:ext>
            </p:extLst>
          </p:nvPr>
        </p:nvGraphicFramePr>
        <p:xfrm>
          <a:off x="753999" y="1260017"/>
          <a:ext cx="5593638" cy="4470933"/>
        </p:xfrm>
        <a:graphic>
          <a:graphicData uri="http://schemas.openxmlformats.org/drawingml/2006/table">
            <a:tbl>
              <a:tblPr firstRow="1" firstCol="1" bandRow="1">
                <a:tableStyleId>{3B4B98B0-60AC-42C2-AFA5-B58CD77FA1E5}</a:tableStyleId>
              </a:tblPr>
              <a:tblGrid>
                <a:gridCol w="1439432">
                  <a:extLst>
                    <a:ext uri="{9D8B030D-6E8A-4147-A177-3AD203B41FA5}">
                      <a16:colId xmlns:a16="http://schemas.microsoft.com/office/drawing/2014/main" val="3735999648"/>
                    </a:ext>
                  </a:extLst>
                </a:gridCol>
                <a:gridCol w="3267975">
                  <a:extLst>
                    <a:ext uri="{9D8B030D-6E8A-4147-A177-3AD203B41FA5}">
                      <a16:colId xmlns:a16="http://schemas.microsoft.com/office/drawing/2014/main" val="1785288085"/>
                    </a:ext>
                  </a:extLst>
                </a:gridCol>
                <a:gridCol w="886231">
                  <a:extLst>
                    <a:ext uri="{9D8B030D-6E8A-4147-A177-3AD203B41FA5}">
                      <a16:colId xmlns:a16="http://schemas.microsoft.com/office/drawing/2014/main" val="4000023820"/>
                    </a:ext>
                  </a:extLst>
                </a:gridCol>
              </a:tblGrid>
              <a:tr h="302394">
                <a:tc>
                  <a:txBody>
                    <a:bodyPr/>
                    <a:lstStyle/>
                    <a:p>
                      <a:pPr>
                        <a:lnSpc>
                          <a:spcPct val="107000"/>
                        </a:lnSpc>
                        <a:spcAft>
                          <a:spcPts val="800"/>
                        </a:spcAft>
                        <a:buNone/>
                      </a:pPr>
                      <a:r>
                        <a:rPr lang="fr-BE" sz="1000">
                          <a:effectLst/>
                        </a:rPr>
                        <a:t>Eclairage public</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b="0" dirty="0">
                          <a:effectLst/>
                        </a:rPr>
                        <a:t>Remplacement luminaires 2024</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0" dirty="0">
                          <a:effectLst/>
                        </a:rPr>
                        <a:t>172.234,00 €</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51036705"/>
                  </a:ext>
                </a:extLst>
              </a:tr>
              <a:tr h="302394">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172.234,00 €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43036290"/>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152049349"/>
                  </a:ext>
                </a:extLst>
              </a:tr>
              <a:tr h="374294">
                <a:tc>
                  <a:txBody>
                    <a:bodyPr/>
                    <a:lstStyle/>
                    <a:p>
                      <a:pPr>
                        <a:lnSpc>
                          <a:spcPct val="107000"/>
                        </a:lnSpc>
                        <a:spcAft>
                          <a:spcPts val="800"/>
                        </a:spcAft>
                        <a:buNone/>
                      </a:pPr>
                      <a:r>
                        <a:rPr lang="fr-BE" sz="1000">
                          <a:effectLst/>
                        </a:rPr>
                        <a:t>Cours d’eau / voies hydrauliques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Lutte inondations - rue Delvourgue à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128.317,69 €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825900797"/>
                  </a:ext>
                </a:extLst>
              </a:tr>
              <a:tr h="280861">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Remplacement pont rue Leclercqz à Celles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102.706,77 €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091108009"/>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231.024,46 €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66395684"/>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541269221"/>
                  </a:ext>
                </a:extLst>
              </a:tr>
              <a:tr h="280861">
                <a:tc>
                  <a:txBody>
                    <a:bodyPr/>
                    <a:lstStyle/>
                    <a:p>
                      <a:pPr>
                        <a:lnSpc>
                          <a:spcPct val="107000"/>
                        </a:lnSpc>
                        <a:spcAft>
                          <a:spcPts val="800"/>
                        </a:spcAft>
                        <a:buNone/>
                      </a:pPr>
                      <a:r>
                        <a:rPr lang="fr-BE" sz="1000">
                          <a:effectLst/>
                        </a:rPr>
                        <a:t>Commerce / tourisme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Cheminement piéton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12.300,86 €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668733930"/>
                  </a:ext>
                </a:extLst>
              </a:tr>
              <a:tr h="374294">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Aménagement sentier de randonnée culturelle "Balade comptée" Escanaffles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16.005,00 €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84885345"/>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28.305,86</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558921842"/>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638199096"/>
                  </a:ext>
                </a:extLst>
              </a:tr>
              <a:tr h="280861">
                <a:tc>
                  <a:txBody>
                    <a:bodyPr/>
                    <a:lstStyle/>
                    <a:p>
                      <a:pPr>
                        <a:lnSpc>
                          <a:spcPct val="107000"/>
                        </a:lnSpc>
                        <a:spcAft>
                          <a:spcPts val="800"/>
                        </a:spcAft>
                        <a:buNone/>
                      </a:pPr>
                      <a:r>
                        <a:rPr lang="fr-BE" sz="1000">
                          <a:effectLst/>
                        </a:rPr>
                        <a:t> Enseignement</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Armoire régulation Ecole et crèche de Pottes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65.631,83 €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186865812"/>
                  </a:ext>
                </a:extLst>
              </a:tr>
              <a:tr h="280861">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 A.P. pr pose panneaux photovoltaïques Ecole de Pottes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2.699,99 €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478481240"/>
                  </a:ext>
                </a:extLst>
              </a:tr>
              <a:tr h="294904">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 A.P. Armoire régulation Ecole et crèche de Pottes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1.609,30 €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541453565"/>
                  </a:ext>
                </a:extLst>
              </a:tr>
              <a:tr h="294904">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69.941,12 €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835550194"/>
                  </a:ext>
                </a:extLst>
              </a:tr>
            </a:tbl>
          </a:graphicData>
        </a:graphic>
      </p:graphicFrame>
      <p:graphicFrame>
        <p:nvGraphicFramePr>
          <p:cNvPr id="8" name="Tableau 7">
            <a:extLst>
              <a:ext uri="{FF2B5EF4-FFF2-40B4-BE49-F238E27FC236}">
                <a16:creationId xmlns:a16="http://schemas.microsoft.com/office/drawing/2014/main" id="{CE9B5A93-CBED-CD19-FB8E-D56D6025B2BF}"/>
              </a:ext>
            </a:extLst>
          </p:cNvPr>
          <p:cNvGraphicFramePr>
            <a:graphicFrameLocks noGrp="1"/>
          </p:cNvGraphicFramePr>
          <p:nvPr>
            <p:extLst>
              <p:ext uri="{D42A27DB-BD31-4B8C-83A1-F6EECF244321}">
                <p14:modId xmlns:p14="http://schemas.microsoft.com/office/powerpoint/2010/main" val="2115063558"/>
              </p:ext>
            </p:extLst>
          </p:nvPr>
        </p:nvGraphicFramePr>
        <p:xfrm>
          <a:off x="6455591" y="1260016"/>
          <a:ext cx="5130165" cy="4470935"/>
        </p:xfrm>
        <a:graphic>
          <a:graphicData uri="http://schemas.openxmlformats.org/drawingml/2006/table">
            <a:tbl>
              <a:tblPr firstRow="1" firstCol="1" bandRow="1">
                <a:tableStyleId>{3B4B98B0-60AC-42C2-AFA5-B58CD77FA1E5}</a:tableStyleId>
              </a:tblPr>
              <a:tblGrid>
                <a:gridCol w="1320165">
                  <a:extLst>
                    <a:ext uri="{9D8B030D-6E8A-4147-A177-3AD203B41FA5}">
                      <a16:colId xmlns:a16="http://schemas.microsoft.com/office/drawing/2014/main" val="3641394116"/>
                    </a:ext>
                  </a:extLst>
                </a:gridCol>
                <a:gridCol w="2997200">
                  <a:extLst>
                    <a:ext uri="{9D8B030D-6E8A-4147-A177-3AD203B41FA5}">
                      <a16:colId xmlns:a16="http://schemas.microsoft.com/office/drawing/2014/main" val="1543156141"/>
                    </a:ext>
                  </a:extLst>
                </a:gridCol>
                <a:gridCol w="812800">
                  <a:extLst>
                    <a:ext uri="{9D8B030D-6E8A-4147-A177-3AD203B41FA5}">
                      <a16:colId xmlns:a16="http://schemas.microsoft.com/office/drawing/2014/main" val="3853529813"/>
                    </a:ext>
                  </a:extLst>
                </a:gridCol>
              </a:tblGrid>
              <a:tr h="381827">
                <a:tc>
                  <a:txBody>
                    <a:bodyPr/>
                    <a:lstStyle/>
                    <a:p>
                      <a:pPr>
                        <a:lnSpc>
                          <a:spcPct val="107000"/>
                        </a:lnSpc>
                        <a:spcAft>
                          <a:spcPts val="800"/>
                        </a:spcAft>
                        <a:buNone/>
                      </a:pPr>
                      <a:r>
                        <a:rPr lang="fr-BE" sz="1000">
                          <a:effectLst/>
                        </a:rPr>
                        <a:t>Culture/Sport</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b="0" dirty="0" err="1">
                          <a:effectLst/>
                        </a:rPr>
                        <a:t>Acq</a:t>
                      </a:r>
                      <a:r>
                        <a:rPr lang="fr-BE" sz="1000" b="0" dirty="0">
                          <a:effectLst/>
                        </a:rPr>
                        <a:t>. matériel informatique service culturel</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0" dirty="0">
                          <a:effectLst/>
                        </a:rPr>
                        <a:t>4.287,51 €</a:t>
                      </a:r>
                      <a:endParaRPr lang="fr-BE" sz="10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698313055"/>
                  </a:ext>
                </a:extLst>
              </a:tr>
              <a:tr h="381827">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Installation mur d'escalade Hall de sports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31.463,33 €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267559605"/>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Aménagement Aire de jeux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16.100,85 €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498650980"/>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51.851,69 €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4083379721"/>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pPr>
                      <a:endParaRPr lang="fr-BE" sz="10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598593489"/>
                  </a:ext>
                </a:extLst>
              </a:tr>
              <a:tr h="381827">
                <a:tc>
                  <a:txBody>
                    <a:bodyPr/>
                    <a:lstStyle/>
                    <a:p>
                      <a:pPr>
                        <a:lnSpc>
                          <a:spcPct val="107000"/>
                        </a:lnSpc>
                        <a:spcAft>
                          <a:spcPts val="800"/>
                        </a:spcAft>
                        <a:buNone/>
                      </a:pPr>
                      <a:r>
                        <a:rPr lang="fr-BE" sz="1000">
                          <a:effectLst/>
                        </a:rPr>
                        <a:t>Petite enfance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Achats de mobilier de bureau Crèche communale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4.484,26 €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10484022"/>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Aménagt coin biberonnerie et cuisine Crèche communale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10.200,13 €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562975755"/>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14.684,39 €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203344954"/>
                  </a:ext>
                </a:extLst>
              </a:tr>
              <a:tr h="400918">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304631583"/>
                  </a:ext>
                </a:extLst>
              </a:tr>
              <a:tr h="508847">
                <a:tc>
                  <a:txBody>
                    <a:bodyPr/>
                    <a:lstStyle/>
                    <a:p>
                      <a:pPr>
                        <a:lnSpc>
                          <a:spcPct val="107000"/>
                        </a:lnSpc>
                        <a:spcAft>
                          <a:spcPts val="800"/>
                        </a:spcAft>
                        <a:buNone/>
                      </a:pPr>
                      <a:r>
                        <a:rPr lang="fr-BE" sz="1000">
                          <a:effectLst/>
                        </a:rPr>
                        <a:t>Aménagement du Territoire - Urbanisme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a:effectLst/>
                        </a:rPr>
                        <a:t>Honoraires A.P. pr transformation ZACC en zone récréative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a:effectLst/>
                        </a:rPr>
                        <a:t>100.000,00 €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861715150"/>
                  </a:ext>
                </a:extLst>
              </a:tr>
              <a:tr h="411099">
                <a:tc>
                  <a:txBody>
                    <a:bodyPr/>
                    <a:lstStyle/>
                    <a:p>
                      <a:pPr>
                        <a:lnSpc>
                          <a:spcPct val="107000"/>
                        </a:lnSpc>
                        <a:spcAft>
                          <a:spcPts val="800"/>
                        </a:spcAft>
                        <a:buNone/>
                      </a:pPr>
                      <a:r>
                        <a:rPr lang="fr-BE" sz="1000">
                          <a:effectLst/>
                        </a:rPr>
                        <a:t> </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spcAft>
                          <a:spcPts val="800"/>
                        </a:spcAft>
                        <a:buNone/>
                      </a:pPr>
                      <a:r>
                        <a:rPr lang="fr-BE" sz="1000" dirty="0">
                          <a:effectLst/>
                        </a:rPr>
                        <a:t> </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fr-BE" sz="1000" b="1" dirty="0">
                          <a:effectLst/>
                        </a:rPr>
                        <a:t>100.000,00 €</a:t>
                      </a:r>
                      <a:endParaRPr lang="fr-BE"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513774199"/>
                  </a:ext>
                </a:extLst>
              </a:tr>
            </a:tbl>
          </a:graphicData>
        </a:graphic>
      </p:graphicFrame>
    </p:spTree>
    <p:extLst>
      <p:ext uri="{BB962C8B-B14F-4D97-AF65-F5344CB8AC3E}">
        <p14:creationId xmlns:p14="http://schemas.microsoft.com/office/powerpoint/2010/main" val="162185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6E153C45-1475-77C2-FE6C-9A18C62C2614}"/>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7" name="Titre 1">
            <a:extLst>
              <a:ext uri="{FF2B5EF4-FFF2-40B4-BE49-F238E27FC236}">
                <a16:creationId xmlns:a16="http://schemas.microsoft.com/office/drawing/2014/main" id="{61D23069-077E-2474-FE75-1BE8A8B07B56}"/>
              </a:ext>
            </a:extLst>
          </p:cNvPr>
          <p:cNvSpPr txBox="1">
            <a:spLocks/>
          </p:cNvSpPr>
          <p:nvPr/>
        </p:nvSpPr>
        <p:spPr>
          <a:xfrm>
            <a:off x="1024128" y="141593"/>
            <a:ext cx="9720072" cy="8374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fr-BE" dirty="0"/>
              <a:t>Service extraordinaire – EVOLUTION DES ENGAGEMENTS</a:t>
            </a:r>
          </a:p>
        </p:txBody>
      </p:sp>
      <p:graphicFrame>
        <p:nvGraphicFramePr>
          <p:cNvPr id="3" name="Graphique 2">
            <a:extLst>
              <a:ext uri="{FF2B5EF4-FFF2-40B4-BE49-F238E27FC236}">
                <a16:creationId xmlns:a16="http://schemas.microsoft.com/office/drawing/2014/main" id="{8677F1F9-DCA5-2C4F-448F-BD94ACAD1A41}"/>
              </a:ext>
            </a:extLst>
          </p:cNvPr>
          <p:cNvGraphicFramePr>
            <a:graphicFrameLocks/>
          </p:cNvGraphicFramePr>
          <p:nvPr>
            <p:extLst>
              <p:ext uri="{D42A27DB-BD31-4B8C-83A1-F6EECF244321}">
                <p14:modId xmlns:p14="http://schemas.microsoft.com/office/powerpoint/2010/main" val="1729030524"/>
              </p:ext>
            </p:extLst>
          </p:nvPr>
        </p:nvGraphicFramePr>
        <p:xfrm>
          <a:off x="2009553" y="1834937"/>
          <a:ext cx="8734647" cy="37798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650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BF646F37-8012-688D-2811-E996FE79364C}"/>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5" name="Titre 1">
            <a:extLst>
              <a:ext uri="{FF2B5EF4-FFF2-40B4-BE49-F238E27FC236}">
                <a16:creationId xmlns:a16="http://schemas.microsoft.com/office/drawing/2014/main" id="{BDA93BA0-0987-0C9B-5F6A-FC1BA766263C}"/>
              </a:ext>
            </a:extLst>
          </p:cNvPr>
          <p:cNvSpPr txBox="1">
            <a:spLocks/>
          </p:cNvSpPr>
          <p:nvPr/>
        </p:nvSpPr>
        <p:spPr>
          <a:xfrm>
            <a:off x="1024128" y="141593"/>
            <a:ext cx="10246384" cy="837451"/>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lgn="ctr"/>
            <a:r>
              <a:rPr lang="fr-BE" dirty="0"/>
              <a:t>Service extraordinaire – EVOLUTION DES Sources de financement</a:t>
            </a:r>
          </a:p>
        </p:txBody>
      </p:sp>
      <p:graphicFrame>
        <p:nvGraphicFramePr>
          <p:cNvPr id="2" name="Graphique 1">
            <a:extLst>
              <a:ext uri="{FF2B5EF4-FFF2-40B4-BE49-F238E27FC236}">
                <a16:creationId xmlns:a16="http://schemas.microsoft.com/office/drawing/2014/main" id="{D6F47E82-624A-A0FB-B987-BD142BB57C91}"/>
              </a:ext>
            </a:extLst>
          </p:cNvPr>
          <p:cNvGraphicFramePr>
            <a:graphicFrameLocks/>
          </p:cNvGraphicFramePr>
          <p:nvPr>
            <p:extLst>
              <p:ext uri="{D42A27DB-BD31-4B8C-83A1-F6EECF244321}">
                <p14:modId xmlns:p14="http://schemas.microsoft.com/office/powerpoint/2010/main" val="1921226637"/>
              </p:ext>
            </p:extLst>
          </p:nvPr>
        </p:nvGraphicFramePr>
        <p:xfrm>
          <a:off x="1446028" y="1360967"/>
          <a:ext cx="9728791" cy="43806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118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ABD313BD-3739-7E60-E230-3C749596FEB4}"/>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2" name="Tableau 1">
            <a:extLst>
              <a:ext uri="{FF2B5EF4-FFF2-40B4-BE49-F238E27FC236}">
                <a16:creationId xmlns:a16="http://schemas.microsoft.com/office/drawing/2014/main" id="{7B2A9FC7-E353-4C3B-80D3-490EF8F1D0B9}"/>
              </a:ext>
            </a:extLst>
          </p:cNvPr>
          <p:cNvGraphicFramePr>
            <a:graphicFrameLocks noGrp="1"/>
          </p:cNvGraphicFramePr>
          <p:nvPr>
            <p:extLst>
              <p:ext uri="{D42A27DB-BD31-4B8C-83A1-F6EECF244321}">
                <p14:modId xmlns:p14="http://schemas.microsoft.com/office/powerpoint/2010/main" val="389894756"/>
              </p:ext>
            </p:extLst>
          </p:nvPr>
        </p:nvGraphicFramePr>
        <p:xfrm>
          <a:off x="1775637" y="372140"/>
          <a:ext cx="8387556" cy="5680067"/>
        </p:xfrm>
        <a:graphic>
          <a:graphicData uri="http://schemas.openxmlformats.org/drawingml/2006/table">
            <a:tbl>
              <a:tblPr firstRow="1" firstCol="1" bandRow="1">
                <a:tableStyleId>{3B4B98B0-60AC-42C2-AFA5-B58CD77FA1E5}</a:tableStyleId>
              </a:tblPr>
              <a:tblGrid>
                <a:gridCol w="5802820">
                  <a:extLst>
                    <a:ext uri="{9D8B030D-6E8A-4147-A177-3AD203B41FA5}">
                      <a16:colId xmlns:a16="http://schemas.microsoft.com/office/drawing/2014/main" val="1878417082"/>
                    </a:ext>
                  </a:extLst>
                </a:gridCol>
                <a:gridCol w="2584736">
                  <a:extLst>
                    <a:ext uri="{9D8B030D-6E8A-4147-A177-3AD203B41FA5}">
                      <a16:colId xmlns:a16="http://schemas.microsoft.com/office/drawing/2014/main" val="2290836812"/>
                    </a:ext>
                  </a:extLst>
                </a:gridCol>
              </a:tblGrid>
              <a:tr h="244304">
                <a:tc gridSpan="2">
                  <a:txBody>
                    <a:bodyPr/>
                    <a:lstStyle/>
                    <a:p>
                      <a:pPr algn="ctr">
                        <a:lnSpc>
                          <a:spcPct val="107000"/>
                        </a:lnSpc>
                        <a:spcAft>
                          <a:spcPts val="800"/>
                        </a:spcAft>
                        <a:buNone/>
                      </a:pPr>
                      <a:r>
                        <a:rPr lang="fr-BE" sz="1200" dirty="0">
                          <a:effectLst/>
                        </a:rPr>
                        <a:t>Travaux terminés en 2024</a:t>
                      </a:r>
                      <a:endParaRPr lang="fr-BE"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ctr"/>
                </a:tc>
                <a:tc hMerge="1">
                  <a:txBody>
                    <a:bodyPr/>
                    <a:lstStyle/>
                    <a:p>
                      <a:endParaRPr lang="fr-BE"/>
                    </a:p>
                  </a:txBody>
                  <a:tcPr/>
                </a:tc>
                <a:extLst>
                  <a:ext uri="{0D108BD9-81ED-4DB2-BD59-A6C34878D82A}">
                    <a16:rowId xmlns:a16="http://schemas.microsoft.com/office/drawing/2014/main" val="1514998863"/>
                  </a:ext>
                </a:extLst>
              </a:tr>
              <a:tr h="244304">
                <a:tc>
                  <a:txBody>
                    <a:bodyPr/>
                    <a:lstStyle/>
                    <a:p>
                      <a:pPr>
                        <a:lnSpc>
                          <a:spcPct val="107000"/>
                        </a:lnSpc>
                        <a:spcAft>
                          <a:spcPts val="800"/>
                        </a:spcAft>
                        <a:buNone/>
                      </a:pPr>
                      <a:r>
                        <a:rPr lang="fr-BE" sz="1000" dirty="0" err="1">
                          <a:effectLst/>
                        </a:rPr>
                        <a:t>Rénov</a:t>
                      </a:r>
                      <a:r>
                        <a:rPr lang="fr-BE" sz="1000" dirty="0">
                          <a:effectLst/>
                        </a:rPr>
                        <a:t>. Presbytère </a:t>
                      </a:r>
                      <a:r>
                        <a:rPr lang="fr-BE" sz="1000" dirty="0" err="1">
                          <a:effectLst/>
                        </a:rPr>
                        <a:t>Pottes</a:t>
                      </a:r>
                      <a:r>
                        <a:rPr lang="fr-BE" sz="1000" dirty="0">
                          <a:effectLst/>
                        </a:rPr>
                        <a:t> PCDR</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dirty="0">
                          <a:effectLst/>
                        </a:rPr>
                        <a:t>877.107,78</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841581778"/>
                  </a:ext>
                </a:extLst>
              </a:tr>
              <a:tr h="244304">
                <a:tc>
                  <a:txBody>
                    <a:bodyPr/>
                    <a:lstStyle/>
                    <a:p>
                      <a:pPr>
                        <a:lnSpc>
                          <a:spcPct val="107000"/>
                        </a:lnSpc>
                        <a:spcAft>
                          <a:spcPts val="800"/>
                        </a:spcAft>
                        <a:buNone/>
                      </a:pPr>
                      <a:r>
                        <a:rPr lang="fr-BE" sz="1000">
                          <a:effectLst/>
                        </a:rPr>
                        <a:t>Aménagt sécurité ENTITE Ph 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789.335,07</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971821667"/>
                  </a:ext>
                </a:extLst>
              </a:tr>
              <a:tr h="244304">
                <a:tc>
                  <a:txBody>
                    <a:bodyPr/>
                    <a:lstStyle/>
                    <a:p>
                      <a:pPr>
                        <a:lnSpc>
                          <a:spcPct val="107000"/>
                        </a:lnSpc>
                        <a:spcAft>
                          <a:spcPts val="800"/>
                        </a:spcAft>
                        <a:buNone/>
                      </a:pPr>
                      <a:r>
                        <a:rPr lang="fr-BE" sz="1000">
                          <a:effectLst/>
                        </a:rPr>
                        <a:t>Honor. A.P. Presbytère Pottes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105.128,82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147643691"/>
                  </a:ext>
                </a:extLst>
              </a:tr>
              <a:tr h="244304">
                <a:tc>
                  <a:txBody>
                    <a:bodyPr/>
                    <a:lstStyle/>
                    <a:p>
                      <a:pPr>
                        <a:lnSpc>
                          <a:spcPct val="107000"/>
                        </a:lnSpc>
                        <a:spcAft>
                          <a:spcPts val="800"/>
                        </a:spcAft>
                        <a:buNone/>
                      </a:pPr>
                      <a:r>
                        <a:rPr lang="fr-BE" sz="1000">
                          <a:effectLst/>
                        </a:rPr>
                        <a:t>Honor AP Amén. Sécurité Entité</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90.773,56</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4275346457"/>
                  </a:ext>
                </a:extLst>
              </a:tr>
              <a:tr h="244304">
                <a:tc>
                  <a:txBody>
                    <a:bodyPr/>
                    <a:lstStyle/>
                    <a:p>
                      <a:pPr>
                        <a:lnSpc>
                          <a:spcPct val="107000"/>
                        </a:lnSpc>
                        <a:spcAft>
                          <a:spcPts val="800"/>
                        </a:spcAft>
                        <a:buNone/>
                      </a:pPr>
                      <a:r>
                        <a:rPr lang="fr-BE" sz="1000">
                          <a:effectLst/>
                        </a:rPr>
                        <a:t>Rempl. Luminaires LED 2022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87.705,03</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202822848"/>
                  </a:ext>
                </a:extLst>
              </a:tr>
              <a:tr h="244304">
                <a:tc>
                  <a:txBody>
                    <a:bodyPr/>
                    <a:lstStyle/>
                    <a:p>
                      <a:pPr>
                        <a:lnSpc>
                          <a:spcPct val="107000"/>
                        </a:lnSpc>
                        <a:spcAft>
                          <a:spcPts val="800"/>
                        </a:spcAft>
                        <a:buNone/>
                      </a:pPr>
                      <a:r>
                        <a:rPr lang="fr-BE" sz="1000">
                          <a:effectLst/>
                        </a:rPr>
                        <a:t>Eclairage intelligent Résidence Renaissance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72.318,01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2051349266"/>
                  </a:ext>
                </a:extLst>
              </a:tr>
              <a:tr h="244304">
                <a:tc>
                  <a:txBody>
                    <a:bodyPr/>
                    <a:lstStyle/>
                    <a:p>
                      <a:pPr>
                        <a:lnSpc>
                          <a:spcPct val="107000"/>
                        </a:lnSpc>
                        <a:spcAft>
                          <a:spcPts val="800"/>
                        </a:spcAft>
                        <a:buNone/>
                      </a:pPr>
                      <a:r>
                        <a:rPr lang="en-GB" sz="1000" dirty="0">
                          <a:effectLst/>
                        </a:rPr>
                        <a:t>Honor. A.P. P.C.D.R.</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60.621,00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918408149"/>
                  </a:ext>
                </a:extLst>
              </a:tr>
              <a:tr h="244304">
                <a:tc>
                  <a:txBody>
                    <a:bodyPr/>
                    <a:lstStyle/>
                    <a:p>
                      <a:pPr>
                        <a:lnSpc>
                          <a:spcPct val="107000"/>
                        </a:lnSpc>
                        <a:spcAft>
                          <a:spcPts val="800"/>
                        </a:spcAft>
                        <a:buNone/>
                      </a:pPr>
                      <a:r>
                        <a:rPr lang="fr-BE" sz="1000">
                          <a:effectLst/>
                        </a:rPr>
                        <a:t>Etude faisablité Eglise CELLES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47.735,71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611262077"/>
                  </a:ext>
                </a:extLst>
              </a:tr>
              <a:tr h="244304">
                <a:tc>
                  <a:txBody>
                    <a:bodyPr/>
                    <a:lstStyle/>
                    <a:p>
                      <a:pPr>
                        <a:lnSpc>
                          <a:spcPct val="107000"/>
                        </a:lnSpc>
                        <a:spcAft>
                          <a:spcPts val="800"/>
                        </a:spcAft>
                        <a:buNone/>
                      </a:pPr>
                      <a:r>
                        <a:rPr lang="fr-BE" sz="1000">
                          <a:effectLst/>
                        </a:rPr>
                        <a:t>Tvx urgent r. GARE &amp; BOIS CAHU</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35.999,92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746917397"/>
                  </a:ext>
                </a:extLst>
              </a:tr>
              <a:tr h="244304">
                <a:tc>
                  <a:txBody>
                    <a:bodyPr/>
                    <a:lstStyle/>
                    <a:p>
                      <a:pPr>
                        <a:lnSpc>
                          <a:spcPct val="107000"/>
                        </a:lnSpc>
                        <a:spcAft>
                          <a:spcPts val="800"/>
                        </a:spcAft>
                        <a:buNone/>
                      </a:pPr>
                      <a:r>
                        <a:rPr lang="fr-BE" sz="1000">
                          <a:effectLst/>
                        </a:rPr>
                        <a:t>Cheminement piéton VOLETS 1&amp;2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30.891,30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825886922"/>
                  </a:ext>
                </a:extLst>
              </a:tr>
              <a:tr h="244304">
                <a:tc>
                  <a:txBody>
                    <a:bodyPr/>
                    <a:lstStyle/>
                    <a:p>
                      <a:pPr>
                        <a:lnSpc>
                          <a:spcPct val="107000"/>
                        </a:lnSpc>
                        <a:spcAft>
                          <a:spcPts val="800"/>
                        </a:spcAft>
                        <a:buNone/>
                      </a:pPr>
                      <a:r>
                        <a:rPr lang="fr-BE" sz="1000">
                          <a:effectLst/>
                        </a:rPr>
                        <a:t>Aménagts intérieurs HALL SPORT</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24.966,54</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513053666"/>
                  </a:ext>
                </a:extLst>
              </a:tr>
              <a:tr h="244304">
                <a:tc>
                  <a:txBody>
                    <a:bodyPr/>
                    <a:lstStyle/>
                    <a:p>
                      <a:pPr>
                        <a:lnSpc>
                          <a:spcPct val="107000"/>
                        </a:lnSpc>
                        <a:spcAft>
                          <a:spcPts val="800"/>
                        </a:spcAft>
                        <a:buNone/>
                      </a:pPr>
                      <a:r>
                        <a:rPr lang="fr-BE" sz="1000">
                          <a:effectLst/>
                        </a:rPr>
                        <a:t>Rempl. Stores Entité RDC</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13.128,90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864925494"/>
                  </a:ext>
                </a:extLst>
              </a:tr>
              <a:tr h="244304">
                <a:tc>
                  <a:txBody>
                    <a:bodyPr/>
                    <a:lstStyle/>
                    <a:p>
                      <a:pPr>
                        <a:lnSpc>
                          <a:spcPct val="107000"/>
                        </a:lnSpc>
                        <a:spcAft>
                          <a:spcPts val="800"/>
                        </a:spcAft>
                        <a:buNone/>
                      </a:pPr>
                      <a:r>
                        <a:rPr lang="fr-BE" sz="1000">
                          <a:effectLst/>
                        </a:rPr>
                        <a:t>Rempl sonnerie église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12.972,41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2890884052"/>
                  </a:ext>
                </a:extLst>
              </a:tr>
              <a:tr h="244304">
                <a:tc>
                  <a:txBody>
                    <a:bodyPr/>
                    <a:lstStyle/>
                    <a:p>
                      <a:pPr>
                        <a:lnSpc>
                          <a:spcPct val="107000"/>
                        </a:lnSpc>
                        <a:spcAft>
                          <a:spcPts val="800"/>
                        </a:spcAft>
                        <a:buNone/>
                      </a:pPr>
                      <a:r>
                        <a:rPr lang="fr-BE" sz="1000">
                          <a:effectLst/>
                        </a:rPr>
                        <a:t>Lutte inondations Bas Hameau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12.351,23</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041739399"/>
                  </a:ext>
                </a:extLst>
              </a:tr>
              <a:tr h="244304">
                <a:tc>
                  <a:txBody>
                    <a:bodyPr/>
                    <a:lstStyle/>
                    <a:p>
                      <a:pPr>
                        <a:lnSpc>
                          <a:spcPct val="107000"/>
                        </a:lnSpc>
                        <a:spcAft>
                          <a:spcPts val="800"/>
                        </a:spcAft>
                        <a:buNone/>
                      </a:pPr>
                      <a:r>
                        <a:rPr lang="fr-BE" sz="1000">
                          <a:effectLst/>
                        </a:rPr>
                        <a:t>Chaudière école matern Escan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12.138,56</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482846830"/>
                  </a:ext>
                </a:extLst>
              </a:tr>
              <a:tr h="244304">
                <a:tc>
                  <a:txBody>
                    <a:bodyPr/>
                    <a:lstStyle/>
                    <a:p>
                      <a:pPr>
                        <a:lnSpc>
                          <a:spcPct val="107000"/>
                        </a:lnSpc>
                        <a:spcAft>
                          <a:spcPts val="800"/>
                        </a:spcAft>
                        <a:buNone/>
                      </a:pPr>
                      <a:r>
                        <a:rPr lang="fr-BE" sz="1000">
                          <a:effectLst/>
                        </a:rPr>
                        <a:t>Analyses et essais  SALLE CONCORDIA</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10.106,03</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424760145"/>
                  </a:ext>
                </a:extLst>
              </a:tr>
              <a:tr h="244304">
                <a:tc>
                  <a:txBody>
                    <a:bodyPr/>
                    <a:lstStyle/>
                    <a:p>
                      <a:pPr>
                        <a:lnSpc>
                          <a:spcPct val="107000"/>
                        </a:lnSpc>
                        <a:spcAft>
                          <a:spcPts val="800"/>
                        </a:spcAft>
                        <a:buNone/>
                      </a:pPr>
                      <a:r>
                        <a:rPr lang="fr-BE" sz="1000">
                          <a:effectLst/>
                        </a:rPr>
                        <a:t>Rempl. GRILLE Ecole Pottes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9.970,40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2242932691"/>
                  </a:ext>
                </a:extLst>
              </a:tr>
              <a:tr h="256519">
                <a:tc>
                  <a:txBody>
                    <a:bodyPr/>
                    <a:lstStyle/>
                    <a:p>
                      <a:pPr>
                        <a:lnSpc>
                          <a:spcPct val="107000"/>
                        </a:lnSpc>
                        <a:spcAft>
                          <a:spcPts val="800"/>
                        </a:spcAft>
                        <a:buNone/>
                      </a:pPr>
                      <a:r>
                        <a:rPr lang="fr-BE" sz="1000" dirty="0">
                          <a:effectLst/>
                        </a:rPr>
                        <a:t>Démontage croix église Escanaffles</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4.380,20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500787626"/>
                  </a:ext>
                </a:extLst>
              </a:tr>
              <a:tr h="256519">
                <a:tc>
                  <a:txBody>
                    <a:bodyPr/>
                    <a:lstStyle/>
                    <a:p>
                      <a:pPr>
                        <a:lnSpc>
                          <a:spcPct val="107000"/>
                        </a:lnSpc>
                        <a:spcAft>
                          <a:spcPts val="800"/>
                        </a:spcAft>
                        <a:buNone/>
                      </a:pPr>
                      <a:r>
                        <a:rPr lang="fr-BE" sz="1000">
                          <a:effectLst/>
                        </a:rPr>
                        <a:t>Terrain Concordia A663B</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3.847,53</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3517993665"/>
                  </a:ext>
                </a:extLst>
              </a:tr>
              <a:tr h="256519">
                <a:tc>
                  <a:txBody>
                    <a:bodyPr/>
                    <a:lstStyle/>
                    <a:p>
                      <a:pPr>
                        <a:lnSpc>
                          <a:spcPct val="107000"/>
                        </a:lnSpc>
                        <a:spcAft>
                          <a:spcPts val="800"/>
                        </a:spcAft>
                        <a:buNone/>
                      </a:pPr>
                      <a:r>
                        <a:rPr lang="fr-BE" sz="1000">
                          <a:effectLst/>
                        </a:rPr>
                        <a:t>Chauffe-eau + Adoucis Entité</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3.586,75</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632072483"/>
                  </a:ext>
                </a:extLst>
              </a:tr>
              <a:tr h="256519">
                <a:tc>
                  <a:txBody>
                    <a:bodyPr/>
                    <a:lstStyle/>
                    <a:p>
                      <a:pPr>
                        <a:lnSpc>
                          <a:spcPct val="107000"/>
                        </a:lnSpc>
                        <a:spcAft>
                          <a:spcPts val="800"/>
                        </a:spcAft>
                        <a:buNone/>
                      </a:pPr>
                      <a:r>
                        <a:rPr lang="fr-BE" sz="1000">
                          <a:effectLst/>
                        </a:rPr>
                        <a:t>ESSAIS Maison Village VELAINES</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a:effectLst/>
                        </a:rPr>
                        <a:t>1.390,29</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1876721527"/>
                  </a:ext>
                </a:extLst>
              </a:tr>
              <a:tr h="256519">
                <a:tc>
                  <a:txBody>
                    <a:bodyPr/>
                    <a:lstStyle/>
                    <a:p>
                      <a:pPr>
                        <a:lnSpc>
                          <a:spcPct val="107000"/>
                        </a:lnSpc>
                        <a:spcAft>
                          <a:spcPts val="800"/>
                        </a:spcAft>
                        <a:buNone/>
                      </a:pPr>
                      <a:r>
                        <a:rPr lang="fr-BE" sz="1000">
                          <a:effectLst/>
                        </a:rPr>
                        <a:t>Honor COORD Tvx sécurité Entité</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nchor="b"/>
                </a:tc>
                <a:tc>
                  <a:txBody>
                    <a:bodyPr/>
                    <a:lstStyle/>
                    <a:p>
                      <a:pPr algn="ctr">
                        <a:lnSpc>
                          <a:spcPct val="107000"/>
                        </a:lnSpc>
                        <a:spcAft>
                          <a:spcPts val="800"/>
                        </a:spcAft>
                        <a:buNone/>
                      </a:pPr>
                      <a:r>
                        <a:rPr lang="fr-BE" sz="1000" dirty="0">
                          <a:effectLst/>
                        </a:rPr>
                        <a:t>713,90</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27" marR="38627" marT="0" marB="0"/>
                </a:tc>
                <a:extLst>
                  <a:ext uri="{0D108BD9-81ED-4DB2-BD59-A6C34878D82A}">
                    <a16:rowId xmlns:a16="http://schemas.microsoft.com/office/drawing/2014/main" val="641804754"/>
                  </a:ext>
                </a:extLst>
              </a:tr>
            </a:tbl>
          </a:graphicData>
        </a:graphic>
      </p:graphicFrame>
    </p:spTree>
    <p:extLst>
      <p:ext uri="{BB962C8B-B14F-4D97-AF65-F5344CB8AC3E}">
        <p14:creationId xmlns:p14="http://schemas.microsoft.com/office/powerpoint/2010/main" val="321265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Évolution du fonds de réserve extraordinaire</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2024</a:t>
            </a:r>
            <a:endParaRPr lang="fr-FR" noProof="0" dirty="0"/>
          </a:p>
        </p:txBody>
      </p:sp>
      <p:pic>
        <p:nvPicPr>
          <p:cNvPr id="1025" name="Image 2">
            <a:extLst>
              <a:ext uri="{FF2B5EF4-FFF2-40B4-BE49-F238E27FC236}">
                <a16:creationId xmlns:a16="http://schemas.microsoft.com/office/drawing/2014/main" id="{896304C9-9312-807C-F802-3C4827469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279" y="2084834"/>
            <a:ext cx="9525"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Graphique 2">
            <a:extLst>
              <a:ext uri="{FF2B5EF4-FFF2-40B4-BE49-F238E27FC236}">
                <a16:creationId xmlns:a16="http://schemas.microsoft.com/office/drawing/2014/main" id="{4D659230-5B7C-4F27-8E74-EE4B6B7C6DE1}"/>
              </a:ext>
            </a:extLst>
          </p:cNvPr>
          <p:cNvGraphicFramePr>
            <a:graphicFrameLocks/>
          </p:cNvGraphicFramePr>
          <p:nvPr>
            <p:extLst>
              <p:ext uri="{D42A27DB-BD31-4B8C-83A1-F6EECF244321}">
                <p14:modId xmlns:p14="http://schemas.microsoft.com/office/powerpoint/2010/main" val="1146864729"/>
              </p:ext>
            </p:extLst>
          </p:nvPr>
        </p:nvGraphicFramePr>
        <p:xfrm>
          <a:off x="2813263" y="3729409"/>
          <a:ext cx="6309471" cy="28784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Tableau 5">
            <a:extLst>
              <a:ext uri="{FF2B5EF4-FFF2-40B4-BE49-F238E27FC236}">
                <a16:creationId xmlns:a16="http://schemas.microsoft.com/office/drawing/2014/main" id="{5BD53B7E-16B0-5C86-7DDC-C084AD01897D}"/>
              </a:ext>
            </a:extLst>
          </p:cNvPr>
          <p:cNvGraphicFramePr>
            <a:graphicFrameLocks noGrp="1"/>
          </p:cNvGraphicFramePr>
          <p:nvPr>
            <p:extLst>
              <p:ext uri="{D42A27DB-BD31-4B8C-83A1-F6EECF244321}">
                <p14:modId xmlns:p14="http://schemas.microsoft.com/office/powerpoint/2010/main" val="1453443867"/>
              </p:ext>
            </p:extLst>
          </p:nvPr>
        </p:nvGraphicFramePr>
        <p:xfrm>
          <a:off x="2080364" y="1755167"/>
          <a:ext cx="8664027" cy="1776319"/>
        </p:xfrm>
        <a:graphic>
          <a:graphicData uri="http://schemas.openxmlformats.org/drawingml/2006/table">
            <a:tbl>
              <a:tblPr firstRow="1" firstCol="1" bandRow="1">
                <a:tableStyleId>{3B4B98B0-60AC-42C2-AFA5-B58CD77FA1E5}</a:tableStyleId>
              </a:tblPr>
              <a:tblGrid>
                <a:gridCol w="3026716">
                  <a:extLst>
                    <a:ext uri="{9D8B030D-6E8A-4147-A177-3AD203B41FA5}">
                      <a16:colId xmlns:a16="http://schemas.microsoft.com/office/drawing/2014/main" val="2626139999"/>
                    </a:ext>
                  </a:extLst>
                </a:gridCol>
                <a:gridCol w="1415021">
                  <a:extLst>
                    <a:ext uri="{9D8B030D-6E8A-4147-A177-3AD203B41FA5}">
                      <a16:colId xmlns:a16="http://schemas.microsoft.com/office/drawing/2014/main" val="3104351542"/>
                    </a:ext>
                  </a:extLst>
                </a:gridCol>
                <a:gridCol w="1411915">
                  <a:extLst>
                    <a:ext uri="{9D8B030D-6E8A-4147-A177-3AD203B41FA5}">
                      <a16:colId xmlns:a16="http://schemas.microsoft.com/office/drawing/2014/main" val="1735395522"/>
                    </a:ext>
                  </a:extLst>
                </a:gridCol>
                <a:gridCol w="1413986">
                  <a:extLst>
                    <a:ext uri="{9D8B030D-6E8A-4147-A177-3AD203B41FA5}">
                      <a16:colId xmlns:a16="http://schemas.microsoft.com/office/drawing/2014/main" val="1318491682"/>
                    </a:ext>
                  </a:extLst>
                </a:gridCol>
                <a:gridCol w="1396389">
                  <a:extLst>
                    <a:ext uri="{9D8B030D-6E8A-4147-A177-3AD203B41FA5}">
                      <a16:colId xmlns:a16="http://schemas.microsoft.com/office/drawing/2014/main" val="2207631151"/>
                    </a:ext>
                  </a:extLst>
                </a:gridCol>
              </a:tblGrid>
              <a:tr h="360527">
                <a:tc>
                  <a:txBody>
                    <a:bodyPr/>
                    <a:lstStyle/>
                    <a:p>
                      <a:pPr marR="10160" algn="ctr">
                        <a:lnSpc>
                          <a:spcPct val="107000"/>
                        </a:lnSpc>
                        <a:spcAft>
                          <a:spcPts val="800"/>
                        </a:spcAft>
                        <a:buNone/>
                      </a:pPr>
                      <a:r>
                        <a:rPr lang="fr-BE" sz="1000">
                          <a:effectLst/>
                        </a:rPr>
                        <a:t>Fonds de réserve extraordinaire</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4130" algn="ctr">
                        <a:lnSpc>
                          <a:spcPct val="107000"/>
                        </a:lnSpc>
                        <a:spcAft>
                          <a:spcPts val="800"/>
                        </a:spcAft>
                        <a:buNone/>
                      </a:pPr>
                      <a:r>
                        <a:rPr lang="fr-BE" sz="1000">
                          <a:effectLst/>
                        </a:rPr>
                        <a:t>Solde Initial</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algn="ctr">
                        <a:lnSpc>
                          <a:spcPct val="107000"/>
                        </a:lnSpc>
                        <a:spcAft>
                          <a:spcPts val="800"/>
                        </a:spcAft>
                        <a:buNone/>
                      </a:pPr>
                      <a:r>
                        <a:rPr lang="fr-BE" sz="1000">
                          <a:effectLst/>
                        </a:rPr>
                        <a:t>Alimentation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0795" algn="ctr">
                        <a:lnSpc>
                          <a:spcPct val="107000"/>
                        </a:lnSpc>
                        <a:spcAft>
                          <a:spcPts val="800"/>
                        </a:spcAft>
                        <a:buNone/>
                      </a:pPr>
                      <a:r>
                        <a:rPr lang="fr-BE" sz="1000">
                          <a:effectLst/>
                        </a:rPr>
                        <a:t>Utilisation</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buNone/>
                      </a:pPr>
                      <a:r>
                        <a:rPr lang="fr-BE" sz="1000">
                          <a:effectLst/>
                        </a:rPr>
                        <a:t>Solde 31/12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309841814"/>
                  </a:ext>
                </a:extLst>
              </a:tr>
              <a:tr h="347369">
                <a:tc>
                  <a:txBody>
                    <a:bodyPr/>
                    <a:lstStyle/>
                    <a:p>
                      <a:pPr marL="8255" algn="ctr">
                        <a:lnSpc>
                          <a:spcPct val="107000"/>
                        </a:lnSpc>
                        <a:spcAft>
                          <a:spcPts val="800"/>
                        </a:spcAft>
                        <a:buNone/>
                      </a:pPr>
                      <a:r>
                        <a:rPr lang="fr-BE" sz="1000">
                          <a:effectLst/>
                        </a:rPr>
                        <a:t>2021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774.400,58</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1.055.796,08</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1.308.876,95</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521.319,71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368842590"/>
                  </a:ext>
                </a:extLst>
              </a:tr>
              <a:tr h="360527">
                <a:tc>
                  <a:txBody>
                    <a:bodyPr/>
                    <a:lstStyle/>
                    <a:p>
                      <a:pPr marL="8255" algn="ctr">
                        <a:lnSpc>
                          <a:spcPct val="107000"/>
                        </a:lnSpc>
                        <a:spcAft>
                          <a:spcPts val="800"/>
                        </a:spcAft>
                        <a:buNone/>
                      </a:pPr>
                      <a:r>
                        <a:rPr lang="fr-BE" sz="1000">
                          <a:effectLst/>
                        </a:rPr>
                        <a:t>2022</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521.319,71</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7145" algn="ctr">
                        <a:lnSpc>
                          <a:spcPct val="107000"/>
                        </a:lnSpc>
                        <a:spcAft>
                          <a:spcPts val="800"/>
                        </a:spcAft>
                        <a:buNone/>
                      </a:pPr>
                      <a:r>
                        <a:rPr lang="fr-BE" sz="1000">
                          <a:effectLst/>
                        </a:rPr>
                        <a:t>887.243,18</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3970" algn="ctr">
                        <a:lnSpc>
                          <a:spcPct val="107000"/>
                        </a:lnSpc>
                        <a:spcAft>
                          <a:spcPts val="800"/>
                        </a:spcAft>
                        <a:buNone/>
                      </a:pPr>
                      <a:r>
                        <a:rPr lang="fr-BE" sz="1000">
                          <a:effectLst/>
                        </a:rPr>
                        <a:t>585.242,29</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2065" algn="ctr">
                        <a:lnSpc>
                          <a:spcPct val="107000"/>
                        </a:lnSpc>
                        <a:spcAft>
                          <a:spcPts val="800"/>
                        </a:spcAft>
                        <a:buNone/>
                      </a:pPr>
                      <a:r>
                        <a:rPr lang="fr-BE" sz="1000">
                          <a:effectLst/>
                        </a:rPr>
                        <a:t>823.320,60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1638301707"/>
                  </a:ext>
                </a:extLst>
              </a:tr>
              <a:tr h="353948">
                <a:tc>
                  <a:txBody>
                    <a:bodyPr/>
                    <a:lstStyle/>
                    <a:p>
                      <a:pPr marL="8255" algn="ctr">
                        <a:lnSpc>
                          <a:spcPct val="107000"/>
                        </a:lnSpc>
                        <a:spcAft>
                          <a:spcPts val="800"/>
                        </a:spcAft>
                        <a:buNone/>
                      </a:pPr>
                      <a:r>
                        <a:rPr lang="fr-BE" sz="1000">
                          <a:effectLst/>
                        </a:rPr>
                        <a:t>2023</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823.320,60</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3970" algn="ctr">
                        <a:lnSpc>
                          <a:spcPct val="107000"/>
                        </a:lnSpc>
                        <a:spcAft>
                          <a:spcPts val="800"/>
                        </a:spcAft>
                        <a:buNone/>
                      </a:pPr>
                      <a:r>
                        <a:rPr lang="fr-BE" sz="1000">
                          <a:effectLst/>
                        </a:rPr>
                        <a:t>1.322.181,96</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0795" algn="ctr">
                        <a:lnSpc>
                          <a:spcPct val="107000"/>
                        </a:lnSpc>
                        <a:spcAft>
                          <a:spcPts val="800"/>
                        </a:spcAft>
                        <a:buNone/>
                      </a:pPr>
                      <a:r>
                        <a:rPr lang="fr-BE" sz="1000">
                          <a:effectLst/>
                        </a:rPr>
                        <a:t>986.816,39</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2065" algn="ctr">
                        <a:lnSpc>
                          <a:spcPct val="107000"/>
                        </a:lnSpc>
                        <a:spcAft>
                          <a:spcPts val="800"/>
                        </a:spcAft>
                        <a:buNone/>
                      </a:pPr>
                      <a:r>
                        <a:rPr lang="fr-BE" sz="1000">
                          <a:effectLst/>
                        </a:rPr>
                        <a:t>1.158.686,17</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3419681985"/>
                  </a:ext>
                </a:extLst>
              </a:tr>
              <a:tr h="353948">
                <a:tc>
                  <a:txBody>
                    <a:bodyPr/>
                    <a:lstStyle/>
                    <a:p>
                      <a:pPr marL="8255" algn="ctr">
                        <a:lnSpc>
                          <a:spcPct val="107000"/>
                        </a:lnSpc>
                        <a:spcAft>
                          <a:spcPts val="800"/>
                        </a:spcAft>
                        <a:buNone/>
                      </a:pPr>
                      <a:r>
                        <a:rPr lang="fr-BE" sz="1000">
                          <a:effectLst/>
                        </a:rPr>
                        <a:t>2024</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a:effectLst/>
                        </a:rPr>
                        <a:t>1.158.686,17</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3970" algn="ctr">
                        <a:lnSpc>
                          <a:spcPct val="107000"/>
                        </a:lnSpc>
                        <a:spcAft>
                          <a:spcPts val="800"/>
                        </a:spcAft>
                        <a:buNone/>
                      </a:pPr>
                      <a:r>
                        <a:rPr lang="fr-BE" sz="1000">
                          <a:effectLst/>
                        </a:rPr>
                        <a:t>571.925,67</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3970" algn="ctr">
                        <a:lnSpc>
                          <a:spcPct val="107000"/>
                        </a:lnSpc>
                        <a:spcAft>
                          <a:spcPts val="800"/>
                        </a:spcAft>
                        <a:buNone/>
                      </a:pPr>
                      <a:r>
                        <a:rPr lang="fr-BE" sz="1000">
                          <a:effectLst/>
                        </a:rPr>
                        <a:t>1.133.691,75</a:t>
                      </a:r>
                      <a:endParaRPr lang="fr-BE"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000" dirty="0">
                          <a:effectLst/>
                        </a:rPr>
                        <a:t>596.920,09</a:t>
                      </a:r>
                      <a:endParaRPr lang="fr-BE"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1136488497"/>
                  </a:ext>
                </a:extLst>
              </a:tr>
            </a:tbl>
          </a:graphicData>
        </a:graphic>
      </p:graphicFrame>
      <p:graphicFrame>
        <p:nvGraphicFramePr>
          <p:cNvPr id="8" name="Tableau 7">
            <a:extLst>
              <a:ext uri="{FF2B5EF4-FFF2-40B4-BE49-F238E27FC236}">
                <a16:creationId xmlns:a16="http://schemas.microsoft.com/office/drawing/2014/main" id="{E0BAEA4D-69CE-4E94-3616-2D803A455AC2}"/>
              </a:ext>
            </a:extLst>
          </p:cNvPr>
          <p:cNvGraphicFramePr>
            <a:graphicFrameLocks noGrp="1"/>
          </p:cNvGraphicFramePr>
          <p:nvPr>
            <p:extLst>
              <p:ext uri="{D42A27DB-BD31-4B8C-83A1-F6EECF244321}">
                <p14:modId xmlns:p14="http://schemas.microsoft.com/office/powerpoint/2010/main" val="3344182037"/>
              </p:ext>
            </p:extLst>
          </p:nvPr>
        </p:nvGraphicFramePr>
        <p:xfrm>
          <a:off x="2286000" y="3869529"/>
          <a:ext cx="8458390" cy="2212294"/>
        </p:xfrm>
        <a:graphic>
          <a:graphicData uri="http://schemas.openxmlformats.org/drawingml/2006/table">
            <a:tbl>
              <a:tblPr firstRow="1" firstCol="1" bandRow="1">
                <a:tableStyleId>{3B4B98B0-60AC-42C2-AFA5-B58CD77FA1E5}</a:tableStyleId>
              </a:tblPr>
              <a:tblGrid>
                <a:gridCol w="6257442">
                  <a:extLst>
                    <a:ext uri="{9D8B030D-6E8A-4147-A177-3AD203B41FA5}">
                      <a16:colId xmlns:a16="http://schemas.microsoft.com/office/drawing/2014/main" val="748814620"/>
                    </a:ext>
                  </a:extLst>
                </a:gridCol>
                <a:gridCol w="2200948">
                  <a:extLst>
                    <a:ext uri="{9D8B030D-6E8A-4147-A177-3AD203B41FA5}">
                      <a16:colId xmlns:a16="http://schemas.microsoft.com/office/drawing/2014/main" val="2354716477"/>
                    </a:ext>
                  </a:extLst>
                </a:gridCol>
              </a:tblGrid>
              <a:tr h="316042">
                <a:tc>
                  <a:txBody>
                    <a:bodyPr/>
                    <a:lstStyle/>
                    <a:p>
                      <a:pPr marR="36195" algn="just">
                        <a:lnSpc>
                          <a:spcPct val="105000"/>
                        </a:lnSpc>
                        <a:spcAft>
                          <a:spcPts val="365"/>
                        </a:spcAft>
                        <a:buNone/>
                      </a:pPr>
                      <a:r>
                        <a:rPr lang="fr-BE" sz="1200">
                          <a:effectLst/>
                        </a:rPr>
                        <a:t>Fonds de réserve extraordinaire</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b="0" dirty="0">
                          <a:effectLst/>
                        </a:rPr>
                        <a:t>212.904,19 €</a:t>
                      </a:r>
                      <a:endParaRPr lang="fr-BE" sz="12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79831657"/>
                  </a:ext>
                </a:extLst>
              </a:tr>
              <a:tr h="316042">
                <a:tc>
                  <a:txBody>
                    <a:bodyPr/>
                    <a:lstStyle/>
                    <a:p>
                      <a:pPr marR="36195" algn="just">
                        <a:lnSpc>
                          <a:spcPct val="105000"/>
                        </a:lnSpc>
                        <a:spcAft>
                          <a:spcPts val="365"/>
                        </a:spcAft>
                        <a:buNone/>
                      </a:pPr>
                      <a:r>
                        <a:rPr lang="fr-BE" sz="1200">
                          <a:effectLst/>
                        </a:rPr>
                        <a:t>Fonds de réserve Exo Végétalisation de quartiers</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a:effectLst/>
                        </a:rPr>
                        <a:t>75.058,00 €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95962627"/>
                  </a:ext>
                </a:extLst>
              </a:tr>
              <a:tr h="316042">
                <a:tc>
                  <a:txBody>
                    <a:bodyPr/>
                    <a:lstStyle/>
                    <a:p>
                      <a:pPr marR="36195" algn="just">
                        <a:lnSpc>
                          <a:spcPct val="105000"/>
                        </a:lnSpc>
                        <a:spcAft>
                          <a:spcPts val="365"/>
                        </a:spcAft>
                        <a:buNone/>
                      </a:pPr>
                      <a:r>
                        <a:rPr lang="fr-BE" sz="1200">
                          <a:effectLst/>
                        </a:rPr>
                        <a:t>Fonds de réserve Exo Risques d'inondations</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a:effectLst/>
                        </a:rPr>
                        <a:t>167.351,95 €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37767978"/>
                  </a:ext>
                </a:extLst>
              </a:tr>
              <a:tr h="316042">
                <a:tc>
                  <a:txBody>
                    <a:bodyPr/>
                    <a:lstStyle/>
                    <a:p>
                      <a:pPr marR="36195" algn="just">
                        <a:lnSpc>
                          <a:spcPct val="105000"/>
                        </a:lnSpc>
                        <a:spcAft>
                          <a:spcPts val="365"/>
                        </a:spcAft>
                        <a:buNone/>
                      </a:pPr>
                      <a:r>
                        <a:rPr lang="fr-BE" sz="1200">
                          <a:effectLst/>
                        </a:rPr>
                        <a:t>Fonds de réserve Exo (PIMACI)</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a:effectLst/>
                        </a:rPr>
                        <a:t>95.636,08 €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63178471"/>
                  </a:ext>
                </a:extLst>
              </a:tr>
              <a:tr h="316042">
                <a:tc>
                  <a:txBody>
                    <a:bodyPr/>
                    <a:lstStyle/>
                    <a:p>
                      <a:pPr marR="36195" algn="just">
                        <a:lnSpc>
                          <a:spcPct val="105000"/>
                        </a:lnSpc>
                        <a:spcAft>
                          <a:spcPts val="365"/>
                        </a:spcAft>
                        <a:buNone/>
                      </a:pPr>
                      <a:r>
                        <a:rPr lang="fr-BE" sz="1200">
                          <a:effectLst/>
                        </a:rPr>
                        <a:t>Fonds de réserve Exo (FRIC) PIC 2022-2024</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a:effectLst/>
                        </a:rPr>
                        <a:t>45.969,87 €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97329292"/>
                  </a:ext>
                </a:extLst>
              </a:tr>
              <a:tr h="316042">
                <a:tc>
                  <a:txBody>
                    <a:bodyPr/>
                    <a:lstStyle/>
                    <a:p>
                      <a:pPr marR="36195" algn="just">
                        <a:lnSpc>
                          <a:spcPct val="105000"/>
                        </a:lnSpc>
                        <a:spcAft>
                          <a:spcPts val="365"/>
                        </a:spcAft>
                        <a:buNone/>
                      </a:pPr>
                      <a:r>
                        <a:rPr lang="fr-BE" sz="1200">
                          <a:effectLst/>
                        </a:rPr>
                        <a:t>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a:effectLst/>
                        </a:rPr>
                        <a:t>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87428454"/>
                  </a:ext>
                </a:extLst>
              </a:tr>
              <a:tr h="316042">
                <a:tc>
                  <a:txBody>
                    <a:bodyPr/>
                    <a:lstStyle/>
                    <a:p>
                      <a:pPr marR="36195" algn="r">
                        <a:lnSpc>
                          <a:spcPct val="105000"/>
                        </a:lnSpc>
                        <a:spcAft>
                          <a:spcPts val="365"/>
                        </a:spcAft>
                        <a:buNone/>
                      </a:pPr>
                      <a:r>
                        <a:rPr lang="fr-BE" sz="1200">
                          <a:effectLst/>
                        </a:rPr>
                        <a:t>Total :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R="36195" algn="r">
                        <a:lnSpc>
                          <a:spcPct val="105000"/>
                        </a:lnSpc>
                        <a:spcAft>
                          <a:spcPts val="365"/>
                        </a:spcAft>
                        <a:buNone/>
                      </a:pPr>
                      <a:r>
                        <a:rPr lang="fr-BE" sz="1200" b="1" dirty="0">
                          <a:effectLst/>
                        </a:rPr>
                        <a:t>596.920,09 €</a:t>
                      </a:r>
                      <a:endParaRPr lang="fr-BE"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1094991"/>
                  </a:ext>
                </a:extLst>
              </a:tr>
            </a:tbl>
          </a:graphicData>
        </a:graphic>
      </p:graphicFrame>
    </p:spTree>
    <p:extLst>
      <p:ext uri="{BB962C8B-B14F-4D97-AF65-F5344CB8AC3E}">
        <p14:creationId xmlns:p14="http://schemas.microsoft.com/office/powerpoint/2010/main" val="135643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981598" y="112976"/>
            <a:ext cx="10448402" cy="1499616"/>
          </a:xfrm>
        </p:spPr>
        <p:txBody>
          <a:bodyPr/>
          <a:lstStyle/>
          <a:p>
            <a:r>
              <a:rPr lang="fr-BE" dirty="0"/>
              <a:t>Situation des provisions au 31/12/2024</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2024</a:t>
            </a:r>
            <a:endParaRPr lang="fr-FR" noProof="0" dirty="0"/>
          </a:p>
        </p:txBody>
      </p:sp>
      <p:sp>
        <p:nvSpPr>
          <p:cNvPr id="3" name="ZoneTexte 2">
            <a:extLst>
              <a:ext uri="{FF2B5EF4-FFF2-40B4-BE49-F238E27FC236}">
                <a16:creationId xmlns:a16="http://schemas.microsoft.com/office/drawing/2014/main" id="{5CBB51A0-0E86-474F-A75E-FCC100093F90}"/>
              </a:ext>
            </a:extLst>
          </p:cNvPr>
          <p:cNvSpPr txBox="1"/>
          <p:nvPr/>
        </p:nvSpPr>
        <p:spPr>
          <a:xfrm>
            <a:off x="1626256" y="1410355"/>
            <a:ext cx="8398933" cy="544764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Pensions mandataires: 150.000,00 €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Zone de police: 250.000,00 €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Additionnels: 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Taxe pylônes GSM: 9.291,00 €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CPAS: 450.000,00 €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Cotisation de responsabilisation : 400.000,00 €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Provision pour POLLEC : 52.480,00 €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Zone de Secours : 100.000,00 €</a:t>
            </a:r>
          </a:p>
          <a:p>
            <a:pPr algn="ctr">
              <a:lnSpc>
                <a:spcPct val="150000"/>
              </a:lnSpc>
            </a:pPr>
            <a:r>
              <a:rPr lang="fr-BE" sz="2800" b="1" dirty="0">
                <a:latin typeface="Calibri" panose="020F0502020204030204" pitchFamily="34" charset="0"/>
                <a:cs typeface="Calibri" panose="020F0502020204030204" pitchFamily="34" charset="0"/>
              </a:rPr>
              <a:t>TOTAL = 1.411.771,00  €</a:t>
            </a:r>
          </a:p>
          <a:p>
            <a:pPr marL="285750" indent="-285750">
              <a:buFont typeface="Arial" panose="020B0604020202020204" pitchFamily="34" charset="0"/>
              <a:buChar char="•"/>
            </a:pPr>
            <a:endParaRPr lang="fr-BE" dirty="0"/>
          </a:p>
        </p:txBody>
      </p:sp>
    </p:spTree>
    <p:extLst>
      <p:ext uri="{BB962C8B-B14F-4D97-AF65-F5344CB8AC3E}">
        <p14:creationId xmlns:p14="http://schemas.microsoft.com/office/powerpoint/2010/main" val="231550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pPr algn="ctr"/>
            <a:r>
              <a:rPr lang="fr-BE" dirty="0"/>
              <a:t>EVOLUTION des provisions au 31/12</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5" name="Tableau 4">
            <a:extLst>
              <a:ext uri="{FF2B5EF4-FFF2-40B4-BE49-F238E27FC236}">
                <a16:creationId xmlns:a16="http://schemas.microsoft.com/office/drawing/2014/main" id="{A85932B0-C60C-7673-0752-10CC12845149}"/>
              </a:ext>
            </a:extLst>
          </p:cNvPr>
          <p:cNvGraphicFramePr>
            <a:graphicFrameLocks noGrp="1"/>
          </p:cNvGraphicFramePr>
          <p:nvPr>
            <p:extLst>
              <p:ext uri="{D42A27DB-BD31-4B8C-83A1-F6EECF244321}">
                <p14:modId xmlns:p14="http://schemas.microsoft.com/office/powerpoint/2010/main" val="3365696356"/>
              </p:ext>
            </p:extLst>
          </p:nvPr>
        </p:nvGraphicFramePr>
        <p:xfrm>
          <a:off x="1711842" y="2222205"/>
          <a:ext cx="9356651" cy="3583173"/>
        </p:xfrm>
        <a:graphic>
          <a:graphicData uri="http://schemas.openxmlformats.org/drawingml/2006/table">
            <a:tbl>
              <a:tblPr firstRow="1" firstCol="1" bandRow="1">
                <a:tableStyleId>{3B4B98B0-60AC-42C2-AFA5-B58CD77FA1E5}</a:tableStyleId>
              </a:tblPr>
              <a:tblGrid>
                <a:gridCol w="3274155">
                  <a:extLst>
                    <a:ext uri="{9D8B030D-6E8A-4147-A177-3AD203B41FA5}">
                      <a16:colId xmlns:a16="http://schemas.microsoft.com/office/drawing/2014/main" val="3436301035"/>
                    </a:ext>
                  </a:extLst>
                </a:gridCol>
                <a:gridCol w="1530702">
                  <a:extLst>
                    <a:ext uri="{9D8B030D-6E8A-4147-A177-3AD203B41FA5}">
                      <a16:colId xmlns:a16="http://schemas.microsoft.com/office/drawing/2014/main" val="3815560251"/>
                    </a:ext>
                  </a:extLst>
                </a:gridCol>
                <a:gridCol w="1527342">
                  <a:extLst>
                    <a:ext uri="{9D8B030D-6E8A-4147-A177-3AD203B41FA5}">
                      <a16:colId xmlns:a16="http://schemas.microsoft.com/office/drawing/2014/main" val="596234263"/>
                    </a:ext>
                  </a:extLst>
                </a:gridCol>
                <a:gridCol w="1529582">
                  <a:extLst>
                    <a:ext uri="{9D8B030D-6E8A-4147-A177-3AD203B41FA5}">
                      <a16:colId xmlns:a16="http://schemas.microsoft.com/office/drawing/2014/main" val="2434595980"/>
                    </a:ext>
                  </a:extLst>
                </a:gridCol>
                <a:gridCol w="1494870">
                  <a:extLst>
                    <a:ext uri="{9D8B030D-6E8A-4147-A177-3AD203B41FA5}">
                      <a16:colId xmlns:a16="http://schemas.microsoft.com/office/drawing/2014/main" val="4029995089"/>
                    </a:ext>
                  </a:extLst>
                </a:gridCol>
              </a:tblGrid>
              <a:tr h="1077698">
                <a:tc>
                  <a:txBody>
                    <a:bodyPr/>
                    <a:lstStyle/>
                    <a:p>
                      <a:pPr marL="47625" marR="36830" algn="ctr">
                        <a:lnSpc>
                          <a:spcPct val="107000"/>
                        </a:lnSpc>
                        <a:spcAft>
                          <a:spcPts val="800"/>
                        </a:spcAft>
                        <a:buNone/>
                      </a:pPr>
                      <a:endParaRPr lang="fr-BE" sz="1200" dirty="0">
                        <a:effectLst/>
                      </a:endParaRPr>
                    </a:p>
                    <a:p>
                      <a:pPr marL="47625" marR="36830" algn="ctr">
                        <a:lnSpc>
                          <a:spcPct val="107000"/>
                        </a:lnSpc>
                        <a:spcAft>
                          <a:spcPts val="800"/>
                        </a:spcAft>
                        <a:buNone/>
                      </a:pPr>
                      <a:r>
                        <a:rPr lang="fr-BE" sz="1200" dirty="0">
                          <a:effectLst/>
                        </a:rPr>
                        <a:t>Provisions pour risques et charges</a:t>
                      </a:r>
                      <a:endParaRPr lang="fr-BE"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7620" algn="ctr">
                        <a:lnSpc>
                          <a:spcPct val="107000"/>
                        </a:lnSpc>
                        <a:spcAft>
                          <a:spcPts val="800"/>
                        </a:spcAft>
                        <a:buNone/>
                      </a:pPr>
                      <a:r>
                        <a:rPr lang="fr-BE" sz="1200">
                          <a:effectLst/>
                        </a:rPr>
                        <a:t>Solde Initial</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79375">
                        <a:lnSpc>
                          <a:spcPct val="107000"/>
                        </a:lnSpc>
                        <a:spcAft>
                          <a:spcPts val="800"/>
                        </a:spcAft>
                        <a:buNone/>
                      </a:pPr>
                      <a:r>
                        <a:rPr lang="fr-BE" sz="1200">
                          <a:effectLst/>
                        </a:rPr>
                        <a:t>Alimentation</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5715" algn="ctr">
                        <a:lnSpc>
                          <a:spcPct val="107000"/>
                        </a:lnSpc>
                        <a:spcAft>
                          <a:spcPts val="800"/>
                        </a:spcAft>
                        <a:buNone/>
                      </a:pPr>
                      <a:r>
                        <a:rPr lang="fr-BE" sz="1200">
                          <a:effectLst/>
                        </a:rPr>
                        <a:t>Utilisation</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algn="ctr">
                        <a:lnSpc>
                          <a:spcPct val="107000"/>
                        </a:lnSpc>
                        <a:spcAft>
                          <a:spcPts val="800"/>
                        </a:spcAft>
                        <a:buNone/>
                      </a:pPr>
                      <a:r>
                        <a:rPr lang="fr-BE" sz="1200">
                          <a:effectLst/>
                        </a:rPr>
                        <a:t>Solde 31/12</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1841113800"/>
                  </a:ext>
                </a:extLst>
              </a:tr>
              <a:tr h="647534">
                <a:tc>
                  <a:txBody>
                    <a:bodyPr/>
                    <a:lstStyle/>
                    <a:p>
                      <a:pPr marL="8255" algn="ctr">
                        <a:lnSpc>
                          <a:spcPct val="107000"/>
                        </a:lnSpc>
                        <a:spcAft>
                          <a:spcPts val="800"/>
                        </a:spcAft>
                        <a:buNone/>
                      </a:pPr>
                      <a:r>
                        <a:rPr lang="fr-BE" sz="1200">
                          <a:effectLst/>
                        </a:rPr>
                        <a:t>2021</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200">
                          <a:effectLst/>
                        </a:rPr>
                        <a:t>540.000,00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200">
                          <a:effectLst/>
                        </a:rPr>
                        <a:t>200.000,00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200">
                          <a:effectLst/>
                        </a:rPr>
                        <a:t>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R="15240" algn="ctr">
                        <a:lnSpc>
                          <a:spcPct val="107000"/>
                        </a:lnSpc>
                        <a:spcAft>
                          <a:spcPts val="800"/>
                        </a:spcAft>
                        <a:buNone/>
                      </a:pPr>
                      <a:r>
                        <a:rPr lang="fr-BE" sz="1200">
                          <a:effectLst/>
                        </a:rPr>
                        <a:t>740.000,00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4286827664"/>
                  </a:ext>
                </a:extLst>
              </a:tr>
              <a:tr h="626941">
                <a:tc>
                  <a:txBody>
                    <a:bodyPr/>
                    <a:lstStyle/>
                    <a:p>
                      <a:pPr marL="8255" algn="ctr">
                        <a:lnSpc>
                          <a:spcPct val="107000"/>
                        </a:lnSpc>
                        <a:spcAft>
                          <a:spcPts val="800"/>
                        </a:spcAft>
                        <a:buNone/>
                      </a:pPr>
                      <a:r>
                        <a:rPr lang="fr-BE" sz="1200">
                          <a:effectLst/>
                        </a:rPr>
                        <a:t>2022</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740.000,00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100.000,00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100.709,00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739.291,00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4124744487"/>
                  </a:ext>
                </a:extLst>
              </a:tr>
              <a:tr h="615500">
                <a:tc>
                  <a:txBody>
                    <a:bodyPr/>
                    <a:lstStyle/>
                    <a:p>
                      <a:pPr marL="8255" algn="ctr">
                        <a:lnSpc>
                          <a:spcPct val="107000"/>
                        </a:lnSpc>
                        <a:spcAft>
                          <a:spcPts val="800"/>
                        </a:spcAft>
                        <a:buNone/>
                      </a:pPr>
                      <a:r>
                        <a:rPr lang="fr-BE" sz="1200">
                          <a:effectLst/>
                        </a:rPr>
                        <a:t>2023</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739.291,00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659.013,00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1.398.304,00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3391984184"/>
                  </a:ext>
                </a:extLst>
              </a:tr>
              <a:tr h="615500">
                <a:tc>
                  <a:txBody>
                    <a:bodyPr/>
                    <a:lstStyle/>
                    <a:p>
                      <a:pPr marL="8255" algn="ctr">
                        <a:lnSpc>
                          <a:spcPct val="107000"/>
                        </a:lnSpc>
                        <a:spcAft>
                          <a:spcPts val="800"/>
                        </a:spcAft>
                        <a:buNone/>
                      </a:pPr>
                      <a:r>
                        <a:rPr lang="fr-BE" sz="1200">
                          <a:effectLst/>
                        </a:rPr>
                        <a:t>2024</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dirty="0">
                          <a:effectLst/>
                        </a:rPr>
                        <a:t>1.398.304,00</a:t>
                      </a:r>
                      <a:endParaRPr lang="fr-BE"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200.000,00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a:effectLst/>
                        </a:rPr>
                        <a:t>186.533,00</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8255" marR="15240" algn="ctr">
                        <a:lnSpc>
                          <a:spcPct val="107000"/>
                        </a:lnSpc>
                        <a:spcAft>
                          <a:spcPts val="800"/>
                        </a:spcAft>
                        <a:buNone/>
                      </a:pPr>
                      <a:r>
                        <a:rPr lang="fr-BE" sz="1200" dirty="0">
                          <a:effectLst/>
                        </a:rPr>
                        <a:t>1.411.771,00</a:t>
                      </a:r>
                      <a:endParaRPr lang="fr-BE"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949461376"/>
                  </a:ext>
                </a:extLst>
              </a:tr>
            </a:tbl>
          </a:graphicData>
        </a:graphic>
      </p:graphicFrame>
    </p:spTree>
    <p:extLst>
      <p:ext uri="{BB962C8B-B14F-4D97-AF65-F5344CB8AC3E}">
        <p14:creationId xmlns:p14="http://schemas.microsoft.com/office/powerpoint/2010/main" val="242563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605EB-8564-D9B0-D8D2-BECE90DB43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AD24AD-0215-8919-4C7E-7C05CCF68CF9}"/>
              </a:ext>
            </a:extLst>
          </p:cNvPr>
          <p:cNvSpPr>
            <a:spLocks noGrp="1"/>
          </p:cNvSpPr>
          <p:nvPr>
            <p:ph type="title"/>
          </p:nvPr>
        </p:nvSpPr>
        <p:spPr>
          <a:xfrm>
            <a:off x="1024128" y="585216"/>
            <a:ext cx="10448402" cy="1499616"/>
          </a:xfrm>
        </p:spPr>
        <p:txBody>
          <a:bodyPr/>
          <a:lstStyle/>
          <a:p>
            <a:pPr algn="ctr"/>
            <a:r>
              <a:rPr lang="fr-BE" dirty="0"/>
              <a:t>EVOLUTION du résultat global et des provisions au 31/12</a:t>
            </a:r>
          </a:p>
        </p:txBody>
      </p:sp>
      <p:sp>
        <p:nvSpPr>
          <p:cNvPr id="4" name="Espace réservé du pied de page 3">
            <a:extLst>
              <a:ext uri="{FF2B5EF4-FFF2-40B4-BE49-F238E27FC236}">
                <a16:creationId xmlns:a16="http://schemas.microsoft.com/office/drawing/2014/main" id="{E5653847-CF9B-68CF-6162-6D2C8224B47D}"/>
              </a:ext>
            </a:extLst>
          </p:cNvPr>
          <p:cNvSpPr>
            <a:spLocks noGrp="1"/>
          </p:cNvSpPr>
          <p:nvPr>
            <p:ph type="ftr" sz="quarter" idx="11"/>
          </p:nvPr>
        </p:nvSpPr>
        <p:spPr/>
        <p:txBody>
          <a:bodyPr/>
          <a:lstStyle/>
          <a:p>
            <a:pPr rtl="0"/>
            <a:r>
              <a:rPr lang="fr-FR" dirty="0"/>
              <a:t>Commune de Celles – Compte 2024</a:t>
            </a:r>
            <a:endParaRPr lang="fr-FR" noProof="0" dirty="0"/>
          </a:p>
        </p:txBody>
      </p:sp>
      <p:graphicFrame>
        <p:nvGraphicFramePr>
          <p:cNvPr id="3" name="Tableau 2">
            <a:extLst>
              <a:ext uri="{FF2B5EF4-FFF2-40B4-BE49-F238E27FC236}">
                <a16:creationId xmlns:a16="http://schemas.microsoft.com/office/drawing/2014/main" id="{53782F67-62DD-80B0-EB76-871ECDBB52E3}"/>
              </a:ext>
            </a:extLst>
          </p:cNvPr>
          <p:cNvGraphicFramePr>
            <a:graphicFrameLocks noGrp="1"/>
          </p:cNvGraphicFramePr>
          <p:nvPr>
            <p:extLst>
              <p:ext uri="{D42A27DB-BD31-4B8C-83A1-F6EECF244321}">
                <p14:modId xmlns:p14="http://schemas.microsoft.com/office/powerpoint/2010/main" val="1697783638"/>
              </p:ext>
            </p:extLst>
          </p:nvPr>
        </p:nvGraphicFramePr>
        <p:xfrm>
          <a:off x="2041452" y="2530548"/>
          <a:ext cx="8325290" cy="3147236"/>
        </p:xfrm>
        <a:graphic>
          <a:graphicData uri="http://schemas.openxmlformats.org/drawingml/2006/table">
            <a:tbl>
              <a:tblPr firstRow="1" firstCol="1" bandRow="1">
                <a:tableStyleId>{3B4B98B0-60AC-42C2-AFA5-B58CD77FA1E5}</a:tableStyleId>
              </a:tblPr>
              <a:tblGrid>
                <a:gridCol w="1815998">
                  <a:extLst>
                    <a:ext uri="{9D8B030D-6E8A-4147-A177-3AD203B41FA5}">
                      <a16:colId xmlns:a16="http://schemas.microsoft.com/office/drawing/2014/main" val="345328682"/>
                    </a:ext>
                  </a:extLst>
                </a:gridCol>
                <a:gridCol w="1627323">
                  <a:extLst>
                    <a:ext uri="{9D8B030D-6E8A-4147-A177-3AD203B41FA5}">
                      <a16:colId xmlns:a16="http://schemas.microsoft.com/office/drawing/2014/main" val="165221727"/>
                    </a:ext>
                  </a:extLst>
                </a:gridCol>
                <a:gridCol w="1627323">
                  <a:extLst>
                    <a:ext uri="{9D8B030D-6E8A-4147-A177-3AD203B41FA5}">
                      <a16:colId xmlns:a16="http://schemas.microsoft.com/office/drawing/2014/main" val="2288270487"/>
                    </a:ext>
                  </a:extLst>
                </a:gridCol>
                <a:gridCol w="1627323">
                  <a:extLst>
                    <a:ext uri="{9D8B030D-6E8A-4147-A177-3AD203B41FA5}">
                      <a16:colId xmlns:a16="http://schemas.microsoft.com/office/drawing/2014/main" val="2658813859"/>
                    </a:ext>
                  </a:extLst>
                </a:gridCol>
                <a:gridCol w="1627323">
                  <a:extLst>
                    <a:ext uri="{9D8B030D-6E8A-4147-A177-3AD203B41FA5}">
                      <a16:colId xmlns:a16="http://schemas.microsoft.com/office/drawing/2014/main" val="3719156087"/>
                    </a:ext>
                  </a:extLst>
                </a:gridCol>
              </a:tblGrid>
              <a:tr h="786809">
                <a:tc>
                  <a:txBody>
                    <a:bodyPr/>
                    <a:lstStyle/>
                    <a:p>
                      <a:pPr>
                        <a:lnSpc>
                          <a:spcPct val="107000"/>
                        </a:lnSpc>
                        <a:spcAft>
                          <a:spcPts val="800"/>
                        </a:spcAft>
                        <a:buNone/>
                      </a:pPr>
                      <a:r>
                        <a:rPr lang="fr-BE" sz="1200">
                          <a:effectLst/>
                        </a:rPr>
                        <a:t>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L="47625" marR="36830" algn="ctr">
                        <a:lnSpc>
                          <a:spcPct val="107000"/>
                        </a:lnSpc>
                        <a:spcAft>
                          <a:spcPts val="800"/>
                        </a:spcAft>
                        <a:buNone/>
                      </a:pPr>
                      <a:r>
                        <a:rPr lang="fr-BE" sz="1200">
                          <a:effectLst/>
                        </a:rPr>
                        <a:t>2021</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L="47625" marR="36830" algn="ctr">
                        <a:lnSpc>
                          <a:spcPct val="107000"/>
                        </a:lnSpc>
                        <a:spcAft>
                          <a:spcPts val="800"/>
                        </a:spcAft>
                        <a:buNone/>
                      </a:pPr>
                      <a:r>
                        <a:rPr lang="fr-BE" sz="1200">
                          <a:effectLst/>
                        </a:rPr>
                        <a:t>2022</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L="47625" marR="36830" algn="ctr">
                        <a:lnSpc>
                          <a:spcPct val="107000"/>
                        </a:lnSpc>
                        <a:spcAft>
                          <a:spcPts val="800"/>
                        </a:spcAft>
                        <a:buNone/>
                      </a:pPr>
                      <a:r>
                        <a:rPr lang="fr-BE" sz="1200">
                          <a:effectLst/>
                        </a:rPr>
                        <a:t>2023</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L="47625" marR="36830" algn="ctr">
                        <a:lnSpc>
                          <a:spcPct val="107000"/>
                        </a:lnSpc>
                        <a:spcAft>
                          <a:spcPts val="800"/>
                        </a:spcAft>
                        <a:buNone/>
                      </a:pPr>
                      <a:r>
                        <a:rPr lang="fr-BE" sz="1200">
                          <a:effectLst/>
                        </a:rPr>
                        <a:t>2024</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050075344"/>
                  </a:ext>
                </a:extLst>
              </a:tr>
              <a:tr h="786809">
                <a:tc>
                  <a:txBody>
                    <a:bodyPr/>
                    <a:lstStyle/>
                    <a:p>
                      <a:pPr marL="47625" marR="36830" algn="ctr">
                        <a:lnSpc>
                          <a:spcPct val="107000"/>
                        </a:lnSpc>
                        <a:spcAft>
                          <a:spcPts val="800"/>
                        </a:spcAft>
                        <a:buNone/>
                      </a:pPr>
                      <a:r>
                        <a:rPr lang="fr-BE" sz="1200">
                          <a:effectLst/>
                        </a:rPr>
                        <a:t>Résultat global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1.623.030,66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1.368.677,13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981.871,91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813.380,10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63800860"/>
                  </a:ext>
                </a:extLst>
              </a:tr>
              <a:tr h="786809">
                <a:tc>
                  <a:txBody>
                    <a:bodyPr/>
                    <a:lstStyle/>
                    <a:p>
                      <a:pPr marL="47625" marR="36830" algn="ctr">
                        <a:lnSpc>
                          <a:spcPct val="107000"/>
                        </a:lnSpc>
                        <a:spcAft>
                          <a:spcPts val="800"/>
                        </a:spcAft>
                        <a:buNone/>
                      </a:pPr>
                      <a:r>
                        <a:rPr lang="fr-BE" sz="1200">
                          <a:effectLst/>
                        </a:rPr>
                        <a:t>Provisions</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740.000,00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739.291,00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1.398.304,00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1.411.771,00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980562519"/>
                  </a:ext>
                </a:extLst>
              </a:tr>
              <a:tr h="786809">
                <a:tc>
                  <a:txBody>
                    <a:bodyPr/>
                    <a:lstStyle/>
                    <a:p>
                      <a:pPr marL="47625" marR="36830" algn="ctr">
                        <a:lnSpc>
                          <a:spcPct val="107000"/>
                        </a:lnSpc>
                        <a:spcAft>
                          <a:spcPts val="800"/>
                        </a:spcAft>
                        <a:buNone/>
                      </a:pPr>
                      <a:r>
                        <a:rPr lang="fr-BE" sz="1200">
                          <a:effectLst/>
                        </a:rPr>
                        <a:t>Total</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2.363.030,66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2.107.968,13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a:effectLst/>
                        </a:rPr>
                        <a:t>   2.380.175,91 </a:t>
                      </a:r>
                      <a:endParaRPr lang="fr-BE"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marR="15240" algn="ctr">
                        <a:lnSpc>
                          <a:spcPct val="107000"/>
                        </a:lnSpc>
                        <a:spcAft>
                          <a:spcPts val="800"/>
                        </a:spcAft>
                        <a:buNone/>
                      </a:pPr>
                      <a:r>
                        <a:rPr lang="fr-BE" sz="1200" dirty="0">
                          <a:effectLst/>
                        </a:rPr>
                        <a:t>   2.225.151,10 </a:t>
                      </a:r>
                      <a:endParaRPr lang="fr-BE"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155618776"/>
                  </a:ext>
                </a:extLst>
              </a:tr>
            </a:tbl>
          </a:graphicData>
        </a:graphic>
      </p:graphicFrame>
    </p:spTree>
    <p:extLst>
      <p:ext uri="{BB962C8B-B14F-4D97-AF65-F5344CB8AC3E}">
        <p14:creationId xmlns:p14="http://schemas.microsoft.com/office/powerpoint/2010/main" val="45474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image 2" descr="Espace réservé vide pour ajouter une image. Cliquez sur l’espace réservé et sélectionnez l’image à ajouter"/>
          <p:cNvSpPr>
            <a:spLocks noGrp="1"/>
          </p:cNvSpPr>
          <p:nvPr>
            <p:ph type="pic" idx="1"/>
          </p:nvPr>
        </p:nvSpPr>
        <p:spPr>
          <a:xfrm>
            <a:off x="0" y="-1"/>
            <a:ext cx="12188952" cy="4572000"/>
          </a:xfrm>
        </p:spPr>
      </p:sp>
      <p:sp>
        <p:nvSpPr>
          <p:cNvPr id="4" name="Espace réservé du texte 3"/>
          <p:cNvSpPr>
            <a:spLocks noGrp="1"/>
          </p:cNvSpPr>
          <p:nvPr>
            <p:ph type="body" sz="half" idx="2"/>
          </p:nvPr>
        </p:nvSpPr>
        <p:spPr/>
        <p:txBody>
          <a:bodyPr rtlCol="0"/>
          <a:lstStyle/>
          <a:p>
            <a:pPr rtl="0"/>
            <a:endParaRPr lang="fr-FR" dirty="0"/>
          </a:p>
        </p:txBody>
      </p:sp>
      <p:sp>
        <p:nvSpPr>
          <p:cNvPr id="7" name="Espace réservé du pied de page 6"/>
          <p:cNvSpPr>
            <a:spLocks noGrp="1"/>
          </p:cNvSpPr>
          <p:nvPr>
            <p:ph type="ftr" sz="quarter" idx="11"/>
          </p:nvPr>
        </p:nvSpPr>
        <p:spPr/>
        <p:txBody>
          <a:bodyPr rtlCol="0"/>
          <a:lstStyle/>
          <a:p>
            <a:pPr rtl="0"/>
            <a:r>
              <a:rPr lang="fr-FR" dirty="0"/>
              <a:t>Commune de Celles – Compte 2024</a:t>
            </a:r>
          </a:p>
        </p:txBody>
      </p:sp>
      <p:sp>
        <p:nvSpPr>
          <p:cNvPr id="6" name="ZoneTexte 5">
            <a:extLst>
              <a:ext uri="{FF2B5EF4-FFF2-40B4-BE49-F238E27FC236}">
                <a16:creationId xmlns:a16="http://schemas.microsoft.com/office/drawing/2014/main" id="{A310B0A0-D1F8-4108-8590-2610BE0556CF}"/>
              </a:ext>
            </a:extLst>
          </p:cNvPr>
          <p:cNvSpPr txBox="1"/>
          <p:nvPr/>
        </p:nvSpPr>
        <p:spPr>
          <a:xfrm>
            <a:off x="3748225" y="1295701"/>
            <a:ext cx="4692502" cy="2554545"/>
          </a:xfrm>
          <a:prstGeom prst="rect">
            <a:avLst/>
          </a:prstGeom>
          <a:noFill/>
        </p:spPr>
        <p:txBody>
          <a:bodyPr wrap="square" rtlCol="0">
            <a:spAutoFit/>
          </a:bodyPr>
          <a:lstStyle/>
          <a:p>
            <a:pPr algn="ctr"/>
            <a:r>
              <a:rPr lang="fr-BE" sz="3200" dirty="0">
                <a:latin typeface="Calibri" panose="020F0502020204030204" pitchFamily="34" charset="0"/>
                <a:cs typeface="Calibri" panose="020F0502020204030204" pitchFamily="34" charset="0"/>
              </a:rPr>
              <a:t>Merci à</a:t>
            </a:r>
          </a:p>
          <a:p>
            <a:pPr algn="ctr"/>
            <a:r>
              <a:rPr lang="fr-BE" sz="3200" dirty="0">
                <a:latin typeface="Calibri" panose="020F0502020204030204" pitchFamily="34" charset="0"/>
                <a:cs typeface="Calibri" panose="020F0502020204030204" pitchFamily="34" charset="0"/>
              </a:rPr>
              <a:t> Odile GHEYLENS</a:t>
            </a:r>
          </a:p>
          <a:p>
            <a:pPr algn="ctr"/>
            <a:r>
              <a:rPr lang="fr-BE" sz="3200" dirty="0">
                <a:latin typeface="Calibri" panose="020F0502020204030204" pitchFamily="34" charset="0"/>
                <a:cs typeface="Calibri" panose="020F0502020204030204" pitchFamily="34" charset="0"/>
              </a:rPr>
              <a:t>Gonzague DELPORTE</a:t>
            </a:r>
          </a:p>
          <a:p>
            <a:pPr algn="ctr"/>
            <a:r>
              <a:rPr lang="fr-BE" sz="3200" dirty="0">
                <a:latin typeface="Calibri" panose="020F0502020204030204" pitchFamily="34" charset="0"/>
                <a:cs typeface="Calibri" panose="020F0502020204030204" pitchFamily="34" charset="0"/>
              </a:rPr>
              <a:t>Dimitri BALCAEN</a:t>
            </a:r>
          </a:p>
          <a:p>
            <a:pPr algn="ctr"/>
            <a:r>
              <a:rPr lang="fr-BE" sz="3200" dirty="0">
                <a:latin typeface="Calibri" panose="020F0502020204030204" pitchFamily="34" charset="0"/>
                <a:cs typeface="Calibri" panose="020F0502020204030204" pitchFamily="34" charset="0"/>
              </a:rPr>
              <a:t>Françoise HENNART</a:t>
            </a:r>
          </a:p>
        </p:txBody>
      </p:sp>
      <p:sp>
        <p:nvSpPr>
          <p:cNvPr id="8" name="ZoneTexte 7">
            <a:extLst>
              <a:ext uri="{FF2B5EF4-FFF2-40B4-BE49-F238E27FC236}">
                <a16:creationId xmlns:a16="http://schemas.microsoft.com/office/drawing/2014/main" id="{B6C1C357-3DDC-49A8-B41B-1337BADF9A50}"/>
              </a:ext>
            </a:extLst>
          </p:cNvPr>
          <p:cNvSpPr txBox="1"/>
          <p:nvPr/>
        </p:nvSpPr>
        <p:spPr>
          <a:xfrm>
            <a:off x="2466754" y="5400840"/>
            <a:ext cx="3912782" cy="523220"/>
          </a:xfrm>
          <a:prstGeom prst="rect">
            <a:avLst/>
          </a:prstGeom>
          <a:noFill/>
        </p:spPr>
        <p:txBody>
          <a:bodyPr wrap="square" rtlCol="0">
            <a:spAutoFit/>
          </a:bodyPr>
          <a:lstStyle/>
          <a:p>
            <a:r>
              <a:rPr lang="nl-BE" sz="2800" u="sng" cap="all" spc="100" dirty="0">
                <a:solidFill>
                  <a:schemeClr val="tx1">
                    <a:lumMod val="95000"/>
                    <a:lumOff val="5000"/>
                  </a:schemeClr>
                </a:solidFill>
                <a:latin typeface="+mj-lt"/>
                <a:ea typeface="+mj-ea"/>
                <a:cs typeface="+mj-cs"/>
              </a:rPr>
              <a:t>Merci pour </a:t>
            </a:r>
            <a:r>
              <a:rPr lang="nl-BE" sz="2800" u="sng" cap="all" spc="100" dirty="0" err="1">
                <a:solidFill>
                  <a:schemeClr val="tx1">
                    <a:lumMod val="95000"/>
                    <a:lumOff val="5000"/>
                  </a:schemeClr>
                </a:solidFill>
                <a:latin typeface="+mj-lt"/>
                <a:ea typeface="+mj-ea"/>
                <a:cs typeface="+mj-cs"/>
              </a:rPr>
              <a:t>votre</a:t>
            </a:r>
            <a:r>
              <a:rPr lang="nl-BE" sz="2800" u="sng" cap="all" spc="100" dirty="0">
                <a:solidFill>
                  <a:schemeClr val="tx1">
                    <a:lumMod val="95000"/>
                    <a:lumOff val="5000"/>
                  </a:schemeClr>
                </a:solidFill>
                <a:latin typeface="+mj-lt"/>
                <a:ea typeface="+mj-ea"/>
                <a:cs typeface="+mj-cs"/>
              </a:rPr>
              <a:t> attention</a:t>
            </a:r>
            <a:endParaRPr lang="fr-BE" sz="2800" u="sng" cap="all" spc="100" dirty="0">
              <a:solidFill>
                <a:schemeClr val="tx1">
                  <a:lumMod val="95000"/>
                  <a:lumOff val="5000"/>
                </a:schemeClr>
              </a:solidFill>
              <a:latin typeface="+mj-lt"/>
              <a:ea typeface="+mj-ea"/>
              <a:cs typeface="+mj-cs"/>
            </a:endParaRPr>
          </a:p>
        </p:txBody>
      </p:sp>
    </p:spTree>
    <p:extLst>
      <p:ext uri="{BB962C8B-B14F-4D97-AF65-F5344CB8AC3E}">
        <p14:creationId xmlns:p14="http://schemas.microsoft.com/office/powerpoint/2010/main" val="269300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é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ppt/theme/theme2.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5203</TotalTime>
  <Words>3837</Words>
  <Application>Microsoft Office PowerPoint</Application>
  <PresentationFormat>Grand écran</PresentationFormat>
  <Paragraphs>686</Paragraphs>
  <Slides>33</Slides>
  <Notes>33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33</vt:i4>
      </vt:variant>
    </vt:vector>
  </HeadingPairs>
  <TitlesOfParts>
    <vt:vector size="42" baseType="lpstr">
      <vt:lpstr>Arial</vt:lpstr>
      <vt:lpstr>Calibri</vt:lpstr>
      <vt:lpstr>Corbel</vt:lpstr>
      <vt:lpstr>Symbol</vt:lpstr>
      <vt:lpstr>Times New Roman</vt:lpstr>
      <vt:lpstr>Tw Cen MT</vt:lpstr>
      <vt:lpstr>Tw Cen MT Condensed</vt:lpstr>
      <vt:lpstr>Wingdings 3</vt:lpstr>
      <vt:lpstr>Intégral</vt:lpstr>
      <vt:lpstr>Compte 2024</vt:lpstr>
      <vt:lpstr>Service Ordinaire</vt:lpstr>
      <vt:lpstr>Service Ordinaire – Global</vt:lpstr>
      <vt:lpstr>Service Ordinaire – EXERCICE PROPRE</vt:lpstr>
      <vt:lpstr>Service Ordinaire – évolution des résultats</vt:lpstr>
      <vt:lpstr>RECETTES OrdinaireS</vt:lpstr>
      <vt:lpstr>Service ordinaire </vt:lpstr>
      <vt:lpstr>SERVICE ORDINAIRE – RECETTES DE TRANSFERTS</vt:lpstr>
      <vt:lpstr>SERVICE ORDINAIRE – RECETTES DE prestations</vt:lpstr>
      <vt:lpstr>Service ordinaire </vt:lpstr>
      <vt:lpstr>Service Ordinaire – évolution des recettes</vt:lpstr>
      <vt:lpstr>Service Ordinaire – évolution des recettes</vt:lpstr>
      <vt:lpstr>Service Ordinaire – évolution des recettes</vt:lpstr>
      <vt:lpstr>Service ordinaire – taux de réalisation du budget</vt:lpstr>
      <vt:lpstr>depenses OrdinaireS</vt:lpstr>
      <vt:lpstr>Service ordinaire</vt:lpstr>
      <vt:lpstr>Service ordinaire – dépenses de transferts</vt:lpstr>
      <vt:lpstr>Service Ordinaire – évolution des dépenses</vt:lpstr>
      <vt:lpstr>Service Ordinaire – évolution des dépenses</vt:lpstr>
      <vt:lpstr>Service Ordinaire – évolution des dépenses</vt:lpstr>
      <vt:lpstr>Service ordinaire – taux de réalisation du budget</vt:lpstr>
      <vt:lpstr>Service extraordinaire</vt:lpstr>
      <vt:lpstr>Service EXTRAOrdinaire – Global</vt:lpstr>
      <vt:lpstr>Service extraordinaire – Engagements 2024</vt:lpstr>
      <vt:lpstr>Service extraordinaire – Engagements 2024</vt:lpstr>
      <vt:lpstr>Présentation PowerPoint</vt:lpstr>
      <vt:lpstr>Présentation PowerPoint</vt:lpstr>
      <vt:lpstr>Présentation PowerPoint</vt:lpstr>
      <vt:lpstr>Évolution du fonds de réserve extraordinaire</vt:lpstr>
      <vt:lpstr>Situation des provisions au 31/12/2024</vt:lpstr>
      <vt:lpstr>EVOLUTION des provisions au 31/12</vt:lpstr>
      <vt:lpstr>EVOLUTION du résultat global et des provisions au 31/12</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Compte 2018</dc:title>
  <dc:creator>receveur Celles</dc:creator>
  <cp:lastModifiedBy>receveur Celles</cp:lastModifiedBy>
  <cp:revision>350</cp:revision>
  <cp:lastPrinted>2024-05-30T10:00:36Z</cp:lastPrinted>
  <dcterms:created xsi:type="dcterms:W3CDTF">2019-03-26T16:14:47Z</dcterms:created>
  <dcterms:modified xsi:type="dcterms:W3CDTF">2025-05-26T08:07:27Z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